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4"/>
    <p:sldMasterId id="2147483982" r:id="rId5"/>
    <p:sldMasterId id="2147484006" r:id="rId6"/>
  </p:sldMasterIdLst>
  <p:notesMasterIdLst>
    <p:notesMasterId r:id="rId58"/>
  </p:notesMasterIdLst>
  <p:sldIdLst>
    <p:sldId id="257" r:id="rId7"/>
    <p:sldId id="657" r:id="rId8"/>
    <p:sldId id="490" r:id="rId9"/>
    <p:sldId id="616" r:id="rId10"/>
    <p:sldId id="679" r:id="rId11"/>
    <p:sldId id="634" r:id="rId12"/>
    <p:sldId id="655" r:id="rId13"/>
    <p:sldId id="600" r:id="rId14"/>
    <p:sldId id="560" r:id="rId15"/>
    <p:sldId id="566" r:id="rId16"/>
    <p:sldId id="704" r:id="rId17"/>
    <p:sldId id="593" r:id="rId18"/>
    <p:sldId id="594" r:id="rId19"/>
    <p:sldId id="595" r:id="rId20"/>
    <p:sldId id="599" r:id="rId21"/>
    <p:sldId id="697" r:id="rId22"/>
    <p:sldId id="608" r:id="rId23"/>
    <p:sldId id="604" r:id="rId24"/>
    <p:sldId id="636" r:id="rId25"/>
    <p:sldId id="609" r:id="rId26"/>
    <p:sldId id="705" r:id="rId27"/>
    <p:sldId id="680" r:id="rId28"/>
    <p:sldId id="601" r:id="rId29"/>
    <p:sldId id="691" r:id="rId30"/>
    <p:sldId id="618" r:id="rId31"/>
    <p:sldId id="692" r:id="rId32"/>
    <p:sldId id="706" r:id="rId33"/>
    <p:sldId id="707" r:id="rId34"/>
    <p:sldId id="708" r:id="rId35"/>
    <p:sldId id="709" r:id="rId36"/>
    <p:sldId id="710" r:id="rId37"/>
    <p:sldId id="712" r:id="rId38"/>
    <p:sldId id="713" r:id="rId39"/>
    <p:sldId id="711" r:id="rId40"/>
    <p:sldId id="714" r:id="rId41"/>
    <p:sldId id="715" r:id="rId42"/>
    <p:sldId id="272" r:id="rId43"/>
    <p:sldId id="620" r:id="rId44"/>
    <p:sldId id="716" r:id="rId45"/>
    <p:sldId id="682" r:id="rId46"/>
    <p:sldId id="717" r:id="rId47"/>
    <p:sldId id="628" r:id="rId48"/>
    <p:sldId id="631" r:id="rId49"/>
    <p:sldId id="718" r:id="rId50"/>
    <p:sldId id="637" r:id="rId51"/>
    <p:sldId id="632" r:id="rId52"/>
    <p:sldId id="720" r:id="rId53"/>
    <p:sldId id="719" r:id="rId54"/>
    <p:sldId id="686" r:id="rId55"/>
    <p:sldId id="633" r:id="rId56"/>
    <p:sldId id="603"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26C"/>
    <a:srgbClr val="927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882E8-0311-47C3-A4B4-8514E71ECA80}" v="1" dt="2021-10-19T11:46:25.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53039" autoAdjust="0"/>
  </p:normalViewPr>
  <p:slideViewPr>
    <p:cSldViewPr snapToGrid="0" snapToObjects="1">
      <p:cViewPr varScale="1">
        <p:scale>
          <a:sx n="33" d="100"/>
          <a:sy n="33" d="100"/>
        </p:scale>
        <p:origin x="1690" y="29"/>
      </p:cViewPr>
      <p:guideLst>
        <p:guide orient="horz" pos="2160"/>
        <p:guide pos="3840"/>
      </p:guideLst>
    </p:cSldViewPr>
  </p:slideViewPr>
  <p:outlineViewPr>
    <p:cViewPr>
      <p:scale>
        <a:sx n="33" d="100"/>
        <a:sy n="33" d="100"/>
      </p:scale>
      <p:origin x="0" y="-161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42D84-1034-4BB2-9505-2283ED79195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E5B2DC-4E6C-4A1A-90CD-61102CF60056}">
      <dgm:prSet custT="1"/>
      <dgm:spPr/>
      <dgm:t>
        <a:bodyPr/>
        <a:lstStyle/>
        <a:p>
          <a:pPr>
            <a:defRPr cap="all"/>
          </a:pPr>
          <a:r>
            <a:rPr lang="en-US" sz="2400" dirty="0"/>
            <a:t>Identify</a:t>
          </a:r>
          <a:br>
            <a:rPr lang="en-US" sz="2400" dirty="0"/>
          </a:br>
          <a:r>
            <a:rPr lang="en-US" sz="2400" dirty="0"/>
            <a:t>barriers and alternatives</a:t>
          </a:r>
        </a:p>
      </dgm:t>
    </dgm:pt>
    <dgm:pt modelId="{680C54AF-386C-4C4A-A06F-530652F13157}" type="parTrans" cxnId="{729581BE-200E-43FC-8FC9-1FC4CAA83F73}">
      <dgm:prSet/>
      <dgm:spPr/>
      <dgm:t>
        <a:bodyPr/>
        <a:lstStyle/>
        <a:p>
          <a:endParaRPr lang="en-US"/>
        </a:p>
      </dgm:t>
    </dgm:pt>
    <dgm:pt modelId="{364D405F-6CAD-4551-B451-9CF96E0DEAC9}" type="sibTrans" cxnId="{729581BE-200E-43FC-8FC9-1FC4CAA83F73}">
      <dgm:prSet/>
      <dgm:spPr/>
      <dgm:t>
        <a:bodyPr/>
        <a:lstStyle/>
        <a:p>
          <a:endParaRPr lang="en-US"/>
        </a:p>
      </dgm:t>
    </dgm:pt>
    <dgm:pt modelId="{BF221918-A7E0-4656-8A30-46BAD33ED03A}">
      <dgm:prSet custT="1"/>
      <dgm:spPr/>
      <dgm:t>
        <a:bodyPr/>
        <a:lstStyle/>
        <a:p>
          <a:pPr>
            <a:defRPr cap="all"/>
          </a:pPr>
          <a:r>
            <a:rPr lang="en-US" sz="2400" dirty="0"/>
            <a:t>Set goals</a:t>
          </a:r>
          <a:br>
            <a:rPr lang="en-US" sz="2400" dirty="0"/>
          </a:br>
          <a:r>
            <a:rPr lang="en-US" sz="2400" dirty="0"/>
            <a:t>(sign up for </a:t>
          </a:r>
          <a:r>
            <a:rPr lang="en-US" sz="2400" i="1" dirty="0"/>
            <a:t>“Preparing</a:t>
          </a:r>
          <a:br>
            <a:rPr lang="en-US" sz="2400" i="1" dirty="0"/>
          </a:br>
          <a:r>
            <a:rPr lang="en-US" sz="2400" i="1" dirty="0"/>
            <a:t>for Success” </a:t>
          </a:r>
          <a:r>
            <a:rPr lang="en-US" sz="2400" dirty="0"/>
            <a:t>Class) </a:t>
          </a:r>
        </a:p>
      </dgm:t>
    </dgm:pt>
    <dgm:pt modelId="{810B9EF4-43B4-4837-B51B-2CE730B35BDF}" type="parTrans" cxnId="{56EA1675-9060-40C1-AEB7-69BF86136245}">
      <dgm:prSet/>
      <dgm:spPr/>
      <dgm:t>
        <a:bodyPr/>
        <a:lstStyle/>
        <a:p>
          <a:endParaRPr lang="en-US"/>
        </a:p>
      </dgm:t>
    </dgm:pt>
    <dgm:pt modelId="{9CBE7941-3AAC-4278-B06D-4E83C81B0D15}" type="sibTrans" cxnId="{56EA1675-9060-40C1-AEB7-69BF86136245}">
      <dgm:prSet/>
      <dgm:spPr/>
      <dgm:t>
        <a:bodyPr/>
        <a:lstStyle/>
        <a:p>
          <a:endParaRPr lang="en-US"/>
        </a:p>
      </dgm:t>
    </dgm:pt>
    <dgm:pt modelId="{4207ADA2-4344-4473-BDB5-88F62E318D94}">
      <dgm:prSet custT="1"/>
      <dgm:spPr/>
      <dgm:t>
        <a:bodyPr/>
        <a:lstStyle/>
        <a:p>
          <a:pPr>
            <a:defRPr cap="all"/>
          </a:pPr>
          <a:r>
            <a:rPr lang="en-US" sz="2400" dirty="0"/>
            <a:t>Monitor</a:t>
          </a:r>
          <a:br>
            <a:rPr lang="en-US" sz="2400" dirty="0"/>
          </a:br>
          <a:r>
            <a:rPr lang="en-US" sz="2400" dirty="0"/>
            <a:t>your progress</a:t>
          </a:r>
        </a:p>
      </dgm:t>
    </dgm:pt>
    <dgm:pt modelId="{A652E550-63BE-4845-889A-1AA95BEF3E2A}" type="parTrans" cxnId="{87BE364D-96CC-407B-B876-9A3E4B20E562}">
      <dgm:prSet/>
      <dgm:spPr/>
      <dgm:t>
        <a:bodyPr/>
        <a:lstStyle/>
        <a:p>
          <a:endParaRPr lang="en-US"/>
        </a:p>
      </dgm:t>
    </dgm:pt>
    <dgm:pt modelId="{4A646709-7250-4F8D-B714-2388DFBD93F4}" type="sibTrans" cxnId="{87BE364D-96CC-407B-B876-9A3E4B20E562}">
      <dgm:prSet/>
      <dgm:spPr/>
      <dgm:t>
        <a:bodyPr/>
        <a:lstStyle/>
        <a:p>
          <a:endParaRPr lang="en-US"/>
        </a:p>
      </dgm:t>
    </dgm:pt>
    <dgm:pt modelId="{5CC23860-D955-4E69-8920-1D5BB126263D}">
      <dgm:prSet custT="1"/>
      <dgm:spPr/>
      <dgm:t>
        <a:bodyPr/>
        <a:lstStyle/>
        <a:p>
          <a:pPr>
            <a:defRPr cap="all"/>
          </a:pPr>
          <a:r>
            <a:rPr lang="en-US" sz="2400" dirty="0"/>
            <a:t>Think positive,</a:t>
          </a:r>
          <a:br>
            <a:rPr lang="en-US" sz="2400" dirty="0"/>
          </a:br>
          <a:r>
            <a:rPr lang="en-US" sz="2400" dirty="0"/>
            <a:t>start small,</a:t>
          </a:r>
          <a:br>
            <a:rPr lang="en-US" sz="2400" dirty="0"/>
          </a:br>
          <a:r>
            <a:rPr lang="en-US" sz="2400" dirty="0"/>
            <a:t>make it social</a:t>
          </a:r>
        </a:p>
      </dgm:t>
    </dgm:pt>
    <dgm:pt modelId="{2D1254F0-D43B-4573-9E1F-A2920990123A}" type="parTrans" cxnId="{68203732-B519-48C3-B1C0-B5E4F285E641}">
      <dgm:prSet/>
      <dgm:spPr/>
      <dgm:t>
        <a:bodyPr/>
        <a:lstStyle/>
        <a:p>
          <a:endParaRPr lang="en-US"/>
        </a:p>
      </dgm:t>
    </dgm:pt>
    <dgm:pt modelId="{38284CB1-82F9-48D0-B0E0-275556292E92}" type="sibTrans" cxnId="{68203732-B519-48C3-B1C0-B5E4F285E641}">
      <dgm:prSet/>
      <dgm:spPr/>
      <dgm:t>
        <a:bodyPr/>
        <a:lstStyle/>
        <a:p>
          <a:endParaRPr lang="en-US"/>
        </a:p>
      </dgm:t>
    </dgm:pt>
    <dgm:pt modelId="{E146E7DD-7656-49D8-B0BD-DD89AD5338C8}" type="pres">
      <dgm:prSet presAssocID="{27F42D84-1034-4BB2-9505-2283ED79195B}" presName="root" presStyleCnt="0">
        <dgm:presLayoutVars>
          <dgm:dir/>
          <dgm:resizeHandles val="exact"/>
        </dgm:presLayoutVars>
      </dgm:prSet>
      <dgm:spPr/>
    </dgm:pt>
    <dgm:pt modelId="{B27081EB-023A-4DED-9433-5A5C009EB400}" type="pres">
      <dgm:prSet presAssocID="{D5E5B2DC-4E6C-4A1A-90CD-61102CF60056}" presName="compNode" presStyleCnt="0"/>
      <dgm:spPr/>
    </dgm:pt>
    <dgm:pt modelId="{D041B9C1-5C7C-438F-9D4E-440FFBEE92A5}" type="pres">
      <dgm:prSet presAssocID="{D5E5B2DC-4E6C-4A1A-90CD-61102CF60056}" presName="iconBgRect" presStyleLbl="bgShp" presStyleIdx="0" presStyleCnt="4" custLinFactNeighborX="31901" custLinFactNeighborY="-2900"/>
      <dgm:spPr>
        <a:prstGeom prst="round2DiagRect">
          <a:avLst>
            <a:gd name="adj1" fmla="val 29727"/>
            <a:gd name="adj2" fmla="val 0"/>
          </a:avLst>
        </a:prstGeom>
        <a:solidFill>
          <a:srgbClr val="6FA26C"/>
        </a:solidFill>
      </dgm:spPr>
    </dgm:pt>
    <dgm:pt modelId="{575D67F4-0363-4223-BAE7-25C788A89309}" type="pres">
      <dgm:prSet presAssocID="{D5E5B2DC-4E6C-4A1A-90CD-61102CF60056}" presName="iconRect" presStyleLbl="node1" presStyleIdx="0" presStyleCnt="4" custLinFactNeighborX="55598" custLinFactNeighborY="-50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0C73F20-AA91-44E1-A6CB-55DAAD58D3C8}" type="pres">
      <dgm:prSet presAssocID="{D5E5B2DC-4E6C-4A1A-90CD-61102CF60056}" presName="spaceRect" presStyleCnt="0"/>
      <dgm:spPr/>
    </dgm:pt>
    <dgm:pt modelId="{2F622547-FE54-4C96-A2DA-2393BE7100A2}" type="pres">
      <dgm:prSet presAssocID="{D5E5B2DC-4E6C-4A1A-90CD-61102CF60056}" presName="textRect" presStyleLbl="revTx" presStyleIdx="0" presStyleCnt="4" custScaleX="156862" custLinFactNeighborX="19459" custLinFactNeighborY="-2531">
        <dgm:presLayoutVars>
          <dgm:chMax val="1"/>
          <dgm:chPref val="1"/>
        </dgm:presLayoutVars>
      </dgm:prSet>
      <dgm:spPr/>
    </dgm:pt>
    <dgm:pt modelId="{BFEF94EE-80F4-4172-86F8-4E5BB749E51F}" type="pres">
      <dgm:prSet presAssocID="{364D405F-6CAD-4551-B451-9CF96E0DEAC9}" presName="sibTrans" presStyleCnt="0"/>
      <dgm:spPr/>
    </dgm:pt>
    <dgm:pt modelId="{DE3A90F7-4EFD-4F36-B8D3-824BD86F4947}" type="pres">
      <dgm:prSet presAssocID="{BF221918-A7E0-4656-8A30-46BAD33ED03A}" presName="compNode" presStyleCnt="0"/>
      <dgm:spPr/>
    </dgm:pt>
    <dgm:pt modelId="{25642723-432D-46E9-98B1-54521662F89A}" type="pres">
      <dgm:prSet presAssocID="{BF221918-A7E0-4656-8A30-46BAD33ED03A}" presName="iconBgRect" presStyleLbl="bgShp" presStyleIdx="1" presStyleCnt="4" custLinFactNeighborY="-7570"/>
      <dgm:spPr>
        <a:prstGeom prst="round2DiagRect">
          <a:avLst>
            <a:gd name="adj1" fmla="val 29727"/>
            <a:gd name="adj2" fmla="val 0"/>
          </a:avLst>
        </a:prstGeom>
        <a:solidFill>
          <a:schemeClr val="accent6">
            <a:lumMod val="75000"/>
          </a:schemeClr>
        </a:solidFill>
      </dgm:spPr>
    </dgm:pt>
    <dgm:pt modelId="{7D01AE2E-620D-4E6A-AC67-C1DD7211C4A3}" type="pres">
      <dgm:prSet presAssocID="{BF221918-A7E0-4656-8A30-46BAD33ED03A}" presName="iconRect" presStyleLbl="node1" presStyleIdx="1" presStyleCnt="4" custLinFactNeighborY="-131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awl"/>
        </a:ext>
      </dgm:extLst>
    </dgm:pt>
    <dgm:pt modelId="{67D5F946-0629-4656-82D3-7DADBF31216E}" type="pres">
      <dgm:prSet presAssocID="{BF221918-A7E0-4656-8A30-46BAD33ED03A}" presName="spaceRect" presStyleCnt="0"/>
      <dgm:spPr/>
    </dgm:pt>
    <dgm:pt modelId="{C3E710CB-C6A7-48E3-A339-7F877DC22359}" type="pres">
      <dgm:prSet presAssocID="{BF221918-A7E0-4656-8A30-46BAD33ED03A}" presName="textRect" presStyleLbl="revTx" presStyleIdx="1" presStyleCnt="4" custScaleX="230454" custLinFactNeighborX="-873" custLinFactNeighborY="-8485">
        <dgm:presLayoutVars>
          <dgm:chMax val="1"/>
          <dgm:chPref val="1"/>
        </dgm:presLayoutVars>
      </dgm:prSet>
      <dgm:spPr/>
    </dgm:pt>
    <dgm:pt modelId="{35E2A617-51BB-4652-9460-FBB063F08B58}" type="pres">
      <dgm:prSet presAssocID="{9CBE7941-3AAC-4278-B06D-4E83C81B0D15}" presName="sibTrans" presStyleCnt="0"/>
      <dgm:spPr/>
    </dgm:pt>
    <dgm:pt modelId="{F92668C3-1505-4576-9482-1AF8BDA29D7C}" type="pres">
      <dgm:prSet presAssocID="{4207ADA2-4344-4473-BDB5-88F62E318D94}" presName="compNode" presStyleCnt="0"/>
      <dgm:spPr/>
    </dgm:pt>
    <dgm:pt modelId="{ADBCCB46-41C4-4914-9553-F706ED3876FE}" type="pres">
      <dgm:prSet presAssocID="{4207ADA2-4344-4473-BDB5-88F62E318D94}" presName="iconBgRect" presStyleLbl="bgShp" presStyleIdx="2" presStyleCnt="4" custLinFactNeighborX="-30120" custLinFactNeighborY="11900"/>
      <dgm:spPr>
        <a:prstGeom prst="round2DiagRect">
          <a:avLst>
            <a:gd name="adj1" fmla="val 29727"/>
            <a:gd name="adj2" fmla="val 0"/>
          </a:avLst>
        </a:prstGeom>
        <a:solidFill>
          <a:srgbClr val="927AAE"/>
        </a:solidFill>
      </dgm:spPr>
    </dgm:pt>
    <dgm:pt modelId="{33EF8EFF-C144-4DB5-9373-2667149A8B8E}" type="pres">
      <dgm:prSet presAssocID="{4207ADA2-4344-4473-BDB5-88F62E318D94}" presName="iconRect" presStyleLbl="node1" presStyleIdx="2" presStyleCnt="4" custLinFactNeighborX="-52495" custLinFactNeighborY="2073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77A4D1FE-4042-4B5D-B3CC-3E70FC43196A}" type="pres">
      <dgm:prSet presAssocID="{4207ADA2-4344-4473-BDB5-88F62E318D94}" presName="spaceRect" presStyleCnt="0"/>
      <dgm:spPr/>
    </dgm:pt>
    <dgm:pt modelId="{49769CF6-2989-4F47-89F4-3D229D7235CC}" type="pres">
      <dgm:prSet presAssocID="{4207ADA2-4344-4473-BDB5-88F62E318D94}" presName="textRect" presStyleLbl="revTx" presStyleIdx="2" presStyleCnt="4" custScaleX="165810" custLinFactNeighborX="-18373" custLinFactNeighborY="11051">
        <dgm:presLayoutVars>
          <dgm:chMax val="1"/>
          <dgm:chPref val="1"/>
        </dgm:presLayoutVars>
      </dgm:prSet>
      <dgm:spPr/>
    </dgm:pt>
    <dgm:pt modelId="{5E39607E-67F0-41A8-8D18-35DCF8889D33}" type="pres">
      <dgm:prSet presAssocID="{4A646709-7250-4F8D-B714-2388DFBD93F4}" presName="sibTrans" presStyleCnt="0"/>
      <dgm:spPr/>
    </dgm:pt>
    <dgm:pt modelId="{E38DC3D9-D18C-4FE0-9674-119FF52E5204}" type="pres">
      <dgm:prSet presAssocID="{5CC23860-D955-4E69-8920-1D5BB126263D}" presName="compNode" presStyleCnt="0"/>
      <dgm:spPr/>
    </dgm:pt>
    <dgm:pt modelId="{6EB7AFAE-227A-4B98-99D6-832DFED22B50}" type="pres">
      <dgm:prSet presAssocID="{5CC23860-D955-4E69-8920-1D5BB126263D}" presName="iconBgRect" presStyleLbl="bgShp" presStyleIdx="3" presStyleCnt="4" custLinFactNeighborX="-6291" custLinFactNeighborY="6002"/>
      <dgm:spPr>
        <a:prstGeom prst="round2DiagRect">
          <a:avLst>
            <a:gd name="adj1" fmla="val 29727"/>
            <a:gd name="adj2" fmla="val 0"/>
          </a:avLst>
        </a:prstGeom>
        <a:solidFill>
          <a:schemeClr val="accent1"/>
        </a:solidFill>
      </dgm:spPr>
    </dgm:pt>
    <dgm:pt modelId="{76C36DD1-F940-4144-B2D6-F51D87EF4A7E}" type="pres">
      <dgm:prSet presAssocID="{5CC23860-D955-4E69-8920-1D5BB126263D}" presName="iconRect" presStyleLbl="node1" presStyleIdx="3" presStyleCnt="4" custLinFactNeighborX="-10960" custLinFactNeighborY="104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8E1B8C8B-6046-48CC-BD6D-0D8EA4CA5ACE}" type="pres">
      <dgm:prSet presAssocID="{5CC23860-D955-4E69-8920-1D5BB126263D}" presName="spaceRect" presStyleCnt="0"/>
      <dgm:spPr/>
    </dgm:pt>
    <dgm:pt modelId="{49BA8C8B-5813-42D1-9714-0DAE077E61B5}" type="pres">
      <dgm:prSet presAssocID="{5CC23860-D955-4E69-8920-1D5BB126263D}" presName="textRect" presStyleLbl="revTx" presStyleIdx="3" presStyleCnt="4" custScaleX="167396" custLinFactNeighborX="-3832" custLinFactNeighborY="6772">
        <dgm:presLayoutVars>
          <dgm:chMax val="1"/>
          <dgm:chPref val="1"/>
        </dgm:presLayoutVars>
      </dgm:prSet>
      <dgm:spPr/>
    </dgm:pt>
  </dgm:ptLst>
  <dgm:cxnLst>
    <dgm:cxn modelId="{68203732-B519-48C3-B1C0-B5E4F285E641}" srcId="{27F42D84-1034-4BB2-9505-2283ED79195B}" destId="{5CC23860-D955-4E69-8920-1D5BB126263D}" srcOrd="3" destOrd="0" parTransId="{2D1254F0-D43B-4573-9E1F-A2920990123A}" sibTransId="{38284CB1-82F9-48D0-B0E0-275556292E92}"/>
    <dgm:cxn modelId="{87BE364D-96CC-407B-B876-9A3E4B20E562}" srcId="{27F42D84-1034-4BB2-9505-2283ED79195B}" destId="{4207ADA2-4344-4473-BDB5-88F62E318D94}" srcOrd="2" destOrd="0" parTransId="{A652E550-63BE-4845-889A-1AA95BEF3E2A}" sibTransId="{4A646709-7250-4F8D-B714-2388DFBD93F4}"/>
    <dgm:cxn modelId="{9BC69E70-D98B-4CF2-A030-B8B6AD3F6617}" type="presOf" srcId="{D5E5B2DC-4E6C-4A1A-90CD-61102CF60056}" destId="{2F622547-FE54-4C96-A2DA-2393BE7100A2}" srcOrd="0" destOrd="0" presId="urn:microsoft.com/office/officeart/2018/5/layout/IconLeafLabelList"/>
    <dgm:cxn modelId="{56EA1675-9060-40C1-AEB7-69BF86136245}" srcId="{27F42D84-1034-4BB2-9505-2283ED79195B}" destId="{BF221918-A7E0-4656-8A30-46BAD33ED03A}" srcOrd="1" destOrd="0" parTransId="{810B9EF4-43B4-4837-B51B-2CE730B35BDF}" sibTransId="{9CBE7941-3AAC-4278-B06D-4E83C81B0D15}"/>
    <dgm:cxn modelId="{CAB24984-F262-4092-846A-B1FD3CF7C20A}" type="presOf" srcId="{BF221918-A7E0-4656-8A30-46BAD33ED03A}" destId="{C3E710CB-C6A7-48E3-A339-7F877DC22359}" srcOrd="0" destOrd="0" presId="urn:microsoft.com/office/officeart/2018/5/layout/IconLeafLabelList"/>
    <dgm:cxn modelId="{30AE4C91-ED8D-4D75-BDF9-61C213C241A7}" type="presOf" srcId="{5CC23860-D955-4E69-8920-1D5BB126263D}" destId="{49BA8C8B-5813-42D1-9714-0DAE077E61B5}" srcOrd="0" destOrd="0" presId="urn:microsoft.com/office/officeart/2018/5/layout/IconLeafLabelList"/>
    <dgm:cxn modelId="{729581BE-200E-43FC-8FC9-1FC4CAA83F73}" srcId="{27F42D84-1034-4BB2-9505-2283ED79195B}" destId="{D5E5B2DC-4E6C-4A1A-90CD-61102CF60056}" srcOrd="0" destOrd="0" parTransId="{680C54AF-386C-4C4A-A06F-530652F13157}" sibTransId="{364D405F-6CAD-4551-B451-9CF96E0DEAC9}"/>
    <dgm:cxn modelId="{1AD05DE3-D7D6-4081-A2D4-4EF2ACD5058E}" type="presOf" srcId="{4207ADA2-4344-4473-BDB5-88F62E318D94}" destId="{49769CF6-2989-4F47-89F4-3D229D7235CC}" srcOrd="0" destOrd="0" presId="urn:microsoft.com/office/officeart/2018/5/layout/IconLeafLabelList"/>
    <dgm:cxn modelId="{D4E4F8EB-016A-4E8C-9378-1448CD82864A}" type="presOf" srcId="{27F42D84-1034-4BB2-9505-2283ED79195B}" destId="{E146E7DD-7656-49D8-B0BD-DD89AD5338C8}" srcOrd="0" destOrd="0" presId="urn:microsoft.com/office/officeart/2018/5/layout/IconLeafLabelList"/>
    <dgm:cxn modelId="{58AE7C2F-46C5-46E0-A16D-EBECFA463938}" type="presParOf" srcId="{E146E7DD-7656-49D8-B0BD-DD89AD5338C8}" destId="{B27081EB-023A-4DED-9433-5A5C009EB400}" srcOrd="0" destOrd="0" presId="urn:microsoft.com/office/officeart/2018/5/layout/IconLeafLabelList"/>
    <dgm:cxn modelId="{88CCE3DE-2B38-4F5F-BCEC-5D74172FF25A}" type="presParOf" srcId="{B27081EB-023A-4DED-9433-5A5C009EB400}" destId="{D041B9C1-5C7C-438F-9D4E-440FFBEE92A5}" srcOrd="0" destOrd="0" presId="urn:microsoft.com/office/officeart/2018/5/layout/IconLeafLabelList"/>
    <dgm:cxn modelId="{486CBE46-A08D-4CAF-8A87-AE8AE07B18B4}" type="presParOf" srcId="{B27081EB-023A-4DED-9433-5A5C009EB400}" destId="{575D67F4-0363-4223-BAE7-25C788A89309}" srcOrd="1" destOrd="0" presId="urn:microsoft.com/office/officeart/2018/5/layout/IconLeafLabelList"/>
    <dgm:cxn modelId="{7EAE575E-828E-45B5-B818-70148F3CA2CE}" type="presParOf" srcId="{B27081EB-023A-4DED-9433-5A5C009EB400}" destId="{80C73F20-AA91-44E1-A6CB-55DAAD58D3C8}" srcOrd="2" destOrd="0" presId="urn:microsoft.com/office/officeart/2018/5/layout/IconLeafLabelList"/>
    <dgm:cxn modelId="{AD5139D3-B3CF-47F3-BE5C-BDBE6B4C327E}" type="presParOf" srcId="{B27081EB-023A-4DED-9433-5A5C009EB400}" destId="{2F622547-FE54-4C96-A2DA-2393BE7100A2}" srcOrd="3" destOrd="0" presId="urn:microsoft.com/office/officeart/2018/5/layout/IconLeafLabelList"/>
    <dgm:cxn modelId="{E047FAC2-142B-499D-9BCD-2F34BB4B5908}" type="presParOf" srcId="{E146E7DD-7656-49D8-B0BD-DD89AD5338C8}" destId="{BFEF94EE-80F4-4172-86F8-4E5BB749E51F}" srcOrd="1" destOrd="0" presId="urn:microsoft.com/office/officeart/2018/5/layout/IconLeafLabelList"/>
    <dgm:cxn modelId="{36B91686-BC3C-466D-8E2C-D48D4AD09CDF}" type="presParOf" srcId="{E146E7DD-7656-49D8-B0BD-DD89AD5338C8}" destId="{DE3A90F7-4EFD-4F36-B8D3-824BD86F4947}" srcOrd="2" destOrd="0" presId="urn:microsoft.com/office/officeart/2018/5/layout/IconLeafLabelList"/>
    <dgm:cxn modelId="{D1CBB9FF-81EB-4875-A43F-BFEB10563EBC}" type="presParOf" srcId="{DE3A90F7-4EFD-4F36-B8D3-824BD86F4947}" destId="{25642723-432D-46E9-98B1-54521662F89A}" srcOrd="0" destOrd="0" presId="urn:microsoft.com/office/officeart/2018/5/layout/IconLeafLabelList"/>
    <dgm:cxn modelId="{F63245E1-8AAD-4E25-A7B4-C7C90B4A857E}" type="presParOf" srcId="{DE3A90F7-4EFD-4F36-B8D3-824BD86F4947}" destId="{7D01AE2E-620D-4E6A-AC67-C1DD7211C4A3}" srcOrd="1" destOrd="0" presId="urn:microsoft.com/office/officeart/2018/5/layout/IconLeafLabelList"/>
    <dgm:cxn modelId="{37421756-FEA4-4715-B372-0163498A2D07}" type="presParOf" srcId="{DE3A90F7-4EFD-4F36-B8D3-824BD86F4947}" destId="{67D5F946-0629-4656-82D3-7DADBF31216E}" srcOrd="2" destOrd="0" presId="urn:microsoft.com/office/officeart/2018/5/layout/IconLeafLabelList"/>
    <dgm:cxn modelId="{0ADEF168-A1E4-4697-BFA3-99F777A7A4E3}" type="presParOf" srcId="{DE3A90F7-4EFD-4F36-B8D3-824BD86F4947}" destId="{C3E710CB-C6A7-48E3-A339-7F877DC22359}" srcOrd="3" destOrd="0" presId="urn:microsoft.com/office/officeart/2018/5/layout/IconLeafLabelList"/>
    <dgm:cxn modelId="{D5F25E6F-D785-409F-9CEF-C9FECF3B3932}" type="presParOf" srcId="{E146E7DD-7656-49D8-B0BD-DD89AD5338C8}" destId="{35E2A617-51BB-4652-9460-FBB063F08B58}" srcOrd="3" destOrd="0" presId="urn:microsoft.com/office/officeart/2018/5/layout/IconLeafLabelList"/>
    <dgm:cxn modelId="{9A8F3F99-C288-4ACA-8818-58EC3ED6CE2F}" type="presParOf" srcId="{E146E7DD-7656-49D8-B0BD-DD89AD5338C8}" destId="{F92668C3-1505-4576-9482-1AF8BDA29D7C}" srcOrd="4" destOrd="0" presId="urn:microsoft.com/office/officeart/2018/5/layout/IconLeafLabelList"/>
    <dgm:cxn modelId="{4EE403EB-B430-4AD4-AA56-8BE4E1DA2218}" type="presParOf" srcId="{F92668C3-1505-4576-9482-1AF8BDA29D7C}" destId="{ADBCCB46-41C4-4914-9553-F706ED3876FE}" srcOrd="0" destOrd="0" presId="urn:microsoft.com/office/officeart/2018/5/layout/IconLeafLabelList"/>
    <dgm:cxn modelId="{A72102EC-C848-4EFA-911D-C621A2D04158}" type="presParOf" srcId="{F92668C3-1505-4576-9482-1AF8BDA29D7C}" destId="{33EF8EFF-C144-4DB5-9373-2667149A8B8E}" srcOrd="1" destOrd="0" presId="urn:microsoft.com/office/officeart/2018/5/layout/IconLeafLabelList"/>
    <dgm:cxn modelId="{91F9E57E-B0D0-4034-8764-49EF94194650}" type="presParOf" srcId="{F92668C3-1505-4576-9482-1AF8BDA29D7C}" destId="{77A4D1FE-4042-4B5D-B3CC-3E70FC43196A}" srcOrd="2" destOrd="0" presId="urn:microsoft.com/office/officeart/2018/5/layout/IconLeafLabelList"/>
    <dgm:cxn modelId="{045006BE-5AB7-44EE-ACB3-2A83BB8E7856}" type="presParOf" srcId="{F92668C3-1505-4576-9482-1AF8BDA29D7C}" destId="{49769CF6-2989-4F47-89F4-3D229D7235CC}" srcOrd="3" destOrd="0" presId="urn:microsoft.com/office/officeart/2018/5/layout/IconLeafLabelList"/>
    <dgm:cxn modelId="{CE3CF767-1845-4074-B182-4D5EECEACD80}" type="presParOf" srcId="{E146E7DD-7656-49D8-B0BD-DD89AD5338C8}" destId="{5E39607E-67F0-41A8-8D18-35DCF8889D33}" srcOrd="5" destOrd="0" presId="urn:microsoft.com/office/officeart/2018/5/layout/IconLeafLabelList"/>
    <dgm:cxn modelId="{EFA97045-B202-484E-8AC0-720800825CE5}" type="presParOf" srcId="{E146E7DD-7656-49D8-B0BD-DD89AD5338C8}" destId="{E38DC3D9-D18C-4FE0-9674-119FF52E5204}" srcOrd="6" destOrd="0" presId="urn:microsoft.com/office/officeart/2018/5/layout/IconLeafLabelList"/>
    <dgm:cxn modelId="{46A96627-7E16-4E2E-A36C-DFD988900F45}" type="presParOf" srcId="{E38DC3D9-D18C-4FE0-9674-119FF52E5204}" destId="{6EB7AFAE-227A-4B98-99D6-832DFED22B50}" srcOrd="0" destOrd="0" presId="urn:microsoft.com/office/officeart/2018/5/layout/IconLeafLabelList"/>
    <dgm:cxn modelId="{1FFB723F-20CC-4EBE-8871-487F408C7D54}" type="presParOf" srcId="{E38DC3D9-D18C-4FE0-9674-119FF52E5204}" destId="{76C36DD1-F940-4144-B2D6-F51D87EF4A7E}" srcOrd="1" destOrd="0" presId="urn:microsoft.com/office/officeart/2018/5/layout/IconLeafLabelList"/>
    <dgm:cxn modelId="{52C5792E-7F4B-4C0A-9D43-DDFB7A2BA139}" type="presParOf" srcId="{E38DC3D9-D18C-4FE0-9674-119FF52E5204}" destId="{8E1B8C8B-6046-48CC-BD6D-0D8EA4CA5ACE}" srcOrd="2" destOrd="0" presId="urn:microsoft.com/office/officeart/2018/5/layout/IconLeafLabelList"/>
    <dgm:cxn modelId="{7CA36630-A2B1-4CEF-A5F6-DF54F53CBEC1}" type="presParOf" srcId="{E38DC3D9-D18C-4FE0-9674-119FF52E5204}" destId="{49BA8C8B-5813-42D1-9714-0DAE077E61B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D1F3C-0F96-49DB-8F81-641331CDD2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E9F005-7BCF-4823-85C5-2024E9BF9AD1}">
      <dgm:prSet custT="1"/>
      <dgm:spPr/>
      <dgm:t>
        <a:bodyPr/>
        <a:lstStyle/>
        <a:p>
          <a:pPr>
            <a:lnSpc>
              <a:spcPct val="100000"/>
            </a:lnSpc>
          </a:pPr>
          <a:r>
            <a:rPr lang="en-US" sz="2800" b="0" u="none" dirty="0"/>
            <a:t>Starting on  _______ </a:t>
          </a:r>
          <a:r>
            <a:rPr lang="en-US" sz="2800" b="1" i="1" u="none" dirty="0"/>
            <a:t>(date)</a:t>
          </a:r>
          <a:r>
            <a:rPr lang="en-US" sz="2800" b="0" u="none" dirty="0"/>
            <a:t>,  I will  _______ </a:t>
          </a:r>
          <a:r>
            <a:rPr lang="en-US" sz="2800" b="1" i="1" u="none" dirty="0"/>
            <a:t>(action)</a:t>
          </a:r>
          <a:br>
            <a:rPr lang="en-US" sz="2800" b="1" i="1" u="none" dirty="0"/>
          </a:br>
          <a:r>
            <a:rPr lang="en-US" sz="2800" b="0" u="none" dirty="0"/>
            <a:t>_______ </a:t>
          </a:r>
          <a:r>
            <a:rPr lang="en-US" sz="2800" b="1" i="1" u="none" dirty="0"/>
            <a:t>(when)</a:t>
          </a:r>
          <a:r>
            <a:rPr lang="en-US" sz="2800" b="0" u="none" dirty="0"/>
            <a:t>,  _______ </a:t>
          </a:r>
          <a:r>
            <a:rPr lang="en-US" sz="2800" b="1" i="1" u="none" dirty="0"/>
            <a:t>(number)</a:t>
          </a:r>
          <a:r>
            <a:rPr lang="en-US" sz="2800" b="0" u="none" dirty="0"/>
            <a:t>  times per week.</a:t>
          </a:r>
        </a:p>
      </dgm:t>
    </dgm:pt>
    <dgm:pt modelId="{AD2A71F3-77CD-4156-96CC-BBD18011A420}" type="sibTrans" cxnId="{0DEA650C-A4A9-4BC2-934F-60ECE26117AD}">
      <dgm:prSet/>
      <dgm:spPr/>
      <dgm:t>
        <a:bodyPr/>
        <a:lstStyle/>
        <a:p>
          <a:endParaRPr lang="en-US"/>
        </a:p>
      </dgm:t>
    </dgm:pt>
    <dgm:pt modelId="{CB0CC63F-534E-4B15-94DC-D3B1213CE66B}" type="parTrans" cxnId="{0DEA650C-A4A9-4BC2-934F-60ECE26117AD}">
      <dgm:prSet/>
      <dgm:spPr/>
      <dgm:t>
        <a:bodyPr/>
        <a:lstStyle/>
        <a:p>
          <a:endParaRPr lang="en-US"/>
        </a:p>
      </dgm:t>
    </dgm:pt>
    <dgm:pt modelId="{77AA4D39-CAD7-483F-BB70-37008D72C9B1}">
      <dgm:prSet custT="1"/>
      <dgm:spPr/>
      <dgm:t>
        <a:bodyPr/>
        <a:lstStyle/>
        <a:p>
          <a:pPr>
            <a:lnSpc>
              <a:spcPct val="100000"/>
            </a:lnSpc>
          </a:pPr>
          <a:r>
            <a:rPr lang="en-US" sz="3000" b="0" u="none" dirty="0"/>
            <a:t>Starting on May 5,  I will walk from 12:00-12:15</a:t>
          </a:r>
          <a:br>
            <a:rPr lang="en-US" sz="3000" b="0" u="none" dirty="0"/>
          </a:br>
          <a:r>
            <a:rPr lang="en-US" sz="3000" b="0" u="none" dirty="0"/>
            <a:t>on Tuesday and Thursday during my lunch hour.</a:t>
          </a:r>
        </a:p>
      </dgm:t>
    </dgm:pt>
    <dgm:pt modelId="{26116961-B956-4CCD-B20D-6837393CD658}" type="parTrans" cxnId="{80965780-6479-40E2-A275-403E9C3266BA}">
      <dgm:prSet/>
      <dgm:spPr/>
      <dgm:t>
        <a:bodyPr/>
        <a:lstStyle/>
        <a:p>
          <a:endParaRPr lang="en-US"/>
        </a:p>
      </dgm:t>
    </dgm:pt>
    <dgm:pt modelId="{B2626218-62F6-4349-BD68-BE0E605973ED}" type="sibTrans" cxnId="{80965780-6479-40E2-A275-403E9C3266BA}">
      <dgm:prSet/>
      <dgm:spPr/>
      <dgm:t>
        <a:bodyPr/>
        <a:lstStyle/>
        <a:p>
          <a:endParaRPr lang="en-US"/>
        </a:p>
      </dgm:t>
    </dgm:pt>
    <dgm:pt modelId="{A5254C62-FC58-408E-B13A-A33E51C26181}" type="pres">
      <dgm:prSet presAssocID="{562D1F3C-0F96-49DB-8F81-641331CDD279}" presName="root" presStyleCnt="0">
        <dgm:presLayoutVars>
          <dgm:dir/>
          <dgm:resizeHandles val="exact"/>
        </dgm:presLayoutVars>
      </dgm:prSet>
      <dgm:spPr/>
    </dgm:pt>
    <dgm:pt modelId="{1D712B82-9322-42B0-8947-1B84754BEC22}" type="pres">
      <dgm:prSet presAssocID="{A8E9F005-7BCF-4823-85C5-2024E9BF9AD1}" presName="compNode" presStyleCnt="0"/>
      <dgm:spPr/>
    </dgm:pt>
    <dgm:pt modelId="{701C4662-BBB9-4988-8950-AB79A4A82C1D}" type="pres">
      <dgm:prSet presAssocID="{A8E9F005-7BCF-4823-85C5-2024E9BF9AD1}" presName="bgRect" presStyleLbl="bgShp" presStyleIdx="0" presStyleCnt="2"/>
      <dgm:spPr/>
    </dgm:pt>
    <dgm:pt modelId="{F12E6035-B1B7-4B15-AFB9-F3995DA5DB9B}" type="pres">
      <dgm:prSet presAssocID="{A8E9F005-7BCF-4823-85C5-2024E9BF9AD1}" presName="iconRect" presStyleLbl="node1" presStyleIdx="0" presStyleCnt="2" custLinFactNeighborX="-51262" custLinFactNeighborY="17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ndshake"/>
        </a:ext>
      </dgm:extLst>
    </dgm:pt>
    <dgm:pt modelId="{5268553E-46E0-4636-AE0B-E6C70F1AB9A6}" type="pres">
      <dgm:prSet presAssocID="{A8E9F005-7BCF-4823-85C5-2024E9BF9AD1}" presName="spaceRect" presStyleCnt="0"/>
      <dgm:spPr/>
    </dgm:pt>
    <dgm:pt modelId="{EE8D95C5-406D-44D6-85FB-2837DE3E0328}" type="pres">
      <dgm:prSet presAssocID="{A8E9F005-7BCF-4823-85C5-2024E9BF9AD1}" presName="parTx" presStyleLbl="revTx" presStyleIdx="0" presStyleCnt="2" custScaleX="109887" custLinFactNeighborX="-4408">
        <dgm:presLayoutVars>
          <dgm:chMax val="0"/>
          <dgm:chPref val="0"/>
        </dgm:presLayoutVars>
      </dgm:prSet>
      <dgm:spPr/>
    </dgm:pt>
    <dgm:pt modelId="{7357A55B-9529-476C-AFB4-52EB64EC2E4A}" type="pres">
      <dgm:prSet presAssocID="{AD2A71F3-77CD-4156-96CC-BBD18011A420}" presName="sibTrans" presStyleCnt="0"/>
      <dgm:spPr/>
    </dgm:pt>
    <dgm:pt modelId="{AF89628B-9D2C-430A-A3F8-09F17158A342}" type="pres">
      <dgm:prSet presAssocID="{77AA4D39-CAD7-483F-BB70-37008D72C9B1}" presName="compNode" presStyleCnt="0"/>
      <dgm:spPr/>
    </dgm:pt>
    <dgm:pt modelId="{E5F2A8EB-41D0-44F3-A8E1-D4DA57C8B330}" type="pres">
      <dgm:prSet presAssocID="{77AA4D39-CAD7-483F-BB70-37008D72C9B1}" presName="bgRect" presStyleLbl="bgShp" presStyleIdx="1" presStyleCnt="2" custLinFactNeighborX="-241"/>
      <dgm:spPr/>
    </dgm:pt>
    <dgm:pt modelId="{DE1F5E87-94CB-4B27-8353-BA6C2BD0E608}" type="pres">
      <dgm:prSet presAssocID="{77AA4D39-CAD7-483F-BB70-37008D72C9B1}" presName="iconRect" presStyleLbl="node1" presStyleIdx="1" presStyleCnt="2" custLinFactNeighborX="-35197" custLinFactNeighborY="-339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lk"/>
        </a:ext>
      </dgm:extLst>
    </dgm:pt>
    <dgm:pt modelId="{45527E7E-CC1B-4B18-9CCF-56F520E7BCA5}" type="pres">
      <dgm:prSet presAssocID="{77AA4D39-CAD7-483F-BB70-37008D72C9B1}" presName="spaceRect" presStyleCnt="0"/>
      <dgm:spPr/>
    </dgm:pt>
    <dgm:pt modelId="{9C81D2BE-CF0F-4D91-8572-9BFB57E4D123}" type="pres">
      <dgm:prSet presAssocID="{77AA4D39-CAD7-483F-BB70-37008D72C9B1}" presName="parTx" presStyleLbl="revTx" presStyleIdx="1" presStyleCnt="2" custScaleX="109158" custLinFactNeighborX="-4375" custLinFactNeighborY="1355">
        <dgm:presLayoutVars>
          <dgm:chMax val="0"/>
          <dgm:chPref val="0"/>
        </dgm:presLayoutVars>
      </dgm:prSet>
      <dgm:spPr/>
    </dgm:pt>
  </dgm:ptLst>
  <dgm:cxnLst>
    <dgm:cxn modelId="{0DEA650C-A4A9-4BC2-934F-60ECE26117AD}" srcId="{562D1F3C-0F96-49DB-8F81-641331CDD279}" destId="{A8E9F005-7BCF-4823-85C5-2024E9BF9AD1}" srcOrd="0" destOrd="0" parTransId="{CB0CC63F-534E-4B15-94DC-D3B1213CE66B}" sibTransId="{AD2A71F3-77CD-4156-96CC-BBD18011A420}"/>
    <dgm:cxn modelId="{6E399D11-53DE-4B65-8CB2-6259F092E3FF}" type="presOf" srcId="{A8E9F005-7BCF-4823-85C5-2024E9BF9AD1}" destId="{EE8D95C5-406D-44D6-85FB-2837DE3E0328}" srcOrd="0" destOrd="0" presId="urn:microsoft.com/office/officeart/2018/2/layout/IconVerticalSolidList"/>
    <dgm:cxn modelId="{80965780-6479-40E2-A275-403E9C3266BA}" srcId="{562D1F3C-0F96-49DB-8F81-641331CDD279}" destId="{77AA4D39-CAD7-483F-BB70-37008D72C9B1}" srcOrd="1" destOrd="0" parTransId="{26116961-B956-4CCD-B20D-6837393CD658}" sibTransId="{B2626218-62F6-4349-BD68-BE0E605973ED}"/>
    <dgm:cxn modelId="{33F08EE1-367E-4B20-A9F6-B51BA6D6372A}" type="presOf" srcId="{77AA4D39-CAD7-483F-BB70-37008D72C9B1}" destId="{9C81D2BE-CF0F-4D91-8572-9BFB57E4D123}" srcOrd="0" destOrd="0" presId="urn:microsoft.com/office/officeart/2018/2/layout/IconVerticalSolidList"/>
    <dgm:cxn modelId="{60A00EE3-9449-46E8-B359-ABA434930656}" type="presOf" srcId="{562D1F3C-0F96-49DB-8F81-641331CDD279}" destId="{A5254C62-FC58-408E-B13A-A33E51C26181}" srcOrd="0" destOrd="0" presId="urn:microsoft.com/office/officeart/2018/2/layout/IconVerticalSolidList"/>
    <dgm:cxn modelId="{AC90D497-4E3A-4FAE-9B04-E3D2AC354C59}" type="presParOf" srcId="{A5254C62-FC58-408E-B13A-A33E51C26181}" destId="{1D712B82-9322-42B0-8947-1B84754BEC22}" srcOrd="0" destOrd="0" presId="urn:microsoft.com/office/officeart/2018/2/layout/IconVerticalSolidList"/>
    <dgm:cxn modelId="{859C7FC3-481E-4B2D-8AE7-948363D06D08}" type="presParOf" srcId="{1D712B82-9322-42B0-8947-1B84754BEC22}" destId="{701C4662-BBB9-4988-8950-AB79A4A82C1D}" srcOrd="0" destOrd="0" presId="urn:microsoft.com/office/officeart/2018/2/layout/IconVerticalSolidList"/>
    <dgm:cxn modelId="{A5F3E81B-E9A8-408B-AB8E-E49DFCE6FAE0}" type="presParOf" srcId="{1D712B82-9322-42B0-8947-1B84754BEC22}" destId="{F12E6035-B1B7-4B15-AFB9-F3995DA5DB9B}" srcOrd="1" destOrd="0" presId="urn:microsoft.com/office/officeart/2018/2/layout/IconVerticalSolidList"/>
    <dgm:cxn modelId="{B58ED5DA-A438-48BA-8056-ECDF064FDDA4}" type="presParOf" srcId="{1D712B82-9322-42B0-8947-1B84754BEC22}" destId="{5268553E-46E0-4636-AE0B-E6C70F1AB9A6}" srcOrd="2" destOrd="0" presId="urn:microsoft.com/office/officeart/2018/2/layout/IconVerticalSolidList"/>
    <dgm:cxn modelId="{968F9BC0-BB00-459A-9EED-88904DD8746F}" type="presParOf" srcId="{1D712B82-9322-42B0-8947-1B84754BEC22}" destId="{EE8D95C5-406D-44D6-85FB-2837DE3E0328}" srcOrd="3" destOrd="0" presId="urn:microsoft.com/office/officeart/2018/2/layout/IconVerticalSolidList"/>
    <dgm:cxn modelId="{FA3FC565-D30F-4978-8C09-EC5BF3F98A5E}" type="presParOf" srcId="{A5254C62-FC58-408E-B13A-A33E51C26181}" destId="{7357A55B-9529-476C-AFB4-52EB64EC2E4A}" srcOrd="1" destOrd="0" presId="urn:microsoft.com/office/officeart/2018/2/layout/IconVerticalSolidList"/>
    <dgm:cxn modelId="{D3ED7672-0681-4D78-8866-E13B90CD5E6C}" type="presParOf" srcId="{A5254C62-FC58-408E-B13A-A33E51C26181}" destId="{AF89628B-9D2C-430A-A3F8-09F17158A342}" srcOrd="2" destOrd="0" presId="urn:microsoft.com/office/officeart/2018/2/layout/IconVerticalSolidList"/>
    <dgm:cxn modelId="{02E1CEE3-E9F0-4379-913C-BB21A81EE3E9}" type="presParOf" srcId="{AF89628B-9D2C-430A-A3F8-09F17158A342}" destId="{E5F2A8EB-41D0-44F3-A8E1-D4DA57C8B330}" srcOrd="0" destOrd="0" presId="urn:microsoft.com/office/officeart/2018/2/layout/IconVerticalSolidList"/>
    <dgm:cxn modelId="{5906B977-3127-4241-9E46-8108164B7A63}" type="presParOf" srcId="{AF89628B-9D2C-430A-A3F8-09F17158A342}" destId="{DE1F5E87-94CB-4B27-8353-BA6C2BD0E608}" srcOrd="1" destOrd="0" presId="urn:microsoft.com/office/officeart/2018/2/layout/IconVerticalSolidList"/>
    <dgm:cxn modelId="{D2F2B69E-DD65-4519-A421-1E7AF4D414CA}" type="presParOf" srcId="{AF89628B-9D2C-430A-A3F8-09F17158A342}" destId="{45527E7E-CC1B-4B18-9CCF-56F520E7BCA5}" srcOrd="2" destOrd="0" presId="urn:microsoft.com/office/officeart/2018/2/layout/IconVerticalSolidList"/>
    <dgm:cxn modelId="{15E6BCC5-1F2C-4F39-975C-4F6BE8AD7133}" type="presParOf" srcId="{AF89628B-9D2C-430A-A3F8-09F17158A342}" destId="{9C81D2BE-CF0F-4D91-8572-9BFB57E4D1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97A1A-68D3-4380-A81D-5EE6099A859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A51E690-C99A-407F-80BF-E8BFF6968CBE}">
      <dgm:prSet custT="1"/>
      <dgm:spPr>
        <a:solidFill>
          <a:schemeClr val="accent2"/>
        </a:solidFill>
      </dgm:spPr>
      <dgm:t>
        <a:bodyPr/>
        <a:lstStyle/>
        <a:p>
          <a:r>
            <a:rPr lang="en-US" sz="2600" dirty="0"/>
            <a:t>I don’t have</a:t>
          </a:r>
          <a:br>
            <a:rPr lang="en-US" sz="2600" dirty="0"/>
          </a:br>
          <a:r>
            <a:rPr lang="en-US" sz="2600" dirty="0"/>
            <a:t>to be perfect,</a:t>
          </a:r>
          <a:br>
            <a:rPr lang="en-US" sz="2600" dirty="0"/>
          </a:br>
          <a:r>
            <a:rPr lang="en-US" sz="2600" dirty="0"/>
            <a:t>just consistent</a:t>
          </a:r>
        </a:p>
      </dgm:t>
    </dgm:pt>
    <dgm:pt modelId="{6C4B5E63-660F-41DC-A552-C1662F85C67B}" type="parTrans" cxnId="{CB3EB0D4-0104-45A4-B073-C0BC2F5B49B1}">
      <dgm:prSet/>
      <dgm:spPr/>
      <dgm:t>
        <a:bodyPr/>
        <a:lstStyle/>
        <a:p>
          <a:endParaRPr lang="en-US"/>
        </a:p>
      </dgm:t>
    </dgm:pt>
    <dgm:pt modelId="{7E0B58C1-F913-4EE5-BC14-026CEEAA67E6}" type="sibTrans" cxnId="{CB3EB0D4-0104-45A4-B073-C0BC2F5B49B1}">
      <dgm:prSet/>
      <dgm:spPr/>
      <dgm:t>
        <a:bodyPr/>
        <a:lstStyle/>
        <a:p>
          <a:endParaRPr lang="en-US"/>
        </a:p>
      </dgm:t>
    </dgm:pt>
    <dgm:pt modelId="{4A897046-A43D-4BAE-B59C-9A343E16D15B}">
      <dgm:prSet custT="1"/>
      <dgm:spPr>
        <a:solidFill>
          <a:srgbClr val="6FA26C"/>
        </a:solidFill>
      </dgm:spPr>
      <dgm:t>
        <a:bodyPr/>
        <a:lstStyle/>
        <a:p>
          <a:r>
            <a:rPr lang="en-US" sz="2800" dirty="0"/>
            <a:t>It might</a:t>
          </a:r>
          <a:br>
            <a:rPr lang="en-US" sz="2800" dirty="0"/>
          </a:br>
          <a:r>
            <a:rPr lang="en-US" sz="2800" dirty="0"/>
            <a:t>be enjoyable </a:t>
          </a:r>
        </a:p>
      </dgm:t>
    </dgm:pt>
    <dgm:pt modelId="{E093031D-FAFE-408A-9D23-8C46A672FC7C}" type="parTrans" cxnId="{2267D3A0-3B7E-4A9D-9E4C-37F988190D60}">
      <dgm:prSet/>
      <dgm:spPr/>
      <dgm:t>
        <a:bodyPr/>
        <a:lstStyle/>
        <a:p>
          <a:endParaRPr lang="en-US"/>
        </a:p>
      </dgm:t>
    </dgm:pt>
    <dgm:pt modelId="{B4D0C334-02E4-4C0A-A4CE-CDD0B31A1165}" type="sibTrans" cxnId="{2267D3A0-3B7E-4A9D-9E4C-37F988190D60}">
      <dgm:prSet/>
      <dgm:spPr/>
      <dgm:t>
        <a:bodyPr/>
        <a:lstStyle/>
        <a:p>
          <a:endParaRPr lang="en-US"/>
        </a:p>
      </dgm:t>
    </dgm:pt>
    <dgm:pt modelId="{A9E78435-680A-4E88-899C-8E520BAF05FE}">
      <dgm:prSet custT="1"/>
      <dgm:spPr>
        <a:solidFill>
          <a:srgbClr val="927AAE"/>
        </a:solidFill>
      </dgm:spPr>
      <dgm:t>
        <a:bodyPr/>
        <a:lstStyle/>
        <a:p>
          <a:r>
            <a:rPr lang="en-US" sz="2400" dirty="0"/>
            <a:t>The right activity and the right starting point shouldn’t hurt me</a:t>
          </a:r>
        </a:p>
      </dgm:t>
    </dgm:pt>
    <dgm:pt modelId="{89880718-515F-4FDD-9EA9-E402C6AA7A0E}" type="parTrans" cxnId="{D1ED6B32-5C72-4B50-9411-B89F0D34D14E}">
      <dgm:prSet/>
      <dgm:spPr/>
      <dgm:t>
        <a:bodyPr/>
        <a:lstStyle/>
        <a:p>
          <a:endParaRPr lang="en-US"/>
        </a:p>
      </dgm:t>
    </dgm:pt>
    <dgm:pt modelId="{00180AB6-053B-4C13-9CE7-5927A93A3C68}" type="sibTrans" cxnId="{D1ED6B32-5C72-4B50-9411-B89F0D34D14E}">
      <dgm:prSet/>
      <dgm:spPr/>
      <dgm:t>
        <a:bodyPr/>
        <a:lstStyle/>
        <a:p>
          <a:endParaRPr lang="en-US"/>
        </a:p>
      </dgm:t>
    </dgm:pt>
    <dgm:pt modelId="{F9EE0423-C942-4DEF-AE9E-1C025BDC5649}">
      <dgm:prSet custT="1"/>
      <dgm:spPr>
        <a:solidFill>
          <a:schemeClr val="accent5"/>
        </a:solidFill>
      </dgm:spPr>
      <dgm:t>
        <a:bodyPr/>
        <a:lstStyle/>
        <a:p>
          <a:r>
            <a:rPr lang="en-US" sz="2400" dirty="0"/>
            <a:t>I have an</a:t>
          </a:r>
          <a:br>
            <a:rPr lang="en-US" sz="2400" dirty="0"/>
          </a:br>
          <a:r>
            <a:rPr lang="en-US" sz="2400" dirty="0"/>
            <a:t>exercise program, so no need to</a:t>
          </a:r>
          <a:br>
            <a:rPr lang="en-US" sz="2400" dirty="0"/>
          </a:br>
          <a:r>
            <a:rPr lang="en-US" sz="2400" dirty="0"/>
            <a:t>be intimidated</a:t>
          </a:r>
        </a:p>
      </dgm:t>
    </dgm:pt>
    <dgm:pt modelId="{6BBFFB94-769C-4744-8E17-91162F3F1832}" type="parTrans" cxnId="{F6BDD5E5-7A57-48FE-B934-15D9D7DC5AC4}">
      <dgm:prSet/>
      <dgm:spPr/>
      <dgm:t>
        <a:bodyPr/>
        <a:lstStyle/>
        <a:p>
          <a:endParaRPr lang="en-US"/>
        </a:p>
      </dgm:t>
    </dgm:pt>
    <dgm:pt modelId="{6BE46B3D-886C-4D80-BEDE-76C52B5E0B1C}" type="sibTrans" cxnId="{F6BDD5E5-7A57-48FE-B934-15D9D7DC5AC4}">
      <dgm:prSet/>
      <dgm:spPr/>
      <dgm:t>
        <a:bodyPr/>
        <a:lstStyle/>
        <a:p>
          <a:endParaRPr lang="en-US"/>
        </a:p>
      </dgm:t>
    </dgm:pt>
    <dgm:pt modelId="{69DAB021-125B-4E03-9F51-545809EF24F2}">
      <dgm:prSet custT="1"/>
      <dgm:spPr>
        <a:solidFill>
          <a:schemeClr val="accent5"/>
        </a:solidFill>
      </dgm:spPr>
      <dgm:t>
        <a:bodyPr/>
        <a:lstStyle/>
        <a:p>
          <a:r>
            <a:rPr lang="en-US" sz="2400" dirty="0"/>
            <a:t>Several short walks are just</a:t>
          </a:r>
          <a:br>
            <a:rPr lang="en-US" sz="2400" dirty="0"/>
          </a:br>
          <a:r>
            <a:rPr lang="en-US" sz="2400" dirty="0"/>
            <a:t>as good as</a:t>
          </a:r>
          <a:br>
            <a:rPr lang="en-US" sz="2400" dirty="0"/>
          </a:br>
          <a:r>
            <a:rPr lang="en-US" sz="2400" dirty="0"/>
            <a:t>one long walk</a:t>
          </a:r>
        </a:p>
      </dgm:t>
    </dgm:pt>
    <dgm:pt modelId="{404DBFC6-14AC-4385-B6BC-E9690F0B7380}" type="parTrans" cxnId="{4612CDBF-679D-4344-BE08-50DD442B3A18}">
      <dgm:prSet/>
      <dgm:spPr/>
      <dgm:t>
        <a:bodyPr/>
        <a:lstStyle/>
        <a:p>
          <a:endParaRPr lang="en-US"/>
        </a:p>
      </dgm:t>
    </dgm:pt>
    <dgm:pt modelId="{23F6B129-4736-470C-BC55-D88095D858CC}" type="sibTrans" cxnId="{4612CDBF-679D-4344-BE08-50DD442B3A18}">
      <dgm:prSet/>
      <dgm:spPr/>
      <dgm:t>
        <a:bodyPr/>
        <a:lstStyle/>
        <a:p>
          <a:endParaRPr lang="en-US"/>
        </a:p>
      </dgm:t>
    </dgm:pt>
    <dgm:pt modelId="{4D693CB3-4C22-41B1-A337-708DBF2B4B15}">
      <dgm:prSet custT="1"/>
      <dgm:spPr>
        <a:solidFill>
          <a:srgbClr val="927AAE"/>
        </a:solidFill>
      </dgm:spPr>
      <dgm:t>
        <a:bodyPr/>
        <a:lstStyle/>
        <a:p>
          <a:r>
            <a:rPr lang="en-US" sz="2400" dirty="0"/>
            <a:t>If I don’t meet</a:t>
          </a:r>
          <a:br>
            <a:rPr lang="en-US" sz="2400" dirty="0"/>
          </a:br>
          <a:r>
            <a:rPr lang="en-US" sz="2400" dirty="0"/>
            <a:t>my goals, maybe</a:t>
          </a:r>
          <a:br>
            <a:rPr lang="en-US" sz="2400" dirty="0"/>
          </a:br>
          <a:r>
            <a:rPr lang="en-US" sz="2400" dirty="0"/>
            <a:t>I need to make new ones</a:t>
          </a:r>
        </a:p>
      </dgm:t>
    </dgm:pt>
    <dgm:pt modelId="{977D0CF9-1E61-4CA8-8A40-825B21D304DE}" type="parTrans" cxnId="{83D72E69-87F1-4601-99BA-AEA08B6DE2F7}">
      <dgm:prSet/>
      <dgm:spPr/>
      <dgm:t>
        <a:bodyPr/>
        <a:lstStyle/>
        <a:p>
          <a:endParaRPr lang="en-US"/>
        </a:p>
      </dgm:t>
    </dgm:pt>
    <dgm:pt modelId="{84AB7D25-1B45-4846-8BD5-ED733FE6400B}" type="sibTrans" cxnId="{83D72E69-87F1-4601-99BA-AEA08B6DE2F7}">
      <dgm:prSet/>
      <dgm:spPr/>
      <dgm:t>
        <a:bodyPr/>
        <a:lstStyle/>
        <a:p>
          <a:endParaRPr lang="en-US"/>
        </a:p>
      </dgm:t>
    </dgm:pt>
    <dgm:pt modelId="{CCCD8FDA-BCE7-42F0-9668-E93DD2254D5A}">
      <dgm:prSet custT="1"/>
      <dgm:spPr>
        <a:solidFill>
          <a:schemeClr val="accent2"/>
        </a:solidFill>
      </dgm:spPr>
      <dgm:t>
        <a:bodyPr/>
        <a:lstStyle/>
        <a:p>
          <a:r>
            <a:rPr lang="en-CA" sz="2800" dirty="0"/>
            <a:t>Being active  means</a:t>
          </a:r>
          <a:br>
            <a:rPr lang="en-CA" sz="2800" dirty="0"/>
          </a:br>
          <a:r>
            <a:rPr lang="en-CA" sz="2800" dirty="0"/>
            <a:t>being healthy</a:t>
          </a:r>
          <a:endParaRPr lang="en-US" sz="2800" dirty="0"/>
        </a:p>
      </dgm:t>
    </dgm:pt>
    <dgm:pt modelId="{3F0AB97F-80C8-4AB9-9627-637A990BCC03}" type="parTrans" cxnId="{5135E229-DB08-47EE-9F76-2B8AB2813B3D}">
      <dgm:prSet/>
      <dgm:spPr/>
      <dgm:t>
        <a:bodyPr/>
        <a:lstStyle/>
        <a:p>
          <a:endParaRPr lang="en-US"/>
        </a:p>
      </dgm:t>
    </dgm:pt>
    <dgm:pt modelId="{B53827EA-C47E-4577-B120-E9FB5EDC82D8}" type="sibTrans" cxnId="{5135E229-DB08-47EE-9F76-2B8AB2813B3D}">
      <dgm:prSet/>
      <dgm:spPr/>
      <dgm:t>
        <a:bodyPr/>
        <a:lstStyle/>
        <a:p>
          <a:endParaRPr lang="en-US"/>
        </a:p>
      </dgm:t>
    </dgm:pt>
    <dgm:pt modelId="{1BD69FF3-398E-4D82-93CF-1E9110F9D067}">
      <dgm:prSet custT="1"/>
      <dgm:spPr>
        <a:solidFill>
          <a:srgbClr val="6FA26C"/>
        </a:solidFill>
      </dgm:spPr>
      <dgm:t>
        <a:bodyPr/>
        <a:lstStyle/>
        <a:p>
          <a:r>
            <a:rPr lang="en-US" sz="2400" dirty="0"/>
            <a:t>Walking</a:t>
          </a:r>
          <a:br>
            <a:rPr lang="en-US" sz="2400" dirty="0"/>
          </a:br>
          <a:r>
            <a:rPr lang="en-US" sz="2400" dirty="0"/>
            <a:t>with a friend</a:t>
          </a:r>
          <a:br>
            <a:rPr lang="en-US" sz="2400" dirty="0"/>
          </a:br>
          <a:r>
            <a:rPr lang="en-US" sz="2400" dirty="0"/>
            <a:t>has helped me</a:t>
          </a:r>
          <a:br>
            <a:rPr lang="en-US" sz="2400" dirty="0"/>
          </a:br>
          <a:r>
            <a:rPr lang="en-US" sz="2400" dirty="0"/>
            <a:t>to reconnect</a:t>
          </a:r>
        </a:p>
      </dgm:t>
    </dgm:pt>
    <dgm:pt modelId="{FEE09FF4-350D-4012-A5A8-1DC8C15D57F0}" type="parTrans" cxnId="{C053A96A-5017-4DCA-B4D9-EA8DC7F377A7}">
      <dgm:prSet/>
      <dgm:spPr/>
      <dgm:t>
        <a:bodyPr/>
        <a:lstStyle/>
        <a:p>
          <a:endParaRPr lang="en-US"/>
        </a:p>
      </dgm:t>
    </dgm:pt>
    <dgm:pt modelId="{00335D84-25A5-4E13-9C4A-F1AE98857FB6}" type="sibTrans" cxnId="{C053A96A-5017-4DCA-B4D9-EA8DC7F377A7}">
      <dgm:prSet/>
      <dgm:spPr/>
      <dgm:t>
        <a:bodyPr/>
        <a:lstStyle/>
        <a:p>
          <a:endParaRPr lang="en-US"/>
        </a:p>
      </dgm:t>
    </dgm:pt>
    <dgm:pt modelId="{28A9D7F1-7E60-444E-890A-D3C16C02040C}" type="pres">
      <dgm:prSet presAssocID="{45697A1A-68D3-4380-A81D-5EE6099A8595}" presName="diagram" presStyleCnt="0">
        <dgm:presLayoutVars>
          <dgm:dir/>
          <dgm:resizeHandles val="exact"/>
        </dgm:presLayoutVars>
      </dgm:prSet>
      <dgm:spPr/>
    </dgm:pt>
    <dgm:pt modelId="{313DDA1B-4C04-4104-BC7F-D616F233FFFE}" type="pres">
      <dgm:prSet presAssocID="{0A51E690-C99A-407F-80BF-E8BFF6968CBE}" presName="node" presStyleLbl="node1" presStyleIdx="0" presStyleCnt="8">
        <dgm:presLayoutVars>
          <dgm:bulletEnabled val="1"/>
        </dgm:presLayoutVars>
      </dgm:prSet>
      <dgm:spPr/>
    </dgm:pt>
    <dgm:pt modelId="{F04BDF44-C6D6-46D5-97FD-F6AEAD5495B3}" type="pres">
      <dgm:prSet presAssocID="{7E0B58C1-F913-4EE5-BC14-026CEEAA67E6}" presName="sibTrans" presStyleCnt="0"/>
      <dgm:spPr/>
    </dgm:pt>
    <dgm:pt modelId="{A2A92A48-78AE-4AC7-9E11-71336667BFC3}" type="pres">
      <dgm:prSet presAssocID="{4A897046-A43D-4BAE-B59C-9A343E16D15B}" presName="node" presStyleLbl="node1" presStyleIdx="1" presStyleCnt="8">
        <dgm:presLayoutVars>
          <dgm:bulletEnabled val="1"/>
        </dgm:presLayoutVars>
      </dgm:prSet>
      <dgm:spPr/>
    </dgm:pt>
    <dgm:pt modelId="{6EE8F810-8584-464A-B8C2-598CBFEF7CCF}" type="pres">
      <dgm:prSet presAssocID="{B4D0C334-02E4-4C0A-A4CE-CDD0B31A1165}" presName="sibTrans" presStyleCnt="0"/>
      <dgm:spPr/>
    </dgm:pt>
    <dgm:pt modelId="{5CFB03FF-A28C-4834-A35E-DC1EAD65900C}" type="pres">
      <dgm:prSet presAssocID="{A9E78435-680A-4E88-899C-8E520BAF05FE}" presName="node" presStyleLbl="node1" presStyleIdx="2" presStyleCnt="8">
        <dgm:presLayoutVars>
          <dgm:bulletEnabled val="1"/>
        </dgm:presLayoutVars>
      </dgm:prSet>
      <dgm:spPr/>
    </dgm:pt>
    <dgm:pt modelId="{4450005A-D5CD-49DF-B095-7CBC8A658597}" type="pres">
      <dgm:prSet presAssocID="{00180AB6-053B-4C13-9CE7-5927A93A3C68}" presName="sibTrans" presStyleCnt="0"/>
      <dgm:spPr/>
    </dgm:pt>
    <dgm:pt modelId="{311200C8-1B45-4746-A0A5-2088539605E8}" type="pres">
      <dgm:prSet presAssocID="{F9EE0423-C942-4DEF-AE9E-1C025BDC5649}" presName="node" presStyleLbl="node1" presStyleIdx="3" presStyleCnt="8">
        <dgm:presLayoutVars>
          <dgm:bulletEnabled val="1"/>
        </dgm:presLayoutVars>
      </dgm:prSet>
      <dgm:spPr/>
    </dgm:pt>
    <dgm:pt modelId="{1BB5BD65-529F-4C95-A370-63637116B3F6}" type="pres">
      <dgm:prSet presAssocID="{6BE46B3D-886C-4D80-BEDE-76C52B5E0B1C}" presName="sibTrans" presStyleCnt="0"/>
      <dgm:spPr/>
    </dgm:pt>
    <dgm:pt modelId="{0D8AB4E6-D077-426D-A068-CEA2D66FF867}" type="pres">
      <dgm:prSet presAssocID="{69DAB021-125B-4E03-9F51-545809EF24F2}" presName="node" presStyleLbl="node1" presStyleIdx="4" presStyleCnt="8">
        <dgm:presLayoutVars>
          <dgm:bulletEnabled val="1"/>
        </dgm:presLayoutVars>
      </dgm:prSet>
      <dgm:spPr/>
    </dgm:pt>
    <dgm:pt modelId="{5B013F32-0ACF-4ED1-800D-41C6936D5FC1}" type="pres">
      <dgm:prSet presAssocID="{23F6B129-4736-470C-BC55-D88095D858CC}" presName="sibTrans" presStyleCnt="0"/>
      <dgm:spPr/>
    </dgm:pt>
    <dgm:pt modelId="{8F599E3A-DB9D-40F0-8B4E-DEA18B0EE381}" type="pres">
      <dgm:prSet presAssocID="{4D693CB3-4C22-41B1-A337-708DBF2B4B15}" presName="node" presStyleLbl="node1" presStyleIdx="5" presStyleCnt="8">
        <dgm:presLayoutVars>
          <dgm:bulletEnabled val="1"/>
        </dgm:presLayoutVars>
      </dgm:prSet>
      <dgm:spPr/>
    </dgm:pt>
    <dgm:pt modelId="{0CC65F16-5E9B-49BB-A133-869DA855E9EE}" type="pres">
      <dgm:prSet presAssocID="{84AB7D25-1B45-4846-8BD5-ED733FE6400B}" presName="sibTrans" presStyleCnt="0"/>
      <dgm:spPr/>
    </dgm:pt>
    <dgm:pt modelId="{67B3BCF7-4314-46D1-A63C-8145678166C5}" type="pres">
      <dgm:prSet presAssocID="{CCCD8FDA-BCE7-42F0-9668-E93DD2254D5A}" presName="node" presStyleLbl="node1" presStyleIdx="6" presStyleCnt="8">
        <dgm:presLayoutVars>
          <dgm:bulletEnabled val="1"/>
        </dgm:presLayoutVars>
      </dgm:prSet>
      <dgm:spPr/>
    </dgm:pt>
    <dgm:pt modelId="{46FCE1E3-5862-455B-B36F-558F421612F5}" type="pres">
      <dgm:prSet presAssocID="{B53827EA-C47E-4577-B120-E9FB5EDC82D8}" presName="sibTrans" presStyleCnt="0"/>
      <dgm:spPr/>
    </dgm:pt>
    <dgm:pt modelId="{16585C88-A001-4FEB-A056-F9D43F4CFB67}" type="pres">
      <dgm:prSet presAssocID="{1BD69FF3-398E-4D82-93CF-1E9110F9D067}" presName="node" presStyleLbl="node1" presStyleIdx="7" presStyleCnt="8">
        <dgm:presLayoutVars>
          <dgm:bulletEnabled val="1"/>
        </dgm:presLayoutVars>
      </dgm:prSet>
      <dgm:spPr/>
    </dgm:pt>
  </dgm:ptLst>
  <dgm:cxnLst>
    <dgm:cxn modelId="{D88B1B06-1E1D-4863-B5CF-F284B3D103D3}" type="presOf" srcId="{1BD69FF3-398E-4D82-93CF-1E9110F9D067}" destId="{16585C88-A001-4FEB-A056-F9D43F4CFB67}" srcOrd="0" destOrd="0" presId="urn:microsoft.com/office/officeart/2005/8/layout/default"/>
    <dgm:cxn modelId="{5135E229-DB08-47EE-9F76-2B8AB2813B3D}" srcId="{45697A1A-68D3-4380-A81D-5EE6099A8595}" destId="{CCCD8FDA-BCE7-42F0-9668-E93DD2254D5A}" srcOrd="6" destOrd="0" parTransId="{3F0AB97F-80C8-4AB9-9627-637A990BCC03}" sibTransId="{B53827EA-C47E-4577-B120-E9FB5EDC82D8}"/>
    <dgm:cxn modelId="{D1ED6B32-5C72-4B50-9411-B89F0D34D14E}" srcId="{45697A1A-68D3-4380-A81D-5EE6099A8595}" destId="{A9E78435-680A-4E88-899C-8E520BAF05FE}" srcOrd="2" destOrd="0" parTransId="{89880718-515F-4FDD-9EA9-E402C6AA7A0E}" sibTransId="{00180AB6-053B-4C13-9CE7-5927A93A3C68}"/>
    <dgm:cxn modelId="{83D72E69-87F1-4601-99BA-AEA08B6DE2F7}" srcId="{45697A1A-68D3-4380-A81D-5EE6099A8595}" destId="{4D693CB3-4C22-41B1-A337-708DBF2B4B15}" srcOrd="5" destOrd="0" parTransId="{977D0CF9-1E61-4CA8-8A40-825B21D304DE}" sibTransId="{84AB7D25-1B45-4846-8BD5-ED733FE6400B}"/>
    <dgm:cxn modelId="{C053A96A-5017-4DCA-B4D9-EA8DC7F377A7}" srcId="{45697A1A-68D3-4380-A81D-5EE6099A8595}" destId="{1BD69FF3-398E-4D82-93CF-1E9110F9D067}" srcOrd="7" destOrd="0" parTransId="{FEE09FF4-350D-4012-A5A8-1DC8C15D57F0}" sibTransId="{00335D84-25A5-4E13-9C4A-F1AE98857FB6}"/>
    <dgm:cxn modelId="{0E555150-9D0C-4C59-8212-4FC9A88096C9}" type="presOf" srcId="{69DAB021-125B-4E03-9F51-545809EF24F2}" destId="{0D8AB4E6-D077-426D-A068-CEA2D66FF867}" srcOrd="0" destOrd="0" presId="urn:microsoft.com/office/officeart/2005/8/layout/default"/>
    <dgm:cxn modelId="{3BDB4B54-2188-46CF-8C7B-441A3D958581}" type="presOf" srcId="{4D693CB3-4C22-41B1-A337-708DBF2B4B15}" destId="{8F599E3A-DB9D-40F0-8B4E-DEA18B0EE381}" srcOrd="0" destOrd="0" presId="urn:microsoft.com/office/officeart/2005/8/layout/default"/>
    <dgm:cxn modelId="{EAA1D374-4BEC-4231-BE05-A593CACE3A7C}" type="presOf" srcId="{A9E78435-680A-4E88-899C-8E520BAF05FE}" destId="{5CFB03FF-A28C-4834-A35E-DC1EAD65900C}" srcOrd="0" destOrd="0" presId="urn:microsoft.com/office/officeart/2005/8/layout/default"/>
    <dgm:cxn modelId="{AE6F4975-E06A-48CC-9455-12886A786A9F}" type="presOf" srcId="{45697A1A-68D3-4380-A81D-5EE6099A8595}" destId="{28A9D7F1-7E60-444E-890A-D3C16C02040C}" srcOrd="0" destOrd="0" presId="urn:microsoft.com/office/officeart/2005/8/layout/default"/>
    <dgm:cxn modelId="{211F3379-49E5-41C7-8095-EF4D1599D7CC}" type="presOf" srcId="{4A897046-A43D-4BAE-B59C-9A343E16D15B}" destId="{A2A92A48-78AE-4AC7-9E11-71336667BFC3}" srcOrd="0" destOrd="0" presId="urn:microsoft.com/office/officeart/2005/8/layout/default"/>
    <dgm:cxn modelId="{2267D3A0-3B7E-4A9D-9E4C-37F988190D60}" srcId="{45697A1A-68D3-4380-A81D-5EE6099A8595}" destId="{4A897046-A43D-4BAE-B59C-9A343E16D15B}" srcOrd="1" destOrd="0" parTransId="{E093031D-FAFE-408A-9D23-8C46A672FC7C}" sibTransId="{B4D0C334-02E4-4C0A-A4CE-CDD0B31A1165}"/>
    <dgm:cxn modelId="{C6C471AD-FE5B-4170-BE43-5A4F5BEA4CA0}" type="presOf" srcId="{0A51E690-C99A-407F-80BF-E8BFF6968CBE}" destId="{313DDA1B-4C04-4104-BC7F-D616F233FFFE}" srcOrd="0" destOrd="0" presId="urn:microsoft.com/office/officeart/2005/8/layout/default"/>
    <dgm:cxn modelId="{655E4AB6-E979-4591-9955-457AC272FABA}" type="presOf" srcId="{CCCD8FDA-BCE7-42F0-9668-E93DD2254D5A}" destId="{67B3BCF7-4314-46D1-A63C-8145678166C5}" srcOrd="0" destOrd="0" presId="urn:microsoft.com/office/officeart/2005/8/layout/default"/>
    <dgm:cxn modelId="{4612CDBF-679D-4344-BE08-50DD442B3A18}" srcId="{45697A1A-68D3-4380-A81D-5EE6099A8595}" destId="{69DAB021-125B-4E03-9F51-545809EF24F2}" srcOrd="4" destOrd="0" parTransId="{404DBFC6-14AC-4385-B6BC-E9690F0B7380}" sibTransId="{23F6B129-4736-470C-BC55-D88095D858CC}"/>
    <dgm:cxn modelId="{CB3EB0D4-0104-45A4-B073-C0BC2F5B49B1}" srcId="{45697A1A-68D3-4380-A81D-5EE6099A8595}" destId="{0A51E690-C99A-407F-80BF-E8BFF6968CBE}" srcOrd="0" destOrd="0" parTransId="{6C4B5E63-660F-41DC-A552-C1662F85C67B}" sibTransId="{7E0B58C1-F913-4EE5-BC14-026CEEAA67E6}"/>
    <dgm:cxn modelId="{28BDEFE1-C334-4AA0-A047-0258CC761A78}" type="presOf" srcId="{F9EE0423-C942-4DEF-AE9E-1C025BDC5649}" destId="{311200C8-1B45-4746-A0A5-2088539605E8}" srcOrd="0" destOrd="0" presId="urn:microsoft.com/office/officeart/2005/8/layout/default"/>
    <dgm:cxn modelId="{F6BDD5E5-7A57-48FE-B934-15D9D7DC5AC4}" srcId="{45697A1A-68D3-4380-A81D-5EE6099A8595}" destId="{F9EE0423-C942-4DEF-AE9E-1C025BDC5649}" srcOrd="3" destOrd="0" parTransId="{6BBFFB94-769C-4744-8E17-91162F3F1832}" sibTransId="{6BE46B3D-886C-4D80-BEDE-76C52B5E0B1C}"/>
    <dgm:cxn modelId="{83265EF9-761F-47AB-A0C2-0ABCB25E3E87}" type="presParOf" srcId="{28A9D7F1-7E60-444E-890A-D3C16C02040C}" destId="{313DDA1B-4C04-4104-BC7F-D616F233FFFE}" srcOrd="0" destOrd="0" presId="urn:microsoft.com/office/officeart/2005/8/layout/default"/>
    <dgm:cxn modelId="{BEFE0333-5A83-48DE-ACE2-9BA642C54C7B}" type="presParOf" srcId="{28A9D7F1-7E60-444E-890A-D3C16C02040C}" destId="{F04BDF44-C6D6-46D5-97FD-F6AEAD5495B3}" srcOrd="1" destOrd="0" presId="urn:microsoft.com/office/officeart/2005/8/layout/default"/>
    <dgm:cxn modelId="{10C44895-9B7A-436E-BC8E-2097461670B0}" type="presParOf" srcId="{28A9D7F1-7E60-444E-890A-D3C16C02040C}" destId="{A2A92A48-78AE-4AC7-9E11-71336667BFC3}" srcOrd="2" destOrd="0" presId="urn:microsoft.com/office/officeart/2005/8/layout/default"/>
    <dgm:cxn modelId="{AE649443-C234-4A65-839A-4BA871095F92}" type="presParOf" srcId="{28A9D7F1-7E60-444E-890A-D3C16C02040C}" destId="{6EE8F810-8584-464A-B8C2-598CBFEF7CCF}" srcOrd="3" destOrd="0" presId="urn:microsoft.com/office/officeart/2005/8/layout/default"/>
    <dgm:cxn modelId="{EFF61B11-1960-4D9A-80F7-9B29BA49753F}" type="presParOf" srcId="{28A9D7F1-7E60-444E-890A-D3C16C02040C}" destId="{5CFB03FF-A28C-4834-A35E-DC1EAD65900C}" srcOrd="4" destOrd="0" presId="urn:microsoft.com/office/officeart/2005/8/layout/default"/>
    <dgm:cxn modelId="{FA31D1FB-E634-4A1B-9548-86336A85C608}" type="presParOf" srcId="{28A9D7F1-7E60-444E-890A-D3C16C02040C}" destId="{4450005A-D5CD-49DF-B095-7CBC8A658597}" srcOrd="5" destOrd="0" presId="urn:microsoft.com/office/officeart/2005/8/layout/default"/>
    <dgm:cxn modelId="{E6E22265-8A60-42A1-8448-DF3635739137}" type="presParOf" srcId="{28A9D7F1-7E60-444E-890A-D3C16C02040C}" destId="{311200C8-1B45-4746-A0A5-2088539605E8}" srcOrd="6" destOrd="0" presId="urn:microsoft.com/office/officeart/2005/8/layout/default"/>
    <dgm:cxn modelId="{7C8C7C51-7701-4D64-BA51-77AF8CBC6601}" type="presParOf" srcId="{28A9D7F1-7E60-444E-890A-D3C16C02040C}" destId="{1BB5BD65-529F-4C95-A370-63637116B3F6}" srcOrd="7" destOrd="0" presId="urn:microsoft.com/office/officeart/2005/8/layout/default"/>
    <dgm:cxn modelId="{3C529383-2977-4C05-ACAC-A86D94074518}" type="presParOf" srcId="{28A9D7F1-7E60-444E-890A-D3C16C02040C}" destId="{0D8AB4E6-D077-426D-A068-CEA2D66FF867}" srcOrd="8" destOrd="0" presId="urn:microsoft.com/office/officeart/2005/8/layout/default"/>
    <dgm:cxn modelId="{3A7549DB-5903-4F70-8BDC-30533E695F5E}" type="presParOf" srcId="{28A9D7F1-7E60-444E-890A-D3C16C02040C}" destId="{5B013F32-0ACF-4ED1-800D-41C6936D5FC1}" srcOrd="9" destOrd="0" presId="urn:microsoft.com/office/officeart/2005/8/layout/default"/>
    <dgm:cxn modelId="{C70D8478-D05F-4D20-B4C0-8935C54406D5}" type="presParOf" srcId="{28A9D7F1-7E60-444E-890A-D3C16C02040C}" destId="{8F599E3A-DB9D-40F0-8B4E-DEA18B0EE381}" srcOrd="10" destOrd="0" presId="urn:microsoft.com/office/officeart/2005/8/layout/default"/>
    <dgm:cxn modelId="{F0DF0B42-5301-4873-AC65-073F25869F2D}" type="presParOf" srcId="{28A9D7F1-7E60-444E-890A-D3C16C02040C}" destId="{0CC65F16-5E9B-49BB-A133-869DA855E9EE}" srcOrd="11" destOrd="0" presId="urn:microsoft.com/office/officeart/2005/8/layout/default"/>
    <dgm:cxn modelId="{8FD3EC6F-E9BF-4D3E-9B32-36052CE9B501}" type="presParOf" srcId="{28A9D7F1-7E60-444E-890A-D3C16C02040C}" destId="{67B3BCF7-4314-46D1-A63C-8145678166C5}" srcOrd="12" destOrd="0" presId="urn:microsoft.com/office/officeart/2005/8/layout/default"/>
    <dgm:cxn modelId="{DE87DB02-7AD6-40C3-A776-53023ACECEED}" type="presParOf" srcId="{28A9D7F1-7E60-444E-890A-D3C16C02040C}" destId="{46FCE1E3-5862-455B-B36F-558F421612F5}" srcOrd="13" destOrd="0" presId="urn:microsoft.com/office/officeart/2005/8/layout/default"/>
    <dgm:cxn modelId="{53D3AEF7-7FCA-4ED8-A617-CF8F9BFC3C84}" type="presParOf" srcId="{28A9D7F1-7E60-444E-890A-D3C16C02040C}" destId="{16585C88-A001-4FEB-A056-F9D43F4CFB6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D48204-BAD3-40D1-A0B0-CCD633FB7B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D34515-7660-4D32-80E3-3BA2814B9816}">
      <dgm:prSet custT="1"/>
      <dgm:spPr/>
      <dgm:t>
        <a:bodyPr/>
        <a:lstStyle/>
        <a:p>
          <a:pPr marL="182880"/>
          <a:r>
            <a:rPr lang="en-CA" sz="2800" dirty="0"/>
            <a:t>Choose an activity  (The best activity is the one that you’ll do)</a:t>
          </a:r>
          <a:endParaRPr lang="en-US" sz="2800" dirty="0"/>
        </a:p>
      </dgm:t>
    </dgm:pt>
    <dgm:pt modelId="{58119217-11B8-42ED-8CE7-09DEBD6460CB}" type="parTrans" cxnId="{DC88F1AF-4C98-41C8-8D93-D7B66EA78644}">
      <dgm:prSet/>
      <dgm:spPr/>
      <dgm:t>
        <a:bodyPr/>
        <a:lstStyle/>
        <a:p>
          <a:endParaRPr lang="en-US"/>
        </a:p>
      </dgm:t>
    </dgm:pt>
    <dgm:pt modelId="{42F2E104-6F29-435F-8E05-DA3C979C0D2B}" type="sibTrans" cxnId="{DC88F1AF-4C98-41C8-8D93-D7B66EA78644}">
      <dgm:prSet/>
      <dgm:spPr/>
      <dgm:t>
        <a:bodyPr/>
        <a:lstStyle/>
        <a:p>
          <a:endParaRPr lang="en-US"/>
        </a:p>
      </dgm:t>
    </dgm:pt>
    <dgm:pt modelId="{3A6092FB-9ECF-4C1E-A8A2-41E12C828CC3}">
      <dgm:prSet custT="1"/>
      <dgm:spPr/>
      <dgm:t>
        <a:bodyPr/>
        <a:lstStyle/>
        <a:p>
          <a:pPr marL="182880"/>
          <a:r>
            <a:rPr lang="en-CA" sz="2800" dirty="0"/>
            <a:t>If you’re already active, increase your intensity</a:t>
          </a:r>
          <a:endParaRPr lang="en-US" sz="2800" dirty="0"/>
        </a:p>
      </dgm:t>
    </dgm:pt>
    <dgm:pt modelId="{DEFDD893-62CF-4252-9421-5EEFFCF52B5C}" type="parTrans" cxnId="{086B2120-09E3-4B38-A779-CD53CFB1EED7}">
      <dgm:prSet/>
      <dgm:spPr/>
      <dgm:t>
        <a:bodyPr/>
        <a:lstStyle/>
        <a:p>
          <a:endParaRPr lang="en-US"/>
        </a:p>
      </dgm:t>
    </dgm:pt>
    <dgm:pt modelId="{D290A457-BFE4-4DC9-B6FE-0B3AA565AB48}" type="sibTrans" cxnId="{086B2120-09E3-4B38-A779-CD53CFB1EED7}">
      <dgm:prSet/>
      <dgm:spPr/>
      <dgm:t>
        <a:bodyPr/>
        <a:lstStyle/>
        <a:p>
          <a:endParaRPr lang="en-US"/>
        </a:p>
      </dgm:t>
    </dgm:pt>
    <dgm:pt modelId="{2B4D4308-98B3-48AB-BEF5-92B87D918CEC}">
      <dgm:prSet custT="1"/>
      <dgm:spPr/>
      <dgm:t>
        <a:bodyPr/>
        <a:lstStyle/>
        <a:p>
          <a:pPr marL="182880"/>
          <a:r>
            <a:rPr lang="en-CA" sz="2800" dirty="0"/>
            <a:t>Identify barriers and problem solve</a:t>
          </a:r>
          <a:endParaRPr lang="en-US" sz="2800" dirty="0"/>
        </a:p>
      </dgm:t>
    </dgm:pt>
    <dgm:pt modelId="{900BBA2A-0DCB-4279-B037-95431265940B}" type="parTrans" cxnId="{6E6CCA5A-7FC6-42C2-BBEB-A01DC9951348}">
      <dgm:prSet/>
      <dgm:spPr/>
      <dgm:t>
        <a:bodyPr/>
        <a:lstStyle/>
        <a:p>
          <a:endParaRPr lang="en-US"/>
        </a:p>
      </dgm:t>
    </dgm:pt>
    <dgm:pt modelId="{D1931304-CC8B-4098-81E6-0464DAA6763D}" type="sibTrans" cxnId="{6E6CCA5A-7FC6-42C2-BBEB-A01DC9951348}">
      <dgm:prSet/>
      <dgm:spPr/>
      <dgm:t>
        <a:bodyPr/>
        <a:lstStyle/>
        <a:p>
          <a:endParaRPr lang="en-US"/>
        </a:p>
      </dgm:t>
    </dgm:pt>
    <dgm:pt modelId="{00E53147-499B-4D6E-93A0-80426C29625E}">
      <dgm:prSet custT="1"/>
      <dgm:spPr/>
      <dgm:t>
        <a:bodyPr/>
        <a:lstStyle/>
        <a:p>
          <a:pPr marL="182880"/>
          <a:r>
            <a:rPr lang="en-CA" sz="2800" dirty="0"/>
            <a:t>Set a goal</a:t>
          </a:r>
          <a:endParaRPr lang="en-US" sz="2800" dirty="0"/>
        </a:p>
      </dgm:t>
    </dgm:pt>
    <dgm:pt modelId="{31021A43-42AF-4867-9500-500E7CA785AD}" type="parTrans" cxnId="{223377C7-136C-40EC-AA39-DB98C35C23AF}">
      <dgm:prSet/>
      <dgm:spPr/>
      <dgm:t>
        <a:bodyPr/>
        <a:lstStyle/>
        <a:p>
          <a:endParaRPr lang="en-US"/>
        </a:p>
      </dgm:t>
    </dgm:pt>
    <dgm:pt modelId="{3E81ABCA-9F5D-4E50-B8FD-32283114BF63}" type="sibTrans" cxnId="{223377C7-136C-40EC-AA39-DB98C35C23AF}">
      <dgm:prSet/>
      <dgm:spPr/>
      <dgm:t>
        <a:bodyPr/>
        <a:lstStyle/>
        <a:p>
          <a:endParaRPr lang="en-US"/>
        </a:p>
      </dgm:t>
    </dgm:pt>
    <dgm:pt modelId="{BBD2CED3-E4AD-4099-B8DB-68268554F3BB}">
      <dgm:prSet custT="1"/>
      <dgm:spPr/>
      <dgm:t>
        <a:bodyPr/>
        <a:lstStyle/>
        <a:p>
          <a:pPr marL="182880"/>
          <a:r>
            <a:rPr lang="en-CA" sz="2800" dirty="0"/>
            <a:t>Don’t expect perfection</a:t>
          </a:r>
          <a:endParaRPr lang="en-US" sz="2800" dirty="0"/>
        </a:p>
      </dgm:t>
    </dgm:pt>
    <dgm:pt modelId="{47C985A1-6E03-47A4-A069-41F79FEB964C}" type="parTrans" cxnId="{A6736BC2-1D30-4F9D-93FE-9B2AB81AB4AE}">
      <dgm:prSet/>
      <dgm:spPr/>
      <dgm:t>
        <a:bodyPr/>
        <a:lstStyle/>
        <a:p>
          <a:endParaRPr lang="en-US"/>
        </a:p>
      </dgm:t>
    </dgm:pt>
    <dgm:pt modelId="{FC116511-A182-4DA8-8139-6CFEA8DC4979}" type="sibTrans" cxnId="{A6736BC2-1D30-4F9D-93FE-9B2AB81AB4AE}">
      <dgm:prSet/>
      <dgm:spPr/>
      <dgm:t>
        <a:bodyPr/>
        <a:lstStyle/>
        <a:p>
          <a:endParaRPr lang="en-US"/>
        </a:p>
      </dgm:t>
    </dgm:pt>
    <dgm:pt modelId="{5D121053-5028-4450-B902-DBDBD4F97561}">
      <dgm:prSet custT="1"/>
      <dgm:spPr/>
      <dgm:t>
        <a:bodyPr/>
        <a:lstStyle/>
        <a:p>
          <a:pPr marL="182880"/>
          <a:r>
            <a:rPr lang="en-CA" sz="2800" dirty="0"/>
            <a:t>Ask for help</a:t>
          </a:r>
          <a:endParaRPr lang="en-US" sz="2800" dirty="0"/>
        </a:p>
      </dgm:t>
    </dgm:pt>
    <dgm:pt modelId="{41D44F53-D56A-423C-B068-877485C2A63F}" type="parTrans" cxnId="{09067B29-B18B-496C-BF0C-A0F2202814B3}">
      <dgm:prSet/>
      <dgm:spPr/>
      <dgm:t>
        <a:bodyPr/>
        <a:lstStyle/>
        <a:p>
          <a:endParaRPr lang="en-US"/>
        </a:p>
      </dgm:t>
    </dgm:pt>
    <dgm:pt modelId="{5AB14CCC-AC3E-4E0A-AF3B-31129343D17E}" type="sibTrans" cxnId="{09067B29-B18B-496C-BF0C-A0F2202814B3}">
      <dgm:prSet/>
      <dgm:spPr/>
      <dgm:t>
        <a:bodyPr/>
        <a:lstStyle/>
        <a:p>
          <a:endParaRPr lang="en-US"/>
        </a:p>
      </dgm:t>
    </dgm:pt>
    <dgm:pt modelId="{92D95A2D-C4E5-4632-A111-0A412BEE90B7}" type="pres">
      <dgm:prSet presAssocID="{8FD48204-BAD3-40D1-A0B0-CCD633FB7BDF}" presName="root" presStyleCnt="0">
        <dgm:presLayoutVars>
          <dgm:dir/>
          <dgm:resizeHandles val="exact"/>
        </dgm:presLayoutVars>
      </dgm:prSet>
      <dgm:spPr/>
    </dgm:pt>
    <dgm:pt modelId="{891A7C86-4515-4320-A826-2BC5C2097C59}" type="pres">
      <dgm:prSet presAssocID="{FDD34515-7660-4D32-80E3-3BA2814B9816}" presName="compNode" presStyleCnt="0"/>
      <dgm:spPr/>
    </dgm:pt>
    <dgm:pt modelId="{DC05AA0B-8B2C-4FA6-B2DB-829CDE447CC1}" type="pres">
      <dgm:prSet presAssocID="{FDD34515-7660-4D32-80E3-3BA2814B9816}" presName="bgRect" presStyleLbl="bgShp" presStyleIdx="0" presStyleCnt="6"/>
      <dgm:spPr/>
    </dgm:pt>
    <dgm:pt modelId="{6C69F370-5B6E-4AD0-B95B-D4A3C302051F}" type="pres">
      <dgm:prSet presAssocID="{FDD34515-7660-4D32-80E3-3BA2814B981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D2247F46-6ACC-4385-882A-8C54B8C7EA81}" type="pres">
      <dgm:prSet presAssocID="{FDD34515-7660-4D32-80E3-3BA2814B9816}" presName="spaceRect" presStyleCnt="0"/>
      <dgm:spPr/>
    </dgm:pt>
    <dgm:pt modelId="{F04ACED8-4182-4E5D-BD3F-941629450D56}" type="pres">
      <dgm:prSet presAssocID="{FDD34515-7660-4D32-80E3-3BA2814B9816}" presName="parTx" presStyleLbl="revTx" presStyleIdx="0" presStyleCnt="6" custLinFactNeighborX="157">
        <dgm:presLayoutVars>
          <dgm:chMax val="0"/>
          <dgm:chPref val="0"/>
        </dgm:presLayoutVars>
      </dgm:prSet>
      <dgm:spPr/>
    </dgm:pt>
    <dgm:pt modelId="{B6C28D3D-A179-4D30-96D7-4F18DCFD5D9C}" type="pres">
      <dgm:prSet presAssocID="{42F2E104-6F29-435F-8E05-DA3C979C0D2B}" presName="sibTrans" presStyleCnt="0"/>
      <dgm:spPr/>
    </dgm:pt>
    <dgm:pt modelId="{0A71DA3F-A44E-4946-9954-8DBA480097FC}" type="pres">
      <dgm:prSet presAssocID="{3A6092FB-9ECF-4C1E-A8A2-41E12C828CC3}" presName="compNode" presStyleCnt="0"/>
      <dgm:spPr/>
    </dgm:pt>
    <dgm:pt modelId="{E0A2826F-9903-4466-953A-079723F298AD}" type="pres">
      <dgm:prSet presAssocID="{3A6092FB-9ECF-4C1E-A8A2-41E12C828CC3}" presName="bgRect" presStyleLbl="bgShp" presStyleIdx="1" presStyleCnt="6"/>
      <dgm:spPr/>
    </dgm:pt>
    <dgm:pt modelId="{88C7CDE7-6086-47F0-A7BC-C4AE01A628EC}" type="pres">
      <dgm:prSet presAssocID="{3A6092FB-9ECF-4C1E-A8A2-41E12C828CC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38A51F19-9C06-4676-A950-EBE1E6BF2ED9}" type="pres">
      <dgm:prSet presAssocID="{3A6092FB-9ECF-4C1E-A8A2-41E12C828CC3}" presName="spaceRect" presStyleCnt="0"/>
      <dgm:spPr/>
    </dgm:pt>
    <dgm:pt modelId="{284FF305-F689-4574-A642-9445D6A3B303}" type="pres">
      <dgm:prSet presAssocID="{3A6092FB-9ECF-4C1E-A8A2-41E12C828CC3}" presName="parTx" presStyleLbl="revTx" presStyleIdx="1" presStyleCnt="6">
        <dgm:presLayoutVars>
          <dgm:chMax val="0"/>
          <dgm:chPref val="0"/>
        </dgm:presLayoutVars>
      </dgm:prSet>
      <dgm:spPr/>
    </dgm:pt>
    <dgm:pt modelId="{DFE4EC66-D7F1-4BEA-848D-1C04A73A5474}" type="pres">
      <dgm:prSet presAssocID="{D290A457-BFE4-4DC9-B6FE-0B3AA565AB48}" presName="sibTrans" presStyleCnt="0"/>
      <dgm:spPr/>
    </dgm:pt>
    <dgm:pt modelId="{451B1D2B-0302-4167-9F03-C52B66993299}" type="pres">
      <dgm:prSet presAssocID="{2B4D4308-98B3-48AB-BEF5-92B87D918CEC}" presName="compNode" presStyleCnt="0"/>
      <dgm:spPr/>
    </dgm:pt>
    <dgm:pt modelId="{AEBB247F-7462-48C0-B65C-F3A52DA5F743}" type="pres">
      <dgm:prSet presAssocID="{2B4D4308-98B3-48AB-BEF5-92B87D918CEC}" presName="bgRect" presStyleLbl="bgShp" presStyleIdx="2" presStyleCnt="6"/>
      <dgm:spPr/>
    </dgm:pt>
    <dgm:pt modelId="{0B1B91F5-D516-4F43-B007-D2A7B6451287}" type="pres">
      <dgm:prSet presAssocID="{2B4D4308-98B3-48AB-BEF5-92B87D918CE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5D46DADA-17E4-40FB-A1EC-CC4B645CCA6B}" type="pres">
      <dgm:prSet presAssocID="{2B4D4308-98B3-48AB-BEF5-92B87D918CEC}" presName="spaceRect" presStyleCnt="0"/>
      <dgm:spPr/>
    </dgm:pt>
    <dgm:pt modelId="{925D24A0-23C2-48C4-B747-299120E4EEA6}" type="pres">
      <dgm:prSet presAssocID="{2B4D4308-98B3-48AB-BEF5-92B87D918CEC}" presName="parTx" presStyleLbl="revTx" presStyleIdx="2" presStyleCnt="6">
        <dgm:presLayoutVars>
          <dgm:chMax val="0"/>
          <dgm:chPref val="0"/>
        </dgm:presLayoutVars>
      </dgm:prSet>
      <dgm:spPr/>
    </dgm:pt>
    <dgm:pt modelId="{7F6184AB-53AC-4CE3-AE5A-CBF5053AFB19}" type="pres">
      <dgm:prSet presAssocID="{D1931304-CC8B-4098-81E6-0464DAA6763D}" presName="sibTrans" presStyleCnt="0"/>
      <dgm:spPr/>
    </dgm:pt>
    <dgm:pt modelId="{5B55DEA1-39BA-44EC-8980-61175068A348}" type="pres">
      <dgm:prSet presAssocID="{00E53147-499B-4D6E-93A0-80426C29625E}" presName="compNode" presStyleCnt="0"/>
      <dgm:spPr/>
    </dgm:pt>
    <dgm:pt modelId="{65B6DCB8-3243-481E-BD75-CD26F41205F6}" type="pres">
      <dgm:prSet presAssocID="{00E53147-499B-4D6E-93A0-80426C29625E}" presName="bgRect" presStyleLbl="bgShp" presStyleIdx="3" presStyleCnt="6"/>
      <dgm:spPr/>
    </dgm:pt>
    <dgm:pt modelId="{CF8178EE-EA5A-49DC-A697-0F6863D7DE10}" type="pres">
      <dgm:prSet presAssocID="{00E53147-499B-4D6E-93A0-80426C29625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CE0897DE-5148-469C-BAE5-49166B3102CF}" type="pres">
      <dgm:prSet presAssocID="{00E53147-499B-4D6E-93A0-80426C29625E}" presName="spaceRect" presStyleCnt="0"/>
      <dgm:spPr/>
    </dgm:pt>
    <dgm:pt modelId="{FCE59A58-7F83-4133-98E3-29D04A91EEA1}" type="pres">
      <dgm:prSet presAssocID="{00E53147-499B-4D6E-93A0-80426C29625E}" presName="parTx" presStyleLbl="revTx" presStyleIdx="3" presStyleCnt="6">
        <dgm:presLayoutVars>
          <dgm:chMax val="0"/>
          <dgm:chPref val="0"/>
        </dgm:presLayoutVars>
      </dgm:prSet>
      <dgm:spPr/>
    </dgm:pt>
    <dgm:pt modelId="{6301DE0F-8527-411A-9F57-593068AABD6C}" type="pres">
      <dgm:prSet presAssocID="{3E81ABCA-9F5D-4E50-B8FD-32283114BF63}" presName="sibTrans" presStyleCnt="0"/>
      <dgm:spPr/>
    </dgm:pt>
    <dgm:pt modelId="{16378C0B-45FE-4172-B961-261C1AD64844}" type="pres">
      <dgm:prSet presAssocID="{BBD2CED3-E4AD-4099-B8DB-68268554F3BB}" presName="compNode" presStyleCnt="0"/>
      <dgm:spPr/>
    </dgm:pt>
    <dgm:pt modelId="{5E6B3418-D198-4CB3-983E-28C2E5D62EB2}" type="pres">
      <dgm:prSet presAssocID="{BBD2CED3-E4AD-4099-B8DB-68268554F3BB}" presName="bgRect" presStyleLbl="bgShp" presStyleIdx="4" presStyleCnt="6"/>
      <dgm:spPr/>
    </dgm:pt>
    <dgm:pt modelId="{52904BE2-BCB1-4BC0-A2A7-D6F95CF458AC}" type="pres">
      <dgm:prSet presAssocID="{BBD2CED3-E4AD-4099-B8DB-68268554F3B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B8B7DBB1-6576-4349-AD11-C0352FB65760}" type="pres">
      <dgm:prSet presAssocID="{BBD2CED3-E4AD-4099-B8DB-68268554F3BB}" presName="spaceRect" presStyleCnt="0"/>
      <dgm:spPr/>
    </dgm:pt>
    <dgm:pt modelId="{A04FB3B0-6A2A-4A96-8449-59EBEB4A2D7F}" type="pres">
      <dgm:prSet presAssocID="{BBD2CED3-E4AD-4099-B8DB-68268554F3BB}" presName="parTx" presStyleLbl="revTx" presStyleIdx="4" presStyleCnt="6">
        <dgm:presLayoutVars>
          <dgm:chMax val="0"/>
          <dgm:chPref val="0"/>
        </dgm:presLayoutVars>
      </dgm:prSet>
      <dgm:spPr/>
    </dgm:pt>
    <dgm:pt modelId="{9AD208D6-47A0-4D19-ABAA-47F9AD396B5D}" type="pres">
      <dgm:prSet presAssocID="{FC116511-A182-4DA8-8139-6CFEA8DC4979}" presName="sibTrans" presStyleCnt="0"/>
      <dgm:spPr/>
    </dgm:pt>
    <dgm:pt modelId="{148E5B8D-5D4C-4597-892E-9D29B3C08431}" type="pres">
      <dgm:prSet presAssocID="{5D121053-5028-4450-B902-DBDBD4F97561}" presName="compNode" presStyleCnt="0"/>
      <dgm:spPr/>
    </dgm:pt>
    <dgm:pt modelId="{DA6168DD-EED1-4285-A891-03375AFFF084}" type="pres">
      <dgm:prSet presAssocID="{5D121053-5028-4450-B902-DBDBD4F97561}" presName="bgRect" presStyleLbl="bgShp" presStyleIdx="5" presStyleCnt="6"/>
      <dgm:spPr/>
    </dgm:pt>
    <dgm:pt modelId="{A2AD8977-36FC-4B1A-8E3B-9686C6841924}" type="pres">
      <dgm:prSet presAssocID="{5D121053-5028-4450-B902-DBDBD4F9756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 mark"/>
        </a:ext>
      </dgm:extLst>
    </dgm:pt>
    <dgm:pt modelId="{095F0DC8-A6F1-4677-BBCB-049DA950236C}" type="pres">
      <dgm:prSet presAssocID="{5D121053-5028-4450-B902-DBDBD4F97561}" presName="spaceRect" presStyleCnt="0"/>
      <dgm:spPr/>
    </dgm:pt>
    <dgm:pt modelId="{BBC35173-70AB-47F1-A96B-769F7AE4EF87}" type="pres">
      <dgm:prSet presAssocID="{5D121053-5028-4450-B902-DBDBD4F97561}" presName="parTx" presStyleLbl="revTx" presStyleIdx="5" presStyleCnt="6">
        <dgm:presLayoutVars>
          <dgm:chMax val="0"/>
          <dgm:chPref val="0"/>
        </dgm:presLayoutVars>
      </dgm:prSet>
      <dgm:spPr/>
    </dgm:pt>
  </dgm:ptLst>
  <dgm:cxnLst>
    <dgm:cxn modelId="{086B2120-09E3-4B38-A779-CD53CFB1EED7}" srcId="{8FD48204-BAD3-40D1-A0B0-CCD633FB7BDF}" destId="{3A6092FB-9ECF-4C1E-A8A2-41E12C828CC3}" srcOrd="1" destOrd="0" parTransId="{DEFDD893-62CF-4252-9421-5EEFFCF52B5C}" sibTransId="{D290A457-BFE4-4DC9-B6FE-0B3AA565AB48}"/>
    <dgm:cxn modelId="{09067B29-B18B-496C-BF0C-A0F2202814B3}" srcId="{8FD48204-BAD3-40D1-A0B0-CCD633FB7BDF}" destId="{5D121053-5028-4450-B902-DBDBD4F97561}" srcOrd="5" destOrd="0" parTransId="{41D44F53-D56A-423C-B068-877485C2A63F}" sibTransId="{5AB14CCC-AC3E-4E0A-AF3B-31129343D17E}"/>
    <dgm:cxn modelId="{3B9C0240-0FA4-47A3-84EE-518E96258F27}" type="presOf" srcId="{BBD2CED3-E4AD-4099-B8DB-68268554F3BB}" destId="{A04FB3B0-6A2A-4A96-8449-59EBEB4A2D7F}" srcOrd="0" destOrd="0" presId="urn:microsoft.com/office/officeart/2018/2/layout/IconVerticalSolidList"/>
    <dgm:cxn modelId="{55AC564D-4757-4E0F-899F-E9CAC998FBA9}" type="presOf" srcId="{00E53147-499B-4D6E-93A0-80426C29625E}" destId="{FCE59A58-7F83-4133-98E3-29D04A91EEA1}" srcOrd="0" destOrd="0" presId="urn:microsoft.com/office/officeart/2018/2/layout/IconVerticalSolidList"/>
    <dgm:cxn modelId="{CDB80D4F-6CCC-4D70-93DE-850A245EB6A2}" type="presOf" srcId="{8FD48204-BAD3-40D1-A0B0-CCD633FB7BDF}" destId="{92D95A2D-C4E5-4632-A111-0A412BEE90B7}" srcOrd="0" destOrd="0" presId="urn:microsoft.com/office/officeart/2018/2/layout/IconVerticalSolidList"/>
    <dgm:cxn modelId="{F8815474-EC07-4C68-ADCB-B5B872108136}" type="presOf" srcId="{5D121053-5028-4450-B902-DBDBD4F97561}" destId="{BBC35173-70AB-47F1-A96B-769F7AE4EF87}" srcOrd="0" destOrd="0" presId="urn:microsoft.com/office/officeart/2018/2/layout/IconVerticalSolidList"/>
    <dgm:cxn modelId="{6E6CCA5A-7FC6-42C2-BBEB-A01DC9951348}" srcId="{8FD48204-BAD3-40D1-A0B0-CCD633FB7BDF}" destId="{2B4D4308-98B3-48AB-BEF5-92B87D918CEC}" srcOrd="2" destOrd="0" parTransId="{900BBA2A-0DCB-4279-B037-95431265940B}" sibTransId="{D1931304-CC8B-4098-81E6-0464DAA6763D}"/>
    <dgm:cxn modelId="{DC88F1AF-4C98-41C8-8D93-D7B66EA78644}" srcId="{8FD48204-BAD3-40D1-A0B0-CCD633FB7BDF}" destId="{FDD34515-7660-4D32-80E3-3BA2814B9816}" srcOrd="0" destOrd="0" parTransId="{58119217-11B8-42ED-8CE7-09DEBD6460CB}" sibTransId="{42F2E104-6F29-435F-8E05-DA3C979C0D2B}"/>
    <dgm:cxn modelId="{A6736BC2-1D30-4F9D-93FE-9B2AB81AB4AE}" srcId="{8FD48204-BAD3-40D1-A0B0-CCD633FB7BDF}" destId="{BBD2CED3-E4AD-4099-B8DB-68268554F3BB}" srcOrd="4" destOrd="0" parTransId="{47C985A1-6E03-47A4-A069-41F79FEB964C}" sibTransId="{FC116511-A182-4DA8-8139-6CFEA8DC4979}"/>
    <dgm:cxn modelId="{11C3DFC6-8AE8-475E-85F5-AB80931D9B97}" type="presOf" srcId="{FDD34515-7660-4D32-80E3-3BA2814B9816}" destId="{F04ACED8-4182-4E5D-BD3F-941629450D56}" srcOrd="0" destOrd="0" presId="urn:microsoft.com/office/officeart/2018/2/layout/IconVerticalSolidList"/>
    <dgm:cxn modelId="{223377C7-136C-40EC-AA39-DB98C35C23AF}" srcId="{8FD48204-BAD3-40D1-A0B0-CCD633FB7BDF}" destId="{00E53147-499B-4D6E-93A0-80426C29625E}" srcOrd="3" destOrd="0" parTransId="{31021A43-42AF-4867-9500-500E7CA785AD}" sibTransId="{3E81ABCA-9F5D-4E50-B8FD-32283114BF63}"/>
    <dgm:cxn modelId="{E58F2ECA-63AD-424A-8FD9-34FEC4F22172}" type="presOf" srcId="{2B4D4308-98B3-48AB-BEF5-92B87D918CEC}" destId="{925D24A0-23C2-48C4-B747-299120E4EEA6}" srcOrd="0" destOrd="0" presId="urn:microsoft.com/office/officeart/2018/2/layout/IconVerticalSolidList"/>
    <dgm:cxn modelId="{58A259F0-19E1-40E1-8C39-68866BB01E1A}" type="presOf" srcId="{3A6092FB-9ECF-4C1E-A8A2-41E12C828CC3}" destId="{284FF305-F689-4574-A642-9445D6A3B303}" srcOrd="0" destOrd="0" presId="urn:microsoft.com/office/officeart/2018/2/layout/IconVerticalSolidList"/>
    <dgm:cxn modelId="{134B9624-BE85-4B49-8EC3-4C58FB8C5A68}" type="presParOf" srcId="{92D95A2D-C4E5-4632-A111-0A412BEE90B7}" destId="{891A7C86-4515-4320-A826-2BC5C2097C59}" srcOrd="0" destOrd="0" presId="urn:microsoft.com/office/officeart/2018/2/layout/IconVerticalSolidList"/>
    <dgm:cxn modelId="{3D80921C-4F24-403D-8EEC-47AAB15735CF}" type="presParOf" srcId="{891A7C86-4515-4320-A826-2BC5C2097C59}" destId="{DC05AA0B-8B2C-4FA6-B2DB-829CDE447CC1}" srcOrd="0" destOrd="0" presId="urn:microsoft.com/office/officeart/2018/2/layout/IconVerticalSolidList"/>
    <dgm:cxn modelId="{E370DDFC-3643-4F90-BE04-BFBE61D7CB70}" type="presParOf" srcId="{891A7C86-4515-4320-A826-2BC5C2097C59}" destId="{6C69F370-5B6E-4AD0-B95B-D4A3C302051F}" srcOrd="1" destOrd="0" presId="urn:microsoft.com/office/officeart/2018/2/layout/IconVerticalSolidList"/>
    <dgm:cxn modelId="{15F3815A-C184-4B54-A86C-3FB74D5A203E}" type="presParOf" srcId="{891A7C86-4515-4320-A826-2BC5C2097C59}" destId="{D2247F46-6ACC-4385-882A-8C54B8C7EA81}" srcOrd="2" destOrd="0" presId="urn:microsoft.com/office/officeart/2018/2/layout/IconVerticalSolidList"/>
    <dgm:cxn modelId="{C3C236F0-06AD-4246-8B9D-81D4A28BB78E}" type="presParOf" srcId="{891A7C86-4515-4320-A826-2BC5C2097C59}" destId="{F04ACED8-4182-4E5D-BD3F-941629450D56}" srcOrd="3" destOrd="0" presId="urn:microsoft.com/office/officeart/2018/2/layout/IconVerticalSolidList"/>
    <dgm:cxn modelId="{CA18DE50-93B8-4062-A624-E303F6CC9184}" type="presParOf" srcId="{92D95A2D-C4E5-4632-A111-0A412BEE90B7}" destId="{B6C28D3D-A179-4D30-96D7-4F18DCFD5D9C}" srcOrd="1" destOrd="0" presId="urn:microsoft.com/office/officeart/2018/2/layout/IconVerticalSolidList"/>
    <dgm:cxn modelId="{380A7D44-FBBE-46C6-8C13-10C7AA62C4FB}" type="presParOf" srcId="{92D95A2D-C4E5-4632-A111-0A412BEE90B7}" destId="{0A71DA3F-A44E-4946-9954-8DBA480097FC}" srcOrd="2" destOrd="0" presId="urn:microsoft.com/office/officeart/2018/2/layout/IconVerticalSolidList"/>
    <dgm:cxn modelId="{C01C210F-4B13-477A-971D-2DFE0BD294CC}" type="presParOf" srcId="{0A71DA3F-A44E-4946-9954-8DBA480097FC}" destId="{E0A2826F-9903-4466-953A-079723F298AD}" srcOrd="0" destOrd="0" presId="urn:microsoft.com/office/officeart/2018/2/layout/IconVerticalSolidList"/>
    <dgm:cxn modelId="{33D10E5E-4AF9-48D3-B5E0-BBB5CB2E3BD3}" type="presParOf" srcId="{0A71DA3F-A44E-4946-9954-8DBA480097FC}" destId="{88C7CDE7-6086-47F0-A7BC-C4AE01A628EC}" srcOrd="1" destOrd="0" presId="urn:microsoft.com/office/officeart/2018/2/layout/IconVerticalSolidList"/>
    <dgm:cxn modelId="{63D230FE-23C9-4C03-9BCD-A192B312DD2C}" type="presParOf" srcId="{0A71DA3F-A44E-4946-9954-8DBA480097FC}" destId="{38A51F19-9C06-4676-A950-EBE1E6BF2ED9}" srcOrd="2" destOrd="0" presId="urn:microsoft.com/office/officeart/2018/2/layout/IconVerticalSolidList"/>
    <dgm:cxn modelId="{AB60EB81-0E10-4BB7-9CA3-AE6CE5579FC8}" type="presParOf" srcId="{0A71DA3F-A44E-4946-9954-8DBA480097FC}" destId="{284FF305-F689-4574-A642-9445D6A3B303}" srcOrd="3" destOrd="0" presId="urn:microsoft.com/office/officeart/2018/2/layout/IconVerticalSolidList"/>
    <dgm:cxn modelId="{790319D4-9995-43BA-A9A9-083E9444E2EE}" type="presParOf" srcId="{92D95A2D-C4E5-4632-A111-0A412BEE90B7}" destId="{DFE4EC66-D7F1-4BEA-848D-1C04A73A5474}" srcOrd="3" destOrd="0" presId="urn:microsoft.com/office/officeart/2018/2/layout/IconVerticalSolidList"/>
    <dgm:cxn modelId="{545A96E8-8F2F-4982-A802-D8C9D9FCEDD2}" type="presParOf" srcId="{92D95A2D-C4E5-4632-A111-0A412BEE90B7}" destId="{451B1D2B-0302-4167-9F03-C52B66993299}" srcOrd="4" destOrd="0" presId="urn:microsoft.com/office/officeart/2018/2/layout/IconVerticalSolidList"/>
    <dgm:cxn modelId="{71F2A7CC-27D8-4F0A-8EAA-940FCAC5077A}" type="presParOf" srcId="{451B1D2B-0302-4167-9F03-C52B66993299}" destId="{AEBB247F-7462-48C0-B65C-F3A52DA5F743}" srcOrd="0" destOrd="0" presId="urn:microsoft.com/office/officeart/2018/2/layout/IconVerticalSolidList"/>
    <dgm:cxn modelId="{B09B631A-DC45-4A14-9BC3-2DD551A8D0B0}" type="presParOf" srcId="{451B1D2B-0302-4167-9F03-C52B66993299}" destId="{0B1B91F5-D516-4F43-B007-D2A7B6451287}" srcOrd="1" destOrd="0" presId="urn:microsoft.com/office/officeart/2018/2/layout/IconVerticalSolidList"/>
    <dgm:cxn modelId="{A8E03910-8DDC-4173-84FD-85E0FD9FD20C}" type="presParOf" srcId="{451B1D2B-0302-4167-9F03-C52B66993299}" destId="{5D46DADA-17E4-40FB-A1EC-CC4B645CCA6B}" srcOrd="2" destOrd="0" presId="urn:microsoft.com/office/officeart/2018/2/layout/IconVerticalSolidList"/>
    <dgm:cxn modelId="{EE10F023-381C-4BD1-97D8-1D3CD4CFF031}" type="presParOf" srcId="{451B1D2B-0302-4167-9F03-C52B66993299}" destId="{925D24A0-23C2-48C4-B747-299120E4EEA6}" srcOrd="3" destOrd="0" presId="urn:microsoft.com/office/officeart/2018/2/layout/IconVerticalSolidList"/>
    <dgm:cxn modelId="{0D4BA366-0C29-46B8-B211-FA39DBAECE43}" type="presParOf" srcId="{92D95A2D-C4E5-4632-A111-0A412BEE90B7}" destId="{7F6184AB-53AC-4CE3-AE5A-CBF5053AFB19}" srcOrd="5" destOrd="0" presId="urn:microsoft.com/office/officeart/2018/2/layout/IconVerticalSolidList"/>
    <dgm:cxn modelId="{76A3521E-5ADD-4503-A969-AECD3E153A9B}" type="presParOf" srcId="{92D95A2D-C4E5-4632-A111-0A412BEE90B7}" destId="{5B55DEA1-39BA-44EC-8980-61175068A348}" srcOrd="6" destOrd="0" presId="urn:microsoft.com/office/officeart/2018/2/layout/IconVerticalSolidList"/>
    <dgm:cxn modelId="{03077725-709E-4BC7-9F32-061B44A69BAC}" type="presParOf" srcId="{5B55DEA1-39BA-44EC-8980-61175068A348}" destId="{65B6DCB8-3243-481E-BD75-CD26F41205F6}" srcOrd="0" destOrd="0" presId="urn:microsoft.com/office/officeart/2018/2/layout/IconVerticalSolidList"/>
    <dgm:cxn modelId="{B6196FC1-819C-45EB-ACF9-9B6CAF688435}" type="presParOf" srcId="{5B55DEA1-39BA-44EC-8980-61175068A348}" destId="{CF8178EE-EA5A-49DC-A697-0F6863D7DE10}" srcOrd="1" destOrd="0" presId="urn:microsoft.com/office/officeart/2018/2/layout/IconVerticalSolidList"/>
    <dgm:cxn modelId="{35650169-6369-4AE8-A6D6-6987C4E1E696}" type="presParOf" srcId="{5B55DEA1-39BA-44EC-8980-61175068A348}" destId="{CE0897DE-5148-469C-BAE5-49166B3102CF}" srcOrd="2" destOrd="0" presId="urn:microsoft.com/office/officeart/2018/2/layout/IconVerticalSolidList"/>
    <dgm:cxn modelId="{F03F1AC9-E940-4FD6-93BD-2129E14A4ACA}" type="presParOf" srcId="{5B55DEA1-39BA-44EC-8980-61175068A348}" destId="{FCE59A58-7F83-4133-98E3-29D04A91EEA1}" srcOrd="3" destOrd="0" presId="urn:microsoft.com/office/officeart/2018/2/layout/IconVerticalSolidList"/>
    <dgm:cxn modelId="{BF1A5D70-E6E8-43B6-A05A-6484DB80BFFB}" type="presParOf" srcId="{92D95A2D-C4E5-4632-A111-0A412BEE90B7}" destId="{6301DE0F-8527-411A-9F57-593068AABD6C}" srcOrd="7" destOrd="0" presId="urn:microsoft.com/office/officeart/2018/2/layout/IconVerticalSolidList"/>
    <dgm:cxn modelId="{F8486A6C-A77B-4FC7-8BBE-AC1B27E7632A}" type="presParOf" srcId="{92D95A2D-C4E5-4632-A111-0A412BEE90B7}" destId="{16378C0B-45FE-4172-B961-261C1AD64844}" srcOrd="8" destOrd="0" presId="urn:microsoft.com/office/officeart/2018/2/layout/IconVerticalSolidList"/>
    <dgm:cxn modelId="{248A5D3F-120D-4262-BE40-FE8BEA3ABE7F}" type="presParOf" srcId="{16378C0B-45FE-4172-B961-261C1AD64844}" destId="{5E6B3418-D198-4CB3-983E-28C2E5D62EB2}" srcOrd="0" destOrd="0" presId="urn:microsoft.com/office/officeart/2018/2/layout/IconVerticalSolidList"/>
    <dgm:cxn modelId="{11DB8E64-B2CB-4539-B613-C8FDD2C85045}" type="presParOf" srcId="{16378C0B-45FE-4172-B961-261C1AD64844}" destId="{52904BE2-BCB1-4BC0-A2A7-D6F95CF458AC}" srcOrd="1" destOrd="0" presId="urn:microsoft.com/office/officeart/2018/2/layout/IconVerticalSolidList"/>
    <dgm:cxn modelId="{7E262DFB-B938-47FD-9BE6-311255F6C5EE}" type="presParOf" srcId="{16378C0B-45FE-4172-B961-261C1AD64844}" destId="{B8B7DBB1-6576-4349-AD11-C0352FB65760}" srcOrd="2" destOrd="0" presId="urn:microsoft.com/office/officeart/2018/2/layout/IconVerticalSolidList"/>
    <dgm:cxn modelId="{177999CA-CF44-471A-807E-15F6FF30C3C1}" type="presParOf" srcId="{16378C0B-45FE-4172-B961-261C1AD64844}" destId="{A04FB3B0-6A2A-4A96-8449-59EBEB4A2D7F}" srcOrd="3" destOrd="0" presId="urn:microsoft.com/office/officeart/2018/2/layout/IconVerticalSolidList"/>
    <dgm:cxn modelId="{D69FD39E-1285-460F-86C7-8468DC407706}" type="presParOf" srcId="{92D95A2D-C4E5-4632-A111-0A412BEE90B7}" destId="{9AD208D6-47A0-4D19-ABAA-47F9AD396B5D}" srcOrd="9" destOrd="0" presId="urn:microsoft.com/office/officeart/2018/2/layout/IconVerticalSolidList"/>
    <dgm:cxn modelId="{F61F2123-36EC-4E57-B6D2-4BB1B951B993}" type="presParOf" srcId="{92D95A2D-C4E5-4632-A111-0A412BEE90B7}" destId="{148E5B8D-5D4C-4597-892E-9D29B3C08431}" srcOrd="10" destOrd="0" presId="urn:microsoft.com/office/officeart/2018/2/layout/IconVerticalSolidList"/>
    <dgm:cxn modelId="{17EE0FFE-F442-478C-A97F-9A0F368A0849}" type="presParOf" srcId="{148E5B8D-5D4C-4597-892E-9D29B3C08431}" destId="{DA6168DD-EED1-4285-A891-03375AFFF084}" srcOrd="0" destOrd="0" presId="urn:microsoft.com/office/officeart/2018/2/layout/IconVerticalSolidList"/>
    <dgm:cxn modelId="{5E3A192E-6D75-43BA-981A-4582F43D6C9E}" type="presParOf" srcId="{148E5B8D-5D4C-4597-892E-9D29B3C08431}" destId="{A2AD8977-36FC-4B1A-8E3B-9686C6841924}" srcOrd="1" destOrd="0" presId="urn:microsoft.com/office/officeart/2018/2/layout/IconVerticalSolidList"/>
    <dgm:cxn modelId="{6C73AB0C-30BA-4497-A3DD-F79933B65DA6}" type="presParOf" srcId="{148E5B8D-5D4C-4597-892E-9D29B3C08431}" destId="{095F0DC8-A6F1-4677-BBCB-049DA950236C}" srcOrd="2" destOrd="0" presId="urn:microsoft.com/office/officeart/2018/2/layout/IconVerticalSolidList"/>
    <dgm:cxn modelId="{306CCCC4-B3EF-448D-82BB-44984458A7C9}" type="presParOf" srcId="{148E5B8D-5D4C-4597-892E-9D29B3C08431}" destId="{BBC35173-70AB-47F1-A96B-769F7AE4EF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9C1-5C7C-438F-9D4E-440FFBEE92A5}">
      <dsp:nvSpPr>
        <dsp:cNvPr id="0" name=""/>
        <dsp:cNvSpPr/>
      </dsp:nvSpPr>
      <dsp:spPr>
        <a:xfrm>
          <a:off x="1527128" y="278454"/>
          <a:ext cx="1098000" cy="1098000"/>
        </a:xfrm>
        <a:prstGeom prst="round2DiagRect">
          <a:avLst>
            <a:gd name="adj1" fmla="val 29727"/>
            <a:gd name="adj2" fmla="val 0"/>
          </a:avLst>
        </a:prstGeom>
        <a:solidFill>
          <a:srgbClr val="6FA26C"/>
        </a:solidFill>
        <a:ln>
          <a:noFill/>
        </a:ln>
        <a:effectLst/>
      </dsp:spPr>
      <dsp:style>
        <a:lnRef idx="0">
          <a:scrgbClr r="0" g="0" b="0"/>
        </a:lnRef>
        <a:fillRef idx="1">
          <a:scrgbClr r="0" g="0" b="0"/>
        </a:fillRef>
        <a:effectRef idx="0">
          <a:scrgbClr r="0" g="0" b="0"/>
        </a:effectRef>
        <a:fontRef idx="minor"/>
      </dsp:style>
    </dsp:sp>
    <dsp:sp modelId="{575D67F4-0363-4223-BAE7-25C788A89309}">
      <dsp:nvSpPr>
        <dsp:cNvPr id="0" name=""/>
        <dsp:cNvSpPr/>
      </dsp:nvSpPr>
      <dsp:spPr>
        <a:xfrm>
          <a:off x="1761123" y="51246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622547-FE54-4C96-A2DA-2393BE7100A2}">
      <dsp:nvSpPr>
        <dsp:cNvPr id="0" name=""/>
        <dsp:cNvSpPr/>
      </dsp:nvSpPr>
      <dsp:spPr>
        <a:xfrm>
          <a:off x="664359" y="1725503"/>
          <a:ext cx="2823516" cy="97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Identify</a:t>
          </a:r>
          <a:br>
            <a:rPr lang="en-US" sz="2400" kern="1200" dirty="0"/>
          </a:br>
          <a:r>
            <a:rPr lang="en-US" sz="2400" kern="1200" dirty="0"/>
            <a:t>barriers and alternatives</a:t>
          </a:r>
        </a:p>
      </dsp:txBody>
      <dsp:txXfrm>
        <a:off x="664359" y="1725503"/>
        <a:ext cx="2823516" cy="979569"/>
      </dsp:txXfrm>
    </dsp:sp>
    <dsp:sp modelId="{25642723-432D-46E9-98B1-54521662F89A}">
      <dsp:nvSpPr>
        <dsp:cNvPr id="0" name=""/>
        <dsp:cNvSpPr/>
      </dsp:nvSpPr>
      <dsp:spPr>
        <a:xfrm>
          <a:off x="4977700" y="227178"/>
          <a:ext cx="1098000" cy="1098000"/>
        </a:xfrm>
        <a:prstGeom prst="round2DiagRect">
          <a:avLst>
            <a:gd name="adj1" fmla="val 29727"/>
            <a:gd name="adj2" fmla="val 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7D01AE2E-620D-4E6A-AC67-C1DD7211C4A3}">
      <dsp:nvSpPr>
        <dsp:cNvPr id="0" name=""/>
        <dsp:cNvSpPr/>
      </dsp:nvSpPr>
      <dsp:spPr>
        <a:xfrm>
          <a:off x="5211700" y="4611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E710CB-C6A7-48E3-A339-7F877DC22359}">
      <dsp:nvSpPr>
        <dsp:cNvPr id="0" name=""/>
        <dsp:cNvSpPr/>
      </dsp:nvSpPr>
      <dsp:spPr>
        <a:xfrm>
          <a:off x="3436899" y="1667180"/>
          <a:ext cx="4148172" cy="97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Set goals</a:t>
          </a:r>
          <a:br>
            <a:rPr lang="en-US" sz="2400" kern="1200" dirty="0"/>
          </a:br>
          <a:r>
            <a:rPr lang="en-US" sz="2400" kern="1200" dirty="0"/>
            <a:t>(sign up for </a:t>
          </a:r>
          <a:r>
            <a:rPr lang="en-US" sz="2400" i="1" kern="1200" dirty="0"/>
            <a:t>“Preparing</a:t>
          </a:r>
          <a:br>
            <a:rPr lang="en-US" sz="2400" i="1" kern="1200" dirty="0"/>
          </a:br>
          <a:r>
            <a:rPr lang="en-US" sz="2400" i="1" kern="1200" dirty="0"/>
            <a:t>for Success” </a:t>
          </a:r>
          <a:r>
            <a:rPr lang="en-US" sz="2400" kern="1200" dirty="0"/>
            <a:t>Class) </a:t>
          </a:r>
        </a:p>
      </dsp:txBody>
      <dsp:txXfrm>
        <a:off x="3436899" y="1667180"/>
        <a:ext cx="4148172" cy="979569"/>
      </dsp:txXfrm>
    </dsp:sp>
    <dsp:sp modelId="{ADBCCB46-41C4-4914-9553-F706ED3876FE}">
      <dsp:nvSpPr>
        <dsp:cNvPr id="0" name=""/>
        <dsp:cNvSpPr/>
      </dsp:nvSpPr>
      <dsp:spPr>
        <a:xfrm>
          <a:off x="1413660" y="3310528"/>
          <a:ext cx="1098000" cy="1098000"/>
        </a:xfrm>
        <a:prstGeom prst="round2DiagRect">
          <a:avLst>
            <a:gd name="adj1" fmla="val 29727"/>
            <a:gd name="adj2" fmla="val 0"/>
          </a:avLst>
        </a:prstGeom>
        <a:solidFill>
          <a:srgbClr val="927AAE"/>
        </a:solidFill>
        <a:ln>
          <a:noFill/>
        </a:ln>
        <a:effectLst/>
      </dsp:spPr>
      <dsp:style>
        <a:lnRef idx="0">
          <a:scrgbClr r="0" g="0" b="0"/>
        </a:lnRef>
        <a:fillRef idx="1">
          <a:scrgbClr r="0" g="0" b="0"/>
        </a:fillRef>
        <a:effectRef idx="0">
          <a:scrgbClr r="0" g="0" b="0"/>
        </a:effectRef>
        <a:fontRef idx="minor"/>
      </dsp:style>
    </dsp:sp>
    <dsp:sp modelId="{33EF8EFF-C144-4DB5-9373-2667149A8B8E}">
      <dsp:nvSpPr>
        <dsp:cNvPr id="0" name=""/>
        <dsp:cNvSpPr/>
      </dsp:nvSpPr>
      <dsp:spPr>
        <a:xfrm>
          <a:off x="1647659" y="354452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769CF6-2989-4F47-89F4-3D229D7235CC}">
      <dsp:nvSpPr>
        <dsp:cNvPr id="0" name=""/>
        <dsp:cNvSpPr/>
      </dsp:nvSpPr>
      <dsp:spPr>
        <a:xfrm>
          <a:off x="470373" y="4728118"/>
          <a:ext cx="2984580" cy="97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Monitor</a:t>
          </a:r>
          <a:br>
            <a:rPr lang="en-US" sz="2400" kern="1200" dirty="0"/>
          </a:br>
          <a:r>
            <a:rPr lang="en-US" sz="2400" kern="1200" dirty="0"/>
            <a:t>your progress</a:t>
          </a:r>
        </a:p>
      </dsp:txBody>
      <dsp:txXfrm>
        <a:off x="470373" y="4728118"/>
        <a:ext cx="2984580" cy="979569"/>
      </dsp:txXfrm>
    </dsp:sp>
    <dsp:sp modelId="{6EB7AFAE-227A-4B98-99D6-832DFED22B50}">
      <dsp:nvSpPr>
        <dsp:cNvPr id="0" name=""/>
        <dsp:cNvSpPr/>
      </dsp:nvSpPr>
      <dsp:spPr>
        <a:xfrm>
          <a:off x="4989156" y="3245768"/>
          <a:ext cx="1098000" cy="1098000"/>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76C36DD1-F940-4144-B2D6-F51D87EF4A7E}">
      <dsp:nvSpPr>
        <dsp:cNvPr id="0" name=""/>
        <dsp:cNvSpPr/>
      </dsp:nvSpPr>
      <dsp:spPr>
        <a:xfrm>
          <a:off x="5223183" y="347978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BA8C8B-5813-42D1-9714-0DAE077E61B5}">
      <dsp:nvSpPr>
        <dsp:cNvPr id="0" name=""/>
        <dsp:cNvSpPr/>
      </dsp:nvSpPr>
      <dsp:spPr>
        <a:xfrm>
          <a:off x="4031692" y="4686202"/>
          <a:ext cx="3013127" cy="97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Think positive,</a:t>
          </a:r>
          <a:br>
            <a:rPr lang="en-US" sz="2400" kern="1200" dirty="0"/>
          </a:br>
          <a:r>
            <a:rPr lang="en-US" sz="2400" kern="1200" dirty="0"/>
            <a:t>start small,</a:t>
          </a:r>
          <a:br>
            <a:rPr lang="en-US" sz="2400" kern="1200" dirty="0"/>
          </a:br>
          <a:r>
            <a:rPr lang="en-US" sz="2400" kern="1200" dirty="0"/>
            <a:t>make it social</a:t>
          </a:r>
        </a:p>
      </dsp:txBody>
      <dsp:txXfrm>
        <a:off x="4031692" y="4686202"/>
        <a:ext cx="3013127" cy="979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C4662-BBB9-4988-8950-AB79A4A82C1D}">
      <dsp:nvSpPr>
        <dsp:cNvPr id="0" name=""/>
        <dsp:cNvSpPr/>
      </dsp:nvSpPr>
      <dsp:spPr>
        <a:xfrm>
          <a:off x="-193026" y="892358"/>
          <a:ext cx="9993423" cy="1778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E6035-B1B7-4B15-AFB9-F3995DA5DB9B}">
      <dsp:nvSpPr>
        <dsp:cNvPr id="0" name=""/>
        <dsp:cNvSpPr/>
      </dsp:nvSpPr>
      <dsp:spPr>
        <a:xfrm>
          <a:off x="0" y="1309133"/>
          <a:ext cx="980048" cy="978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D95C5-406D-44D6-85FB-2837DE3E0328}">
      <dsp:nvSpPr>
        <dsp:cNvPr id="0" name=""/>
        <dsp:cNvSpPr/>
      </dsp:nvSpPr>
      <dsp:spPr>
        <a:xfrm>
          <a:off x="1121267" y="892358"/>
          <a:ext cx="8715566" cy="1780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1" tIns="188401" rIns="188401" bIns="188401" numCol="1" spcCol="1270" anchor="ctr" anchorCtr="0">
          <a:noAutofit/>
        </a:bodyPr>
        <a:lstStyle/>
        <a:p>
          <a:pPr marL="0" lvl="0" indent="0" algn="l" defTabSz="1244600">
            <a:lnSpc>
              <a:spcPct val="100000"/>
            </a:lnSpc>
            <a:spcBef>
              <a:spcPct val="0"/>
            </a:spcBef>
            <a:spcAft>
              <a:spcPct val="35000"/>
            </a:spcAft>
            <a:buNone/>
          </a:pPr>
          <a:r>
            <a:rPr lang="en-US" sz="2800" b="0" u="none" kern="1200" dirty="0"/>
            <a:t>Starting on  _______ </a:t>
          </a:r>
          <a:r>
            <a:rPr lang="en-US" sz="2800" b="1" i="1" u="none" kern="1200" dirty="0"/>
            <a:t>(date)</a:t>
          </a:r>
          <a:r>
            <a:rPr lang="en-US" sz="2800" b="0" u="none" kern="1200" dirty="0"/>
            <a:t>,  I will  _______ </a:t>
          </a:r>
          <a:r>
            <a:rPr lang="en-US" sz="2800" b="1" i="1" u="none" kern="1200" dirty="0"/>
            <a:t>(action)</a:t>
          </a:r>
          <a:br>
            <a:rPr lang="en-US" sz="2800" b="1" i="1" u="none" kern="1200" dirty="0"/>
          </a:br>
          <a:r>
            <a:rPr lang="en-US" sz="2800" b="0" u="none" kern="1200" dirty="0"/>
            <a:t>_______ </a:t>
          </a:r>
          <a:r>
            <a:rPr lang="en-US" sz="2800" b="1" i="1" u="none" kern="1200" dirty="0"/>
            <a:t>(when)</a:t>
          </a:r>
          <a:r>
            <a:rPr lang="en-US" sz="2800" b="0" u="none" kern="1200" dirty="0"/>
            <a:t>,  _______ </a:t>
          </a:r>
          <a:r>
            <a:rPr lang="en-US" sz="2800" b="1" i="1" u="none" kern="1200" dirty="0"/>
            <a:t>(number)</a:t>
          </a:r>
          <a:r>
            <a:rPr lang="en-US" sz="2800" b="0" u="none" kern="1200" dirty="0"/>
            <a:t>  times per week.</a:t>
          </a:r>
        </a:p>
      </dsp:txBody>
      <dsp:txXfrm>
        <a:off x="1121267" y="892358"/>
        <a:ext cx="8715566" cy="1780167"/>
      </dsp:txXfrm>
    </dsp:sp>
    <dsp:sp modelId="{E5F2A8EB-41D0-44F3-A8E1-D4DA57C8B330}">
      <dsp:nvSpPr>
        <dsp:cNvPr id="0" name=""/>
        <dsp:cNvSpPr/>
      </dsp:nvSpPr>
      <dsp:spPr>
        <a:xfrm>
          <a:off x="-193026" y="3104081"/>
          <a:ext cx="9993423" cy="1778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F5E87-94CB-4B27-8353-BA6C2BD0E608}">
      <dsp:nvSpPr>
        <dsp:cNvPr id="0" name=""/>
        <dsp:cNvSpPr/>
      </dsp:nvSpPr>
      <dsp:spPr>
        <a:xfrm>
          <a:off x="0" y="3470980"/>
          <a:ext cx="980048" cy="978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1D2BE-CF0F-4D91-8572-9BFB57E4D123}">
      <dsp:nvSpPr>
        <dsp:cNvPr id="0" name=""/>
        <dsp:cNvSpPr/>
      </dsp:nvSpPr>
      <dsp:spPr>
        <a:xfrm>
          <a:off x="1152795" y="3128202"/>
          <a:ext cx="8657746" cy="1780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1" tIns="188401" rIns="188401" bIns="188401" numCol="1" spcCol="1270" anchor="ctr" anchorCtr="0">
          <a:noAutofit/>
        </a:bodyPr>
        <a:lstStyle/>
        <a:p>
          <a:pPr marL="0" lvl="0" indent="0" algn="l" defTabSz="1333500">
            <a:lnSpc>
              <a:spcPct val="100000"/>
            </a:lnSpc>
            <a:spcBef>
              <a:spcPct val="0"/>
            </a:spcBef>
            <a:spcAft>
              <a:spcPct val="35000"/>
            </a:spcAft>
            <a:buNone/>
          </a:pPr>
          <a:r>
            <a:rPr lang="en-US" sz="3000" b="0" u="none" kern="1200" dirty="0"/>
            <a:t>Starting on May 5,  I will walk from 12:00-12:15</a:t>
          </a:r>
          <a:br>
            <a:rPr lang="en-US" sz="3000" b="0" u="none" kern="1200" dirty="0"/>
          </a:br>
          <a:r>
            <a:rPr lang="en-US" sz="3000" b="0" u="none" kern="1200" dirty="0"/>
            <a:t>on Tuesday and Thursday during my lunch hour.</a:t>
          </a:r>
        </a:p>
      </dsp:txBody>
      <dsp:txXfrm>
        <a:off x="1152795" y="3128202"/>
        <a:ext cx="8657746" cy="1780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DDA1B-4C04-4104-BC7F-D616F233FFFE}">
      <dsp:nvSpPr>
        <dsp:cNvPr id="0" name=""/>
        <dsp:cNvSpPr/>
      </dsp:nvSpPr>
      <dsp:spPr>
        <a:xfrm>
          <a:off x="3231" y="172777"/>
          <a:ext cx="2563601" cy="1538160"/>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don’t have</a:t>
          </a:r>
          <a:br>
            <a:rPr lang="en-US" sz="2600" kern="1200" dirty="0"/>
          </a:br>
          <a:r>
            <a:rPr lang="en-US" sz="2600" kern="1200" dirty="0"/>
            <a:t>to be perfect,</a:t>
          </a:r>
          <a:br>
            <a:rPr lang="en-US" sz="2600" kern="1200" dirty="0"/>
          </a:br>
          <a:r>
            <a:rPr lang="en-US" sz="2600" kern="1200" dirty="0"/>
            <a:t>just consistent</a:t>
          </a:r>
        </a:p>
      </dsp:txBody>
      <dsp:txXfrm>
        <a:off x="3231" y="172777"/>
        <a:ext cx="2563601" cy="1538160"/>
      </dsp:txXfrm>
    </dsp:sp>
    <dsp:sp modelId="{A2A92A48-78AE-4AC7-9E11-71336667BFC3}">
      <dsp:nvSpPr>
        <dsp:cNvPr id="0" name=""/>
        <dsp:cNvSpPr/>
      </dsp:nvSpPr>
      <dsp:spPr>
        <a:xfrm>
          <a:off x="2823193" y="172777"/>
          <a:ext cx="2563601" cy="1538160"/>
        </a:xfrm>
        <a:prstGeom prst="rect">
          <a:avLst/>
        </a:prstGeom>
        <a:solidFill>
          <a:srgbClr val="6FA26C"/>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It might</a:t>
          </a:r>
          <a:br>
            <a:rPr lang="en-US" sz="2800" kern="1200" dirty="0"/>
          </a:br>
          <a:r>
            <a:rPr lang="en-US" sz="2800" kern="1200" dirty="0"/>
            <a:t>be enjoyable </a:t>
          </a:r>
        </a:p>
      </dsp:txBody>
      <dsp:txXfrm>
        <a:off x="2823193" y="172777"/>
        <a:ext cx="2563601" cy="1538160"/>
      </dsp:txXfrm>
    </dsp:sp>
    <dsp:sp modelId="{5CFB03FF-A28C-4834-A35E-DC1EAD65900C}">
      <dsp:nvSpPr>
        <dsp:cNvPr id="0" name=""/>
        <dsp:cNvSpPr/>
      </dsp:nvSpPr>
      <dsp:spPr>
        <a:xfrm>
          <a:off x="5643155" y="172777"/>
          <a:ext cx="2563601" cy="1538160"/>
        </a:xfrm>
        <a:prstGeom prst="rect">
          <a:avLst/>
        </a:prstGeom>
        <a:solidFill>
          <a:srgbClr val="927AA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right activity and the right starting point shouldn’t hurt me</a:t>
          </a:r>
        </a:p>
      </dsp:txBody>
      <dsp:txXfrm>
        <a:off x="5643155" y="172777"/>
        <a:ext cx="2563601" cy="1538160"/>
      </dsp:txXfrm>
    </dsp:sp>
    <dsp:sp modelId="{311200C8-1B45-4746-A0A5-2088539605E8}">
      <dsp:nvSpPr>
        <dsp:cNvPr id="0" name=""/>
        <dsp:cNvSpPr/>
      </dsp:nvSpPr>
      <dsp:spPr>
        <a:xfrm>
          <a:off x="8463116" y="172777"/>
          <a:ext cx="2563601" cy="1538160"/>
        </a:xfrm>
        <a:prstGeom prst="rect">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have an</a:t>
          </a:r>
          <a:br>
            <a:rPr lang="en-US" sz="2400" kern="1200" dirty="0"/>
          </a:br>
          <a:r>
            <a:rPr lang="en-US" sz="2400" kern="1200" dirty="0"/>
            <a:t>exercise program, so no need to</a:t>
          </a:r>
          <a:br>
            <a:rPr lang="en-US" sz="2400" kern="1200" dirty="0"/>
          </a:br>
          <a:r>
            <a:rPr lang="en-US" sz="2400" kern="1200" dirty="0"/>
            <a:t>be intimidated</a:t>
          </a:r>
        </a:p>
      </dsp:txBody>
      <dsp:txXfrm>
        <a:off x="8463116" y="172777"/>
        <a:ext cx="2563601" cy="1538160"/>
      </dsp:txXfrm>
    </dsp:sp>
    <dsp:sp modelId="{0D8AB4E6-D077-426D-A068-CEA2D66FF867}">
      <dsp:nvSpPr>
        <dsp:cNvPr id="0" name=""/>
        <dsp:cNvSpPr/>
      </dsp:nvSpPr>
      <dsp:spPr>
        <a:xfrm>
          <a:off x="3231" y="1967299"/>
          <a:ext cx="2563601" cy="1538160"/>
        </a:xfrm>
        <a:prstGeom prst="rect">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Several short walks are just</a:t>
          </a:r>
          <a:br>
            <a:rPr lang="en-US" sz="2400" kern="1200" dirty="0"/>
          </a:br>
          <a:r>
            <a:rPr lang="en-US" sz="2400" kern="1200" dirty="0"/>
            <a:t>as good as</a:t>
          </a:r>
          <a:br>
            <a:rPr lang="en-US" sz="2400" kern="1200" dirty="0"/>
          </a:br>
          <a:r>
            <a:rPr lang="en-US" sz="2400" kern="1200" dirty="0"/>
            <a:t>one long walk</a:t>
          </a:r>
        </a:p>
      </dsp:txBody>
      <dsp:txXfrm>
        <a:off x="3231" y="1967299"/>
        <a:ext cx="2563601" cy="1538160"/>
      </dsp:txXfrm>
    </dsp:sp>
    <dsp:sp modelId="{8F599E3A-DB9D-40F0-8B4E-DEA18B0EE381}">
      <dsp:nvSpPr>
        <dsp:cNvPr id="0" name=""/>
        <dsp:cNvSpPr/>
      </dsp:nvSpPr>
      <dsp:spPr>
        <a:xfrm>
          <a:off x="2823193" y="1967299"/>
          <a:ext cx="2563601" cy="1538160"/>
        </a:xfrm>
        <a:prstGeom prst="rect">
          <a:avLst/>
        </a:prstGeom>
        <a:solidFill>
          <a:srgbClr val="927AA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If I don’t meet</a:t>
          </a:r>
          <a:br>
            <a:rPr lang="en-US" sz="2400" kern="1200" dirty="0"/>
          </a:br>
          <a:r>
            <a:rPr lang="en-US" sz="2400" kern="1200" dirty="0"/>
            <a:t>my goals, maybe</a:t>
          </a:r>
          <a:br>
            <a:rPr lang="en-US" sz="2400" kern="1200" dirty="0"/>
          </a:br>
          <a:r>
            <a:rPr lang="en-US" sz="2400" kern="1200" dirty="0"/>
            <a:t>I need to make new ones</a:t>
          </a:r>
        </a:p>
      </dsp:txBody>
      <dsp:txXfrm>
        <a:off x="2823193" y="1967299"/>
        <a:ext cx="2563601" cy="1538160"/>
      </dsp:txXfrm>
    </dsp:sp>
    <dsp:sp modelId="{67B3BCF7-4314-46D1-A63C-8145678166C5}">
      <dsp:nvSpPr>
        <dsp:cNvPr id="0" name=""/>
        <dsp:cNvSpPr/>
      </dsp:nvSpPr>
      <dsp:spPr>
        <a:xfrm>
          <a:off x="5643155" y="1967299"/>
          <a:ext cx="2563601" cy="1538160"/>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Being active  means</a:t>
          </a:r>
          <a:br>
            <a:rPr lang="en-CA" sz="2800" kern="1200" dirty="0"/>
          </a:br>
          <a:r>
            <a:rPr lang="en-CA" sz="2800" kern="1200" dirty="0"/>
            <a:t>being healthy</a:t>
          </a:r>
          <a:endParaRPr lang="en-US" sz="2800" kern="1200" dirty="0"/>
        </a:p>
      </dsp:txBody>
      <dsp:txXfrm>
        <a:off x="5643155" y="1967299"/>
        <a:ext cx="2563601" cy="1538160"/>
      </dsp:txXfrm>
    </dsp:sp>
    <dsp:sp modelId="{16585C88-A001-4FEB-A056-F9D43F4CFB67}">
      <dsp:nvSpPr>
        <dsp:cNvPr id="0" name=""/>
        <dsp:cNvSpPr/>
      </dsp:nvSpPr>
      <dsp:spPr>
        <a:xfrm>
          <a:off x="8463116" y="1967299"/>
          <a:ext cx="2563601" cy="1538160"/>
        </a:xfrm>
        <a:prstGeom prst="rect">
          <a:avLst/>
        </a:prstGeom>
        <a:solidFill>
          <a:srgbClr val="6FA26C"/>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Walking</a:t>
          </a:r>
          <a:br>
            <a:rPr lang="en-US" sz="2400" kern="1200" dirty="0"/>
          </a:br>
          <a:r>
            <a:rPr lang="en-US" sz="2400" kern="1200" dirty="0"/>
            <a:t>with a friend</a:t>
          </a:r>
          <a:br>
            <a:rPr lang="en-US" sz="2400" kern="1200" dirty="0"/>
          </a:br>
          <a:r>
            <a:rPr lang="en-US" sz="2400" kern="1200" dirty="0"/>
            <a:t>has helped me</a:t>
          </a:r>
          <a:br>
            <a:rPr lang="en-US" sz="2400" kern="1200" dirty="0"/>
          </a:br>
          <a:r>
            <a:rPr lang="en-US" sz="2400" kern="1200" dirty="0"/>
            <a:t>to reconnect</a:t>
          </a:r>
        </a:p>
      </dsp:txBody>
      <dsp:txXfrm>
        <a:off x="8463116" y="1967299"/>
        <a:ext cx="2563601" cy="153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5AA0B-8B2C-4FA6-B2DB-829CDE447CC1}">
      <dsp:nvSpPr>
        <dsp:cNvPr id="0" name=""/>
        <dsp:cNvSpPr/>
      </dsp:nvSpPr>
      <dsp:spPr>
        <a:xfrm>
          <a:off x="0" y="1523"/>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9F370-5B6E-4AD0-B95B-D4A3C302051F}">
      <dsp:nvSpPr>
        <dsp:cNvPr id="0" name=""/>
        <dsp:cNvSpPr/>
      </dsp:nvSpPr>
      <dsp:spPr>
        <a:xfrm>
          <a:off x="196357" y="147574"/>
          <a:ext cx="357013" cy="357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4ACED8-4182-4E5D-BD3F-941629450D56}">
      <dsp:nvSpPr>
        <dsp:cNvPr id="0" name=""/>
        <dsp:cNvSpPr/>
      </dsp:nvSpPr>
      <dsp:spPr>
        <a:xfrm>
          <a:off x="749727" y="1523"/>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Choose an activity  (The best activity is the one that you’ll do)</a:t>
          </a:r>
          <a:endParaRPr lang="en-US" sz="2800" kern="1200" dirty="0"/>
        </a:p>
      </dsp:txBody>
      <dsp:txXfrm>
        <a:off x="749727" y="1523"/>
        <a:ext cx="10595646" cy="649115"/>
      </dsp:txXfrm>
    </dsp:sp>
    <dsp:sp modelId="{E0A2826F-9903-4466-953A-079723F298AD}">
      <dsp:nvSpPr>
        <dsp:cNvPr id="0" name=""/>
        <dsp:cNvSpPr/>
      </dsp:nvSpPr>
      <dsp:spPr>
        <a:xfrm>
          <a:off x="0" y="812917"/>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7CDE7-6086-47F0-A7BC-C4AE01A628EC}">
      <dsp:nvSpPr>
        <dsp:cNvPr id="0" name=""/>
        <dsp:cNvSpPr/>
      </dsp:nvSpPr>
      <dsp:spPr>
        <a:xfrm>
          <a:off x="196357" y="958968"/>
          <a:ext cx="357013" cy="357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4FF305-F689-4574-A642-9445D6A3B303}">
      <dsp:nvSpPr>
        <dsp:cNvPr id="0" name=""/>
        <dsp:cNvSpPr/>
      </dsp:nvSpPr>
      <dsp:spPr>
        <a:xfrm>
          <a:off x="749727" y="812917"/>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If you’re already active, increase your intensity</a:t>
          </a:r>
          <a:endParaRPr lang="en-US" sz="2800" kern="1200" dirty="0"/>
        </a:p>
      </dsp:txBody>
      <dsp:txXfrm>
        <a:off x="749727" y="812917"/>
        <a:ext cx="10595646" cy="649115"/>
      </dsp:txXfrm>
    </dsp:sp>
    <dsp:sp modelId="{AEBB247F-7462-48C0-B65C-F3A52DA5F743}">
      <dsp:nvSpPr>
        <dsp:cNvPr id="0" name=""/>
        <dsp:cNvSpPr/>
      </dsp:nvSpPr>
      <dsp:spPr>
        <a:xfrm>
          <a:off x="0" y="1624311"/>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B91F5-D516-4F43-B007-D2A7B6451287}">
      <dsp:nvSpPr>
        <dsp:cNvPr id="0" name=""/>
        <dsp:cNvSpPr/>
      </dsp:nvSpPr>
      <dsp:spPr>
        <a:xfrm>
          <a:off x="196357" y="1770361"/>
          <a:ext cx="357013" cy="357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5D24A0-23C2-48C4-B747-299120E4EEA6}">
      <dsp:nvSpPr>
        <dsp:cNvPr id="0" name=""/>
        <dsp:cNvSpPr/>
      </dsp:nvSpPr>
      <dsp:spPr>
        <a:xfrm>
          <a:off x="749727" y="1624311"/>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Identify barriers and problem solve</a:t>
          </a:r>
          <a:endParaRPr lang="en-US" sz="2800" kern="1200" dirty="0"/>
        </a:p>
      </dsp:txBody>
      <dsp:txXfrm>
        <a:off x="749727" y="1624311"/>
        <a:ext cx="10595646" cy="649115"/>
      </dsp:txXfrm>
    </dsp:sp>
    <dsp:sp modelId="{65B6DCB8-3243-481E-BD75-CD26F41205F6}">
      <dsp:nvSpPr>
        <dsp:cNvPr id="0" name=""/>
        <dsp:cNvSpPr/>
      </dsp:nvSpPr>
      <dsp:spPr>
        <a:xfrm>
          <a:off x="0" y="2435704"/>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178EE-EA5A-49DC-A697-0F6863D7DE10}">
      <dsp:nvSpPr>
        <dsp:cNvPr id="0" name=""/>
        <dsp:cNvSpPr/>
      </dsp:nvSpPr>
      <dsp:spPr>
        <a:xfrm>
          <a:off x="196357" y="2581755"/>
          <a:ext cx="357013" cy="357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E59A58-7F83-4133-98E3-29D04A91EEA1}">
      <dsp:nvSpPr>
        <dsp:cNvPr id="0" name=""/>
        <dsp:cNvSpPr/>
      </dsp:nvSpPr>
      <dsp:spPr>
        <a:xfrm>
          <a:off x="749727" y="2435704"/>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Set a goal</a:t>
          </a:r>
          <a:endParaRPr lang="en-US" sz="2800" kern="1200" dirty="0"/>
        </a:p>
      </dsp:txBody>
      <dsp:txXfrm>
        <a:off x="749727" y="2435704"/>
        <a:ext cx="10595646" cy="649115"/>
      </dsp:txXfrm>
    </dsp:sp>
    <dsp:sp modelId="{5E6B3418-D198-4CB3-983E-28C2E5D62EB2}">
      <dsp:nvSpPr>
        <dsp:cNvPr id="0" name=""/>
        <dsp:cNvSpPr/>
      </dsp:nvSpPr>
      <dsp:spPr>
        <a:xfrm>
          <a:off x="0" y="3247098"/>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04BE2-BCB1-4BC0-A2A7-D6F95CF458AC}">
      <dsp:nvSpPr>
        <dsp:cNvPr id="0" name=""/>
        <dsp:cNvSpPr/>
      </dsp:nvSpPr>
      <dsp:spPr>
        <a:xfrm>
          <a:off x="196357" y="3393149"/>
          <a:ext cx="357013" cy="357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4FB3B0-6A2A-4A96-8449-59EBEB4A2D7F}">
      <dsp:nvSpPr>
        <dsp:cNvPr id="0" name=""/>
        <dsp:cNvSpPr/>
      </dsp:nvSpPr>
      <dsp:spPr>
        <a:xfrm>
          <a:off x="749727" y="3247098"/>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Don’t expect perfection</a:t>
          </a:r>
          <a:endParaRPr lang="en-US" sz="2800" kern="1200" dirty="0"/>
        </a:p>
      </dsp:txBody>
      <dsp:txXfrm>
        <a:off x="749727" y="3247098"/>
        <a:ext cx="10595646" cy="649115"/>
      </dsp:txXfrm>
    </dsp:sp>
    <dsp:sp modelId="{DA6168DD-EED1-4285-A891-03375AFFF084}">
      <dsp:nvSpPr>
        <dsp:cNvPr id="0" name=""/>
        <dsp:cNvSpPr/>
      </dsp:nvSpPr>
      <dsp:spPr>
        <a:xfrm>
          <a:off x="0" y="4058492"/>
          <a:ext cx="11345374"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D8977-36FC-4B1A-8E3B-9686C6841924}">
      <dsp:nvSpPr>
        <dsp:cNvPr id="0" name=""/>
        <dsp:cNvSpPr/>
      </dsp:nvSpPr>
      <dsp:spPr>
        <a:xfrm>
          <a:off x="196357" y="4204543"/>
          <a:ext cx="357013" cy="3570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C35173-70AB-47F1-A96B-769F7AE4EF87}">
      <dsp:nvSpPr>
        <dsp:cNvPr id="0" name=""/>
        <dsp:cNvSpPr/>
      </dsp:nvSpPr>
      <dsp:spPr>
        <a:xfrm>
          <a:off x="749727" y="4058492"/>
          <a:ext cx="10595646"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182880" lvl="0" indent="0" algn="l" defTabSz="1244600">
            <a:lnSpc>
              <a:spcPct val="90000"/>
            </a:lnSpc>
            <a:spcBef>
              <a:spcPct val="0"/>
            </a:spcBef>
            <a:spcAft>
              <a:spcPct val="35000"/>
            </a:spcAft>
            <a:buNone/>
          </a:pPr>
          <a:r>
            <a:rPr lang="en-CA" sz="2800" kern="1200" dirty="0"/>
            <a:t>Ask for help</a:t>
          </a:r>
          <a:endParaRPr lang="en-US" sz="2800" kern="1200" dirty="0"/>
        </a:p>
      </dsp:txBody>
      <dsp:txXfrm>
        <a:off x="749727" y="4058492"/>
        <a:ext cx="10595646" cy="64911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EB11A0-D28A-F44C-8254-6435895CA6CF}" type="datetimeFigureOut">
              <a:rPr lang="en-US" smtClean="0"/>
              <a:t>5/26/2022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245E83-2864-6749-B4DF-79E06E912C51}" type="slidenum">
              <a:rPr lang="en-US" smtClean="0"/>
              <a:t>‹#›</a:t>
            </a:fld>
            <a:endParaRPr lang="en-US"/>
          </a:p>
        </p:txBody>
      </p:sp>
    </p:spTree>
    <p:extLst>
      <p:ext uri="{BB962C8B-B14F-4D97-AF65-F5344CB8AC3E}">
        <p14:creationId xmlns:p14="http://schemas.microsoft.com/office/powerpoint/2010/main" val="78739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197D261-2C8F-E84A-8379-AAC9AFFB4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A8A703B-6545-F84F-9FD9-4E0EA91D38AD}"/>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t>This class is taught as part of the Diabetes series (class #3),  is a recommended but optional part of the Heart Health series (class #3),  and is also available as a stand-alone class for any participant, with or without a chronic disease, who is interested in physical activity.</a:t>
            </a:r>
          </a:p>
          <a:p>
            <a:pPr>
              <a:defRPr/>
            </a:pPr>
            <a:r>
              <a:rPr lang="en-US" b="1" dirty="0"/>
              <a:t>The class content is the same for all of these iterations of the class.  Please tailor the material (particularly slides 24-36) to your group of participants.</a:t>
            </a:r>
          </a:p>
        </p:txBody>
      </p:sp>
      <p:sp>
        <p:nvSpPr>
          <p:cNvPr id="12292" name="Slide Number Placeholder 3">
            <a:extLst>
              <a:ext uri="{FF2B5EF4-FFF2-40B4-BE49-F238E27FC236}">
                <a16:creationId xmlns:a16="http://schemas.microsoft.com/office/drawing/2014/main" id="{029F8D85-E71F-DD43-8E86-0F5107890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CFF02F-3149-5C40-9D38-58210F318827}" type="slidenum">
              <a:rPr lang="en-US" altLang="en-US" smtClean="0"/>
              <a:pPr>
                <a:spcBef>
                  <a:spcPct val="0"/>
                </a:spcBef>
              </a:pPr>
              <a:t>1</a:t>
            </a:fld>
            <a:endParaRPr lang="en-US" altLang="en-US"/>
          </a:p>
        </p:txBody>
      </p:sp>
    </p:spTree>
    <p:extLst>
      <p:ext uri="{BB962C8B-B14F-4D97-AF65-F5344CB8AC3E}">
        <p14:creationId xmlns:p14="http://schemas.microsoft.com/office/powerpoint/2010/main" val="36162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BF43483-8E99-4A95-9373-EC53619FAE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C79F5A25-6AA2-44B1-A0C3-CD50815BD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Following the 24-hour movement guidelines is associated with all of these health benefits.  The best news is that being active provides all these benefits without the side effects of prescription medication.</a:t>
            </a:r>
          </a:p>
        </p:txBody>
      </p:sp>
      <p:sp>
        <p:nvSpPr>
          <p:cNvPr id="69636" name="Slide Number Placeholder 3">
            <a:extLst>
              <a:ext uri="{FF2B5EF4-FFF2-40B4-BE49-F238E27FC236}">
                <a16:creationId xmlns:a16="http://schemas.microsoft.com/office/drawing/2014/main" id="{1DBA0F97-4770-43A7-A078-9B102B2B7A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D385F0-F32E-4662-A16F-70B3B59F1FA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7078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watch a 4 minute video.  This is designed to help change your mindset about physical activity.  Since we just discussed reducing sedentary time, you may want to consider standing and/or marching in place, while we watch this video, instead of sitting.</a:t>
            </a:r>
          </a:p>
          <a:p>
            <a:r>
              <a:rPr lang="en-US" dirty="0"/>
              <a:t>Example of making your day harder:  Take the stairs instead of the elevator.  Make this a habit – you might forget there is an elevator in your building!</a:t>
            </a:r>
          </a:p>
          <a:p>
            <a:endParaRPr lang="en-US" dirty="0"/>
          </a:p>
          <a:p>
            <a:endParaRPr lang="en-US" dirty="0"/>
          </a:p>
          <a:p>
            <a:pPr rtl="0" fontAlgn="base"/>
            <a:r>
              <a:rPr lang="en-US" sz="1200" b="1" i="0" u="none" strike="noStrike" kern="1200" dirty="0">
                <a:solidFill>
                  <a:schemeClr val="tx1"/>
                </a:solidFill>
                <a:effectLst/>
                <a:latin typeface="+mn-lt"/>
                <a:ea typeface="+mn-ea"/>
                <a:cs typeface="+mn-cs"/>
              </a:rPr>
              <a:t>Prior to class:  Preload this YouTube link so that it is ready to go when you want to watch it.</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-Click Share Screen.</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-Choose the YouTube video, then at bottom of the window, check off “USE COMPUTER AUDIO” then press OK.</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-Be sure to mute your microphone or at least don't speak over the audio while the video is playing, because participants can hear both you and the video.</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4232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4F54283-9D2D-49EE-94D0-ECD8D8BF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FDB9CBD-B01A-4FB3-9FA0-2BF117A9E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a:t>
            </a:r>
            <a:r>
              <a:rPr lang="en-US" altLang="en-US" baseline="0" dirty="0"/>
              <a:t> STEP pillar refers to our n</a:t>
            </a:r>
            <a:r>
              <a:rPr lang="en-US" altLang="en-US" dirty="0"/>
              <a:t>ormal daily activities, like housework or walking from the parking lot to the grocery store.</a:t>
            </a:r>
          </a:p>
          <a:p>
            <a:r>
              <a:rPr lang="en-US" altLang="en-US" baseline="0" dirty="0"/>
              <a:t>-We can improve our STEPS by increasing the total amount of activity we do in a day, and by making a point to choose activities that require more physical effort, like Dr. Mike Evans mentioned in the video.</a:t>
            </a:r>
          </a:p>
          <a:p>
            <a:r>
              <a:rPr lang="en-US" altLang="en-US" baseline="0" dirty="0"/>
              <a:t>-Examples:  Take the stairs,  Park further away from the entrance when at the grocery store,  Shop in-person at the mall or grocery store rather than shopping online,  Rake the leaves instead of using a leaf blower.</a:t>
            </a:r>
          </a:p>
          <a:p>
            <a:endParaRPr lang="en-US" altLang="en-US" baseline="0" dirty="0"/>
          </a:p>
          <a:p>
            <a:r>
              <a:rPr lang="en-US" altLang="en-US" baseline="0" dirty="0"/>
              <a:t>-The</a:t>
            </a:r>
            <a:r>
              <a:rPr lang="en-US" altLang="en-US" dirty="0"/>
              <a:t> SWEAT</a:t>
            </a:r>
            <a:r>
              <a:rPr lang="en-US" altLang="en-US" baseline="0" dirty="0"/>
              <a:t> </a:t>
            </a:r>
            <a:r>
              <a:rPr lang="en-US" altLang="en-US" dirty="0"/>
              <a:t>pillar refers to </a:t>
            </a:r>
            <a:r>
              <a:rPr lang="en-US" altLang="en-US" baseline="0" dirty="0"/>
              <a:t>activities at a higher intensity, that make you breathe a little harder and sweat a little.</a:t>
            </a:r>
            <a:r>
              <a:rPr lang="en-US" altLang="en-US" dirty="0"/>
              <a:t> </a:t>
            </a:r>
            <a:r>
              <a:rPr lang="en-US" altLang="en-US" baseline="0" dirty="0"/>
              <a:t> Usually this is a more deliberate activity that we call exercise.</a:t>
            </a:r>
            <a:r>
              <a:rPr lang="en-US" altLang="en-US" dirty="0"/>
              <a:t> </a:t>
            </a:r>
            <a:r>
              <a:rPr lang="en-US" altLang="en-US" baseline="0" dirty="0"/>
              <a:t> We will talk more about exercise and the SWEAT pillar later in this class.</a:t>
            </a:r>
          </a:p>
        </p:txBody>
      </p:sp>
      <p:sp>
        <p:nvSpPr>
          <p:cNvPr id="72708" name="Slide Number Placeholder 3">
            <a:extLst>
              <a:ext uri="{FF2B5EF4-FFF2-40B4-BE49-F238E27FC236}">
                <a16:creationId xmlns:a16="http://schemas.microsoft.com/office/drawing/2014/main" id="{DA5538EC-D9A4-43E4-8CE1-D75891080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4AE931-053B-4FC9-81D1-7F1F75C8422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DBEA9CE-28D4-40D8-92C3-9258A0F63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95B2E2B-6BF0-401F-9F1D-187FF1403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-Examples:  W</a:t>
            </a:r>
            <a:r>
              <a:rPr lang="en-US" altLang="en-US" baseline="0" dirty="0"/>
              <a:t>alking between rooms in your house, or walking the aisles of the grocery store.</a:t>
            </a:r>
            <a:r>
              <a:rPr lang="en-US" altLang="en-US" dirty="0"/>
              <a:t> </a:t>
            </a:r>
            <a:r>
              <a:rPr lang="en-US" altLang="en-US" baseline="0" dirty="0"/>
              <a:t> If you wore a </a:t>
            </a:r>
            <a:r>
              <a:rPr lang="en-US" altLang="en-US" baseline="0" dirty="0" err="1"/>
              <a:t>FitBit</a:t>
            </a:r>
            <a:r>
              <a:rPr lang="en-US" altLang="en-US" baseline="0" dirty="0"/>
              <a:t> or a pedometer, your daily activity would be the number of steps you accumulated at the end of the day.  It doesn’t matter what you did to get those steps.</a:t>
            </a:r>
            <a:endParaRPr lang="en-US" altLang="en-US" dirty="0">
              <a:cs typeface="Calibri"/>
            </a:endParaRPr>
          </a:p>
          <a:p>
            <a:pPr eaLnBrk="1" hangingPunct="1"/>
            <a:r>
              <a:rPr lang="en-US" altLang="en-US" dirty="0"/>
              <a:t>-To get the greatest health</a:t>
            </a:r>
            <a:r>
              <a:rPr lang="en-US" altLang="en-US" baseline="0" dirty="0"/>
              <a:t> benefits, w</a:t>
            </a:r>
            <a:r>
              <a:rPr lang="en-US" altLang="en-US" dirty="0"/>
              <a:t>e should perform several hours of light activity every day.  This </a:t>
            </a:r>
            <a:r>
              <a:rPr lang="en-US" altLang="en-US" baseline="0" dirty="0"/>
              <a:t>includes time on your feet (standing).</a:t>
            </a:r>
          </a:p>
          <a:p>
            <a:pPr eaLnBrk="1" hangingPunct="1"/>
            <a:r>
              <a:rPr lang="en-US" altLang="en-US" b="1" dirty="0"/>
              <a:t>-The important thing to know is that any increase in activity from what you are doing now, is an improvement to your health.</a:t>
            </a:r>
          </a:p>
        </p:txBody>
      </p:sp>
      <p:sp>
        <p:nvSpPr>
          <p:cNvPr id="86020" name="Slide Number Placeholder 3">
            <a:extLst>
              <a:ext uri="{FF2B5EF4-FFF2-40B4-BE49-F238E27FC236}">
                <a16:creationId xmlns:a16="http://schemas.microsoft.com/office/drawing/2014/main" id="{F19E02E2-2CBC-4599-BC5B-9B1AE1E70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B97814-29A0-43DE-B585-927BA214E43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4F54283-9D2D-49EE-94D0-ECD8D8BF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FDB9CBD-B01A-4FB3-9FA0-2BF117A9E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a:t>
            </a:r>
            <a:r>
              <a:rPr lang="en-US" altLang="en-US" baseline="0" dirty="0"/>
              <a:t> just discussed STEP</a:t>
            </a:r>
            <a:r>
              <a:rPr lang="en-US" altLang="en-US" dirty="0"/>
              <a:t> or what we typically refer to as physical activity.  Now we’re going to talk about SWEAT, or what is typically referred</a:t>
            </a:r>
            <a:r>
              <a:rPr lang="en-US" altLang="en-US" baseline="0" dirty="0"/>
              <a:t> to as exercise.</a:t>
            </a:r>
            <a:endParaRPr lang="en-US" altLang="en-US" dirty="0"/>
          </a:p>
          <a:p>
            <a:r>
              <a:rPr lang="en-US" altLang="en-US" dirty="0"/>
              <a:t>Exercise is an activity</a:t>
            </a:r>
            <a:r>
              <a:rPr lang="en-US" altLang="en-US" baseline="0" dirty="0"/>
              <a:t> that is planned and sustained, but can be as short as 5 minutes at a time.  Exercise will increase your fitness level and in turn improve your health.</a:t>
            </a:r>
            <a:endParaRPr lang="en-US" altLang="en-US" dirty="0"/>
          </a:p>
        </p:txBody>
      </p:sp>
      <p:sp>
        <p:nvSpPr>
          <p:cNvPr id="72708" name="Slide Number Placeholder 3">
            <a:extLst>
              <a:ext uri="{FF2B5EF4-FFF2-40B4-BE49-F238E27FC236}">
                <a16:creationId xmlns:a16="http://schemas.microsoft.com/office/drawing/2014/main" id="{DA5538EC-D9A4-43E4-8CE1-D75891080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4AE931-053B-4FC9-81D1-7F1F75C8422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4459C71-728A-41DC-8162-5CF1C4BBA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39C403E-4E93-4FCC-A76F-EE2C891BD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a:t>
            </a:r>
            <a:r>
              <a:rPr lang="en-US" altLang="en-US" baseline="0" dirty="0"/>
              <a:t> those of you who are already quite active throughout the day (STEP), think about increasing your activity level by including exercise.  SWEAT</a:t>
            </a:r>
            <a:r>
              <a:rPr lang="en-US" altLang="en-US" dirty="0"/>
              <a:t> is the best bang for your buck both for improving your health and for reducing blood sugars.</a:t>
            </a:r>
          </a:p>
          <a:p>
            <a:endParaRPr lang="en-US" altLang="en-US" dirty="0"/>
          </a:p>
          <a:p>
            <a:r>
              <a:rPr lang="en-US" altLang="en-US" dirty="0"/>
              <a:t>Aerobic exercise:  150 minutes is a guideline.  If you are not currently active at all, start slowly and work up to 150 minutes/week.</a:t>
            </a:r>
          </a:p>
          <a:p>
            <a:r>
              <a:rPr lang="en-US" altLang="en-US" dirty="0"/>
              <a:t>Intensity = the amount of effort you exert.</a:t>
            </a:r>
            <a:r>
              <a:rPr lang="en-US" altLang="en-US" baseline="0" dirty="0"/>
              <a:t>  You m</a:t>
            </a:r>
            <a:r>
              <a:rPr lang="en-US" altLang="en-US" dirty="0"/>
              <a:t>ay have to start with a “light” intensity if you are not used to being active.</a:t>
            </a:r>
          </a:p>
        </p:txBody>
      </p:sp>
      <p:sp>
        <p:nvSpPr>
          <p:cNvPr id="73732" name="Slide Number Placeholder 3">
            <a:extLst>
              <a:ext uri="{FF2B5EF4-FFF2-40B4-BE49-F238E27FC236}">
                <a16:creationId xmlns:a16="http://schemas.microsoft.com/office/drawing/2014/main" id="{256AB78B-96C8-49A4-BB22-61B8287A72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639E95-33B6-4A44-9E43-FD629511392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014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you do receive greater health benefits with higher levels of activity, don’t be intimidated by the guidelines and let that prevent you from starting to exercise.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-If you feel that you can’t meet these physical activity guidelines, start with less!  </a:t>
            </a:r>
            <a:r>
              <a:rPr lang="en-US" baseline="0" dirty="0"/>
              <a:t>Either less time (duration) or less intensity.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not doing any physical activity at the moment, you get the biggest “return on investment” and the greatest improvement in your health by starting even a small amount of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-Even 5 or 10 minutes a day of exercise provides a significant health benefit, if you are currently not doing any activity!</a:t>
            </a:r>
          </a:p>
        </p:txBody>
      </p:sp>
      <p:sp>
        <p:nvSpPr>
          <p:cNvPr id="4" name="Slide Number Placeholder 3"/>
          <p:cNvSpPr>
            <a:spLocks noGrp="1"/>
          </p:cNvSpPr>
          <p:nvPr>
            <p:ph type="sldNum" sz="quarter" idx="10"/>
          </p:nvPr>
        </p:nvSpPr>
        <p:spPr/>
        <p:txBody>
          <a:bodyPr/>
          <a:lstStyle/>
          <a:p>
            <a:fld id="{0CDBCD21-4B2A-4D83-A7D6-B8A155B621C5}" type="slidenum">
              <a:rPr lang="en-US" altLang="en-US" smtClean="0"/>
              <a:pPr/>
              <a:t>17</a:t>
            </a:fld>
            <a:endParaRPr lang="en-US" altLang="en-US"/>
          </a:p>
        </p:txBody>
      </p:sp>
    </p:spTree>
    <p:extLst>
      <p:ext uri="{BB962C8B-B14F-4D97-AF65-F5344CB8AC3E}">
        <p14:creationId xmlns:p14="http://schemas.microsoft.com/office/powerpoint/2010/main" val="428376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32FF47B6-39DA-4F8D-9BFC-0D0F46BB34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0989F4-7130-47E6-A292-FCB075C93EC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4755" name="Rectangle 2">
            <a:extLst>
              <a:ext uri="{FF2B5EF4-FFF2-40B4-BE49-F238E27FC236}">
                <a16:creationId xmlns:a16="http://schemas.microsoft.com/office/drawing/2014/main" id="{51B644DB-B45E-4CB0-B500-BB625A0FA6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7872EF95-5ED3-425D-8FDA-AE6919D302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t>Cardiovascular or aerobic activity is an activity that causes you to breathe harder.  Your heart rate increases and is sustained over a period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Requires the use of the larger muscle groups (legs, arms) in a continuous, rhythmic motion.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47840D8-5107-42EF-80DF-9B3E612B68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905187-07B4-4BBC-9968-4EF2E91E6DA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803" name="Rectangle 2">
            <a:extLst>
              <a:ext uri="{FF2B5EF4-FFF2-40B4-BE49-F238E27FC236}">
                <a16:creationId xmlns:a16="http://schemas.microsoft.com/office/drawing/2014/main" id="{95501D24-E3F7-4A28-AC9B-177C5EF269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83A76365-E151-4212-9443-4D2E3261F2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t>-Example:  Walking the dog (daily activity).  Increase the intensity by walking faster, adding an arm swing.</a:t>
            </a:r>
          </a:p>
          <a:p>
            <a:pPr eaLnBrk="1" hangingPunct="1"/>
            <a:r>
              <a:rPr lang="en-US" altLang="en-US" b="0" dirty="0"/>
              <a:t>-By increasing your heart rate with activity, this helps your heart to get stronger.  In the same way that if you lift weights, progressively adding more weight will help to increase your muscle strength.</a:t>
            </a:r>
          </a:p>
          <a:p>
            <a:pPr eaLnBrk="1" hangingPunct="1"/>
            <a:r>
              <a:rPr lang="en-US" altLang="en-US" b="0" dirty="0"/>
              <a:t>-If you don’t push yourself a little, you will maintain your current level of fitness, but you won’t improve.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1DFCA39-0C28-4849-BED4-270C7782C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7AFA123-B59F-4B3D-9555-022684354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a:t>
            </a:r>
            <a:r>
              <a:rPr lang="en-US" altLang="en-US" baseline="0" dirty="0"/>
              <a:t> example of how to start a walking program.  Notice that the initial stages do not meet the guidelines!</a:t>
            </a:r>
          </a:p>
          <a:p>
            <a:r>
              <a:rPr lang="en-US" altLang="en-US" baseline="0" dirty="0"/>
              <a:t>It’s absolutely understandable and expected you may not be able to </a:t>
            </a:r>
            <a:r>
              <a:rPr lang="en-US" altLang="en-US" b="0" baseline="0" dirty="0"/>
              <a:t>start</a:t>
            </a:r>
            <a:r>
              <a:rPr lang="en-US" altLang="en-US" baseline="0" dirty="0"/>
              <a:t> with a program that meets the guidelines for physical activity.</a:t>
            </a:r>
          </a:p>
          <a:p>
            <a:r>
              <a:rPr lang="en-US" altLang="en-US" baseline="0" dirty="0"/>
              <a:t>Over time, you will be able to progress and increase the dose of exercise tolerated, as noted in this example.</a:t>
            </a:r>
          </a:p>
          <a:p>
            <a:endParaRPr lang="en-US" altLang="en-US" baseline="0" dirty="0"/>
          </a:p>
          <a:p>
            <a:r>
              <a:rPr lang="en-US" altLang="en-US" baseline="0" dirty="0"/>
              <a:t>However, some people never reach the stage of their exercise program where they meet the guidelines, due to your body’s limitations or other factors.</a:t>
            </a:r>
          </a:p>
          <a:p>
            <a:r>
              <a:rPr lang="en-US" altLang="en-US" baseline="0" dirty="0"/>
              <a:t>Even so, you still receive significant benefits to your health and well-being by performing whatever amount of activity that you can, versus being sedentary and not participating in exercise at all.</a:t>
            </a:r>
            <a:endParaRPr lang="en-US" altLang="en-US" dirty="0"/>
          </a:p>
        </p:txBody>
      </p:sp>
      <p:sp>
        <p:nvSpPr>
          <p:cNvPr id="77828" name="Slide Number Placeholder 3">
            <a:extLst>
              <a:ext uri="{FF2B5EF4-FFF2-40B4-BE49-F238E27FC236}">
                <a16:creationId xmlns:a16="http://schemas.microsoft.com/office/drawing/2014/main" id="{8324E01D-736D-4C20-B0D1-8AC84AD6BA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A8C6ED-3483-463D-8867-906B1859CA5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A1DA135-670E-4F6A-A86F-BFE8F4561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B0421AAE-42FD-4013-A842-3BAE6CA2D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en-US" sz="1200" b="0" i="0" u="none" strike="noStrike" kern="1200" dirty="0">
                <a:solidFill>
                  <a:schemeClr val="tx1"/>
                </a:solidFill>
                <a:effectLst/>
                <a:latin typeface="+mn-lt"/>
                <a:ea typeface="+mn-ea"/>
                <a:cs typeface="+mn-cs"/>
              </a:rPr>
              <a:t>1) Minimize distractions on the participants’ end.  Presenter: Ensure your background is appropriate/not distracting.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 Privacy &amp; security sample script: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-Just like online shopping or email, Virtual Care has some inherent privacy and security risks that your health information may be intercepted or unintentionally disclosed.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-Feel free to share your personal experiences or questions during our group discussion time, but please be aware that your personal information will be shared with anyone accessing this webinar.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3) Participant questions.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-Please let me know when you have a question by typing it into the chat box (explain where to find the chat box). I will be monitoring the chat throughout the session.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-Or you can un-mute your microphone and ask your question out loud, if you prefer.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4) Zoom tips. Turning off participants’ webcams saves bandwidth and reduces freezing/glitches.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-On the next slide, show clients how to turn their microphone and webcam on &amp; off.</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Does anyone have any questions before we get started?</a:t>
            </a:r>
            <a:r>
              <a:rPr lang="en-US" sz="1200" b="0" i="0" kern="1200" dirty="0">
                <a:solidFill>
                  <a:schemeClr val="tx1"/>
                </a:solidFill>
                <a:effectLst/>
                <a:latin typeface="+mn-lt"/>
                <a:ea typeface="+mn-ea"/>
                <a:cs typeface="+mn-cs"/>
              </a:rPr>
              <a:t>​</a:t>
            </a:r>
          </a:p>
        </p:txBody>
      </p:sp>
      <p:sp>
        <p:nvSpPr>
          <p:cNvPr id="81924" name="Slide Number Placeholder 3">
            <a:extLst>
              <a:ext uri="{FF2B5EF4-FFF2-40B4-BE49-F238E27FC236}">
                <a16:creationId xmlns:a16="http://schemas.microsoft.com/office/drawing/2014/main" id="{49E5C394-5DD5-4CDA-913E-CFA0C073E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1"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eaLnBrk="0" fontAlgn="base" hangingPunct="0">
              <a:spcBef>
                <a:spcPct val="30000"/>
              </a:spcBef>
              <a:spcAft>
                <a:spcPct val="0"/>
              </a:spcAft>
              <a:defRPr sz="1200">
                <a:solidFill>
                  <a:schemeClr val="tx1"/>
                </a:solidFill>
                <a:latin typeface="Calibri" panose="020F0502020204030204" pitchFamily="34" charset="0"/>
              </a:defRPr>
            </a:lvl6pPr>
            <a:lvl7pPr marL="2971635" indent="-228587" eaLnBrk="0" fontAlgn="base" hangingPunct="0">
              <a:spcBef>
                <a:spcPct val="30000"/>
              </a:spcBef>
              <a:spcAft>
                <a:spcPct val="0"/>
              </a:spcAft>
              <a:defRPr sz="1200">
                <a:solidFill>
                  <a:schemeClr val="tx1"/>
                </a:solidFill>
                <a:latin typeface="Calibri" panose="020F0502020204030204" pitchFamily="34" charset="0"/>
              </a:defRPr>
            </a:lvl7pPr>
            <a:lvl8pPr marL="3428811" indent="-228587" eaLnBrk="0" fontAlgn="base" hangingPunct="0">
              <a:spcBef>
                <a:spcPct val="30000"/>
              </a:spcBef>
              <a:spcAft>
                <a:spcPct val="0"/>
              </a:spcAft>
              <a:defRPr sz="1200">
                <a:solidFill>
                  <a:schemeClr val="tx1"/>
                </a:solidFill>
                <a:latin typeface="Calibri" panose="020F0502020204030204" pitchFamily="34" charset="0"/>
              </a:defRPr>
            </a:lvl8pPr>
            <a:lvl9pPr marL="3885985" indent="-2285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D9EA5-8766-4021-9140-A13B47BB12AE}"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32FF47B6-39DA-4F8D-9BFC-0D0F46BB34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0989F4-7130-47E6-A292-FCB075C93EC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4755" name="Rectangle 2">
            <a:extLst>
              <a:ext uri="{FF2B5EF4-FFF2-40B4-BE49-F238E27FC236}">
                <a16:creationId xmlns:a16="http://schemas.microsoft.com/office/drawing/2014/main" id="{51B644DB-B45E-4CB0-B500-BB625A0FA6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7872EF95-5ED3-425D-8FDA-AE6919D302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solidFill>
                  <a:schemeClr val="tx1"/>
                </a:solidFill>
              </a:rPr>
              <a:t>Resistance exercise:  Activities that use muscle strength to move a weight or work against a resistance load.</a:t>
            </a:r>
          </a:p>
          <a:p>
            <a:endParaRPr lang="en-US" altLang="en-US" sz="1200" dirty="0">
              <a:solidFill>
                <a:schemeClr val="tx1"/>
              </a:solidFill>
            </a:endParaRPr>
          </a:p>
          <a:p>
            <a:r>
              <a:rPr lang="en-US" altLang="en-US" sz="1200" dirty="0">
                <a:solidFill>
                  <a:schemeClr val="tx1"/>
                </a:solidFill>
              </a:rPr>
              <a:t>---Presenter notes---</a:t>
            </a:r>
          </a:p>
          <a:p>
            <a:r>
              <a:rPr lang="en-US" altLang="en-US" sz="1200" dirty="0">
                <a:solidFill>
                  <a:schemeClr val="tx1"/>
                </a:solidFill>
              </a:rPr>
              <a:t>Benefits to blood sugar:  (Discuss this as part of the diabetes class series)</a:t>
            </a:r>
          </a:p>
          <a:p>
            <a:r>
              <a:rPr lang="en-US" altLang="en-US" dirty="0">
                <a:solidFill>
                  <a:schemeClr val="tx1"/>
                </a:solidFill>
                <a:highlight>
                  <a:srgbClr val="FFFF00"/>
                </a:highlight>
              </a:rPr>
              <a:t>-When you build muscle, it requires more energy to maintain muscle mass, so you require more glucose for energy.  This means that after you eat, more glucose will go into your muscles, instead of turning into fat or staying in the bloodstream.</a:t>
            </a:r>
          </a:p>
          <a:p>
            <a:r>
              <a:rPr lang="en-US" altLang="en-US" dirty="0">
                <a:solidFill>
                  <a:schemeClr val="tx1"/>
                </a:solidFill>
                <a:highlight>
                  <a:srgbClr val="FFFF00"/>
                </a:highlight>
              </a:rPr>
              <a:t>-Unlike aerobic activity where you may see an immediate decrease in your blood sugar,  performing resistance exercise may actually </a:t>
            </a:r>
            <a:r>
              <a:rPr lang="en-US" altLang="en-US" b="1" i="1" dirty="0">
                <a:solidFill>
                  <a:schemeClr val="tx1"/>
                </a:solidFill>
                <a:highlight>
                  <a:srgbClr val="FFFF00"/>
                </a:highlight>
              </a:rPr>
              <a:t>increase</a:t>
            </a:r>
            <a:r>
              <a:rPr lang="en-US" altLang="en-US" dirty="0">
                <a:solidFill>
                  <a:schemeClr val="tx1"/>
                </a:solidFill>
                <a:highlight>
                  <a:srgbClr val="FFFF00"/>
                </a:highlight>
              </a:rPr>
              <a:t> your blood sugar for several hours after your workout.  That is OK, don’t be alarmed.</a:t>
            </a:r>
          </a:p>
          <a:p>
            <a:r>
              <a:rPr lang="en-US" altLang="en-US" dirty="0">
                <a:solidFill>
                  <a:schemeClr val="tx1"/>
                </a:solidFill>
                <a:highlight>
                  <a:srgbClr val="FFFF00"/>
                </a:highlight>
              </a:rPr>
              <a:t>-The temporary higher blood sugar is a good sign that you stressed your muscles enough, so that they will rebuild stronger than before and you will start to see the benefits of increased muscle mass.  Your blood sugar will come down again.</a:t>
            </a:r>
          </a:p>
          <a:p>
            <a:r>
              <a:rPr lang="en-US" altLang="en-US" dirty="0">
                <a:solidFill>
                  <a:schemeClr val="tx1"/>
                </a:solidFill>
                <a:highlight>
                  <a:srgbClr val="FFFF00"/>
                </a:highlight>
              </a:rPr>
              <a:t>-As you continue to do resistance exercise over time, it helps to lower your blood sugar in the long term.</a:t>
            </a:r>
            <a:endParaRPr lang="en-US" altLang="en-US" dirty="0">
              <a:solidFill>
                <a:schemeClr val="tx1"/>
              </a:solidFill>
            </a:endParaRPr>
          </a:p>
        </p:txBody>
      </p:sp>
    </p:spTree>
    <p:extLst>
      <p:ext uri="{BB962C8B-B14F-4D97-AF65-F5344CB8AC3E}">
        <p14:creationId xmlns:p14="http://schemas.microsoft.com/office/powerpoint/2010/main" val="1799032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263C608-B647-4A4A-BC04-7EB053CFD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A4BC791A-554B-4EDD-BB9F-AFF487A5A4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0116" name="Slide Number Placeholder 3">
            <a:extLst>
              <a:ext uri="{FF2B5EF4-FFF2-40B4-BE49-F238E27FC236}">
                <a16:creationId xmlns:a16="http://schemas.microsoft.com/office/drawing/2014/main" id="{018DC7A3-B631-47A5-BC7F-89AFB5CD1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5820A3-824C-4C4B-B57D-E7BF4B9C6F7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3760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5 minutes long.  If you don’t have time to watch it during the class, direct participants to click on the link and watch it later.  They will receive the slides with the YouTube link after the class.</a:t>
            </a:r>
          </a:p>
          <a:p>
            <a:endParaRPr lang="en-US" dirty="0"/>
          </a:p>
          <a:p>
            <a:pPr rtl="0" fontAlgn="base"/>
            <a:r>
              <a:rPr lang="en-US" sz="1200" b="1" i="0" u="none" strike="noStrike" kern="1200" dirty="0">
                <a:solidFill>
                  <a:schemeClr val="tx1"/>
                </a:solidFill>
                <a:effectLst/>
                <a:latin typeface="+mn-lt"/>
                <a:ea typeface="+mn-ea"/>
                <a:cs typeface="+mn-cs"/>
              </a:rPr>
              <a:t>Prior to class:  Preload this YouTube link so that it is ready to go when you want to watch it.</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-Click Share Screen.</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-Choose the YouTube video, then at bottom of the window, check off “USE COMPUTER AUDIO” then press OK.</a:t>
            </a:r>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-Be sure to mute your microphone or at least don't speak over the audio while the video is playing.</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4232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QUICKLY REVIEW SLIDES 24-36 OR TAILOR THIS CONTENT TO THE PATIENT POPULATION ATTENDING YOUR CLASS.</a:t>
            </a:r>
          </a:p>
          <a:p>
            <a:endParaRPr lang="en-US" dirty="0"/>
          </a:p>
          <a:p>
            <a:r>
              <a:rPr lang="en-US" dirty="0"/>
              <a:t>Some people with chronic conditions or decreased mobility have more challenges to physical activity.  It is important to know how exercise affects your body and how to help yourself be successful with activity.</a:t>
            </a:r>
          </a:p>
        </p:txBody>
      </p:sp>
      <p:sp>
        <p:nvSpPr>
          <p:cNvPr id="4" name="Slide Number Placeholder 3"/>
          <p:cNvSpPr>
            <a:spLocks noGrp="1"/>
          </p:cNvSpPr>
          <p:nvPr>
            <p:ph type="sldNum" sz="quarter" idx="5"/>
          </p:nvPr>
        </p:nvSpPr>
        <p:spPr/>
        <p:txBody>
          <a:bodyPr/>
          <a:lstStyle/>
          <a:p>
            <a:fld id="{68245E83-2864-6749-B4DF-79E06E912C51}" type="slidenum">
              <a:rPr lang="en-US" smtClean="0"/>
              <a:t>24</a:t>
            </a:fld>
            <a:endParaRPr lang="en-US"/>
          </a:p>
        </p:txBody>
      </p:sp>
    </p:spTree>
    <p:extLst>
      <p:ext uri="{BB962C8B-B14F-4D97-AF65-F5344CB8AC3E}">
        <p14:creationId xmlns:p14="http://schemas.microsoft.com/office/powerpoint/2010/main" val="329289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0"/>
              </a:spcAft>
            </a:pPr>
            <a:r>
              <a:rPr lang="en-US" altLang="en-US" dirty="0">
                <a:solidFill>
                  <a:schemeClr val="tx1"/>
                </a:solidFill>
              </a:rPr>
              <a:t>It is safe for </a:t>
            </a:r>
            <a:r>
              <a:rPr lang="en-US" altLang="en-US" b="1" i="1" dirty="0">
                <a:solidFill>
                  <a:schemeClr val="tx1"/>
                </a:solidFill>
              </a:rPr>
              <a:t>almost everyone </a:t>
            </a:r>
            <a:r>
              <a:rPr lang="en-US" altLang="en-US" dirty="0">
                <a:solidFill>
                  <a:schemeClr val="tx1"/>
                </a:solidFill>
              </a:rPr>
              <a:t>to do moderate to vigorous intensity activity </a:t>
            </a:r>
            <a:r>
              <a:rPr lang="en-US" altLang="en-US" sz="1200" dirty="0">
                <a:solidFill>
                  <a:schemeClr val="tx1"/>
                </a:solidFill>
              </a:rPr>
              <a:t>(e.g. walking, swimming, cycling, resistance bands).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DIABETES:  Effects of physical activity.</a:t>
            </a:r>
          </a:p>
          <a:p>
            <a:endParaRPr lang="en-US" sz="1200" dirty="0">
              <a:solidFill>
                <a:schemeClr val="tx1"/>
              </a:solidFill>
            </a:endParaRPr>
          </a:p>
          <a:p>
            <a:r>
              <a:rPr lang="en-US" sz="1200" dirty="0">
                <a:solidFill>
                  <a:schemeClr val="tx1"/>
                </a:solidFill>
              </a:rPr>
              <a:t>-Your body’s cells require glucose (sugar) for energy.  The cells require insulin, in order to take up the glucose.  Insulin is like a key that unlocks the door to the cell, so that glucose can enter.</a:t>
            </a:r>
          </a:p>
          <a:p>
            <a:r>
              <a:rPr lang="en-US" sz="1200" dirty="0"/>
              <a:t>-Physical activity increases insulin sensitivity.  This means that your muscle cells can use insulin more efficiently to take up glucose and use it for energy, both during and after activity.</a:t>
            </a:r>
          </a:p>
          <a:p>
            <a:r>
              <a:rPr lang="en-US" sz="1200" dirty="0"/>
              <a:t>-As well, when your muscles contract during activity, those muscle cells can take up glucose and use it for energy, even if insulin is not available.</a:t>
            </a:r>
          </a:p>
          <a:p>
            <a:r>
              <a:rPr lang="en-US" sz="1200" dirty="0"/>
              <a:t>-Thus, physical activity is a great way to reduce your blood sugar.</a:t>
            </a:r>
          </a:p>
        </p:txBody>
      </p:sp>
      <p:sp>
        <p:nvSpPr>
          <p:cNvPr id="4" name="Slide Number Placeholder 3"/>
          <p:cNvSpPr>
            <a:spLocks noGrp="1"/>
          </p:cNvSpPr>
          <p:nvPr>
            <p:ph type="sldNum" sz="quarter" idx="5"/>
          </p:nvPr>
        </p:nvSpPr>
        <p:spPr/>
        <p:txBody>
          <a:bodyPr/>
          <a:lstStyle/>
          <a:p>
            <a:fld id="{68245E83-2864-6749-B4DF-79E06E912C51}" type="slidenum">
              <a:rPr lang="en-US" smtClean="0"/>
              <a:t>26</a:t>
            </a:fld>
            <a:endParaRPr lang="en-US"/>
          </a:p>
        </p:txBody>
      </p:sp>
    </p:spTree>
    <p:extLst>
      <p:ext uri="{BB962C8B-B14F-4D97-AF65-F5344CB8AC3E}">
        <p14:creationId xmlns:p14="http://schemas.microsoft.com/office/powerpoint/2010/main" val="3578570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take insulin injections or any of the listed </a:t>
            </a:r>
            <a:r>
              <a:rPr lang="en-US" dirty="0"/>
              <a:t>medications (which help the pancreas to make more insulin)  then you should monitor</a:t>
            </a:r>
            <a:r>
              <a:rPr lang="en-US" baseline="0" dirty="0"/>
              <a:t> your blood sugar before, during, and 2 hours after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exercise is so effective at lowering blood sugar, you need to be ready in case of a low blood sugar (hypoglycemia).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especially important to monitor your blood sugars when you start a new activity or exercise, increase the length of time you exercise for, or increase the intensity of the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FontTx/>
              <a:buNone/>
            </a:pPr>
            <a:r>
              <a:rPr lang="en-CA" altLang="en-US" dirty="0"/>
              <a:t>-Hydration is particularly important if your blood sugar is high.</a:t>
            </a:r>
            <a:endParaRPr lang="en-US" altLang="en-US" dirty="0"/>
          </a:p>
          <a:p>
            <a:pPr marL="0" indent="0">
              <a:buFontTx/>
              <a:buNone/>
            </a:pPr>
            <a:r>
              <a:rPr lang="en-CA" altLang="en-US" dirty="0"/>
              <a:t>-Comfortable clothing makes the exercise experience much more pleasant.</a:t>
            </a:r>
            <a:endParaRPr lang="en-US" altLang="en-US" dirty="0"/>
          </a:p>
          <a:p>
            <a:pPr marL="0" indent="0">
              <a:buFontTx/>
              <a:buNone/>
            </a:pPr>
            <a:r>
              <a:rPr lang="en-US" altLang="en-US" dirty="0"/>
              <a:t>-</a:t>
            </a:r>
            <a:r>
              <a:rPr lang="en-CA" altLang="en-US" dirty="0"/>
              <a:t>Good footwear is important especially for people with altered nerve sensation or neuropathy.  Inspect your shoes before and after activity - look for tiny stones, check if material is loose on the inside or outside of the shoe, look for anything that may cause friction or damage to your foot.</a:t>
            </a:r>
            <a:endParaRPr lang="en-US" altLang="en-US" dirty="0"/>
          </a:p>
        </p:txBody>
      </p:sp>
      <p:sp>
        <p:nvSpPr>
          <p:cNvPr id="4" name="Slide Number Placeholder 3"/>
          <p:cNvSpPr>
            <a:spLocks noGrp="1"/>
          </p:cNvSpPr>
          <p:nvPr>
            <p:ph type="sldNum" sz="quarter" idx="5"/>
          </p:nvPr>
        </p:nvSpPr>
        <p:spPr/>
        <p:txBody>
          <a:bodyPr/>
          <a:lstStyle/>
          <a:p>
            <a:fld id="{68245E83-2864-6749-B4DF-79E06E912C51}" type="slidenum">
              <a:rPr lang="en-US" smtClean="0"/>
              <a:t>27</a:t>
            </a:fld>
            <a:endParaRPr lang="en-US"/>
          </a:p>
        </p:txBody>
      </p:sp>
    </p:spTree>
    <p:extLst>
      <p:ext uri="{BB962C8B-B14F-4D97-AF65-F5344CB8AC3E}">
        <p14:creationId xmlns:p14="http://schemas.microsoft.com/office/powerpoint/2010/main" val="337819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-During exercise, blood pressure increases, in order to push more oxygen-rich blood throughout the 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 time, regular physical activity makes your heart stronger, and a stronger heart can pump more blood with less effort.  As a result, the force required to pump blood is lower, which decreases your blood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r>
              <a:rPr lang="en-US" dirty="0"/>
              <a:t>https://www.hopkinsmedicine.org/Press_releases/2004/04_06a_04.html</a:t>
            </a:r>
          </a:p>
        </p:txBody>
      </p:sp>
      <p:sp>
        <p:nvSpPr>
          <p:cNvPr id="4" name="Slide Number Placeholder 3"/>
          <p:cNvSpPr>
            <a:spLocks noGrp="1"/>
          </p:cNvSpPr>
          <p:nvPr>
            <p:ph type="sldNum" sz="quarter" idx="5"/>
          </p:nvPr>
        </p:nvSpPr>
        <p:spPr/>
        <p:txBody>
          <a:bodyPr/>
          <a:lstStyle/>
          <a:p>
            <a:fld id="{68245E83-2864-6749-B4DF-79E06E912C51}" type="slidenum">
              <a:rPr lang="en-US" smtClean="0"/>
              <a:t>28</a:t>
            </a:fld>
            <a:endParaRPr lang="en-US"/>
          </a:p>
        </p:txBody>
      </p:sp>
    </p:spTree>
    <p:extLst>
      <p:ext uri="{BB962C8B-B14F-4D97-AF65-F5344CB8AC3E}">
        <p14:creationId xmlns:p14="http://schemas.microsoft.com/office/powerpoint/2010/main" val="337850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p>
        </p:txBody>
      </p:sp>
      <p:sp>
        <p:nvSpPr>
          <p:cNvPr id="4" name="Slide Number Placeholder 3"/>
          <p:cNvSpPr>
            <a:spLocks noGrp="1"/>
          </p:cNvSpPr>
          <p:nvPr>
            <p:ph type="sldNum" sz="quarter" idx="5"/>
          </p:nvPr>
        </p:nvSpPr>
        <p:spPr/>
        <p:txBody>
          <a:bodyPr/>
          <a:lstStyle/>
          <a:p>
            <a:fld id="{68245E83-2864-6749-B4DF-79E06E912C51}" type="slidenum">
              <a:rPr lang="en-US" smtClean="0"/>
              <a:t>29</a:t>
            </a:fld>
            <a:endParaRPr lang="en-US"/>
          </a:p>
        </p:txBody>
      </p:sp>
    </p:spTree>
    <p:extLst>
      <p:ext uri="{BB962C8B-B14F-4D97-AF65-F5344CB8AC3E}">
        <p14:creationId xmlns:p14="http://schemas.microsoft.com/office/powerpoint/2010/main" val="383982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Coronary artery disease is the most common form of heart disease.  Coronary artery disease blocks the arteries and makes the blood vessels “stiff”, which restricts blood flow to the heart.  This can cause a heart attack or angina (chest 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Exercise reduces inflammation, and relaxes and opens up the blood vessels.  Exercise also keeps the inside of your blood vessels smooth and “slippery” which prevents blood clots from sticking to your arteries.  (Source: https://www.health.harvard.edu/heart-health/exercise-and-your-arteries)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After a heart attack or heart surgery:</a:t>
            </a:r>
            <a:r>
              <a:rPr lang="en-US" sz="1200" b="0" i="0" kern="1200" dirty="0">
                <a:solidFill>
                  <a:schemeClr val="tx1"/>
                </a:solidFill>
                <a:effectLst/>
                <a:latin typeface="+mn-lt"/>
                <a:ea typeface="+mn-ea"/>
                <a:cs typeface="+mn-cs"/>
              </a:rPr>
              <a:t>  Patients who exercise regularly can improve their survival rates between 25-50%, which is as much as any medication.</a:t>
            </a:r>
          </a:p>
          <a:p>
            <a:r>
              <a:rPr lang="en-US" sz="1200" b="0" i="0" kern="1200" dirty="0">
                <a:solidFill>
                  <a:schemeClr val="tx1"/>
                </a:solidFill>
                <a:effectLst/>
                <a:latin typeface="+mn-lt"/>
                <a:ea typeface="+mn-ea"/>
                <a:cs typeface="+mn-cs"/>
              </a:rPr>
              <a:t>(Source: https://www.heartandstroke.ca/articles/could-you-use-an-exercise-prescription)</a:t>
            </a:r>
          </a:p>
        </p:txBody>
      </p:sp>
      <p:sp>
        <p:nvSpPr>
          <p:cNvPr id="4" name="Slide Number Placeholder 3"/>
          <p:cNvSpPr>
            <a:spLocks noGrp="1"/>
          </p:cNvSpPr>
          <p:nvPr>
            <p:ph type="sldNum" sz="quarter" idx="5"/>
          </p:nvPr>
        </p:nvSpPr>
        <p:spPr/>
        <p:txBody>
          <a:bodyPr/>
          <a:lstStyle/>
          <a:p>
            <a:fld id="{68245E83-2864-6749-B4DF-79E06E912C51}" type="slidenum">
              <a:rPr lang="en-US" smtClean="0"/>
              <a:t>30</a:t>
            </a:fld>
            <a:endParaRPr lang="en-US"/>
          </a:p>
        </p:txBody>
      </p:sp>
    </p:spTree>
    <p:extLst>
      <p:ext uri="{BB962C8B-B14F-4D97-AF65-F5344CB8AC3E}">
        <p14:creationId xmlns:p14="http://schemas.microsoft.com/office/powerpoint/2010/main" val="41867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C4CE685-7E64-45A0-8A45-9C0BE02F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4AD73DC-2167-4D6E-8888-19C9A82F7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a:t>1</a:t>
            </a:r>
            <a:r>
              <a:rPr lang="en-US" altLang="en-US" baseline="30000"/>
              <a:t>st</a:t>
            </a:r>
            <a:r>
              <a:rPr lang="en-US" altLang="en-US"/>
              <a:t> animation:  Arrows pointing to chat icon in taskbar and the chat box on the right side of the screen.</a:t>
            </a:r>
          </a:p>
          <a:p>
            <a:pPr marL="0" indent="0">
              <a:spcBef>
                <a:spcPct val="0"/>
              </a:spcBef>
              <a:buFontTx/>
              <a:buNone/>
            </a:pPr>
            <a:r>
              <a:rPr lang="en-US" altLang="en-US"/>
              <a:t>2</a:t>
            </a:r>
            <a:r>
              <a:rPr lang="en-US" altLang="en-US" baseline="30000"/>
              <a:t>nd</a:t>
            </a:r>
            <a:r>
              <a:rPr lang="en-US" altLang="en-US"/>
              <a:t> animation: Arrows pointing to mute and stop video in the taskbar.</a:t>
            </a:r>
          </a:p>
        </p:txBody>
      </p:sp>
      <p:sp>
        <p:nvSpPr>
          <p:cNvPr id="82948" name="Slide Number Placeholder 3">
            <a:extLst>
              <a:ext uri="{FF2B5EF4-FFF2-40B4-BE49-F238E27FC236}">
                <a16:creationId xmlns:a16="http://schemas.microsoft.com/office/drawing/2014/main" id="{93FC813B-DBEB-4C89-A37A-3BB02C130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BAD37CB-DE21-4382-B9B9-14A16E17463D}"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p>
        </p:txBody>
      </p:sp>
      <p:sp>
        <p:nvSpPr>
          <p:cNvPr id="4" name="Slide Number Placeholder 3"/>
          <p:cNvSpPr>
            <a:spLocks noGrp="1"/>
          </p:cNvSpPr>
          <p:nvPr>
            <p:ph type="sldNum" sz="quarter" idx="5"/>
          </p:nvPr>
        </p:nvSpPr>
        <p:spPr/>
        <p:txBody>
          <a:bodyPr/>
          <a:lstStyle/>
          <a:p>
            <a:fld id="{68245E83-2864-6749-B4DF-79E06E912C51}" type="slidenum">
              <a:rPr lang="en-US" smtClean="0"/>
              <a:t>31</a:t>
            </a:fld>
            <a:endParaRPr lang="en-US"/>
          </a:p>
        </p:txBody>
      </p:sp>
    </p:spTree>
    <p:extLst>
      <p:ext uri="{BB962C8B-B14F-4D97-AF65-F5344CB8AC3E}">
        <p14:creationId xmlns:p14="http://schemas.microsoft.com/office/powerpoint/2010/main" val="183324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p>
        </p:txBody>
      </p:sp>
      <p:sp>
        <p:nvSpPr>
          <p:cNvPr id="4" name="Slide Number Placeholder 3"/>
          <p:cNvSpPr>
            <a:spLocks noGrp="1"/>
          </p:cNvSpPr>
          <p:nvPr>
            <p:ph type="sldNum" sz="quarter" idx="5"/>
          </p:nvPr>
        </p:nvSpPr>
        <p:spPr/>
        <p:txBody>
          <a:bodyPr/>
          <a:lstStyle/>
          <a:p>
            <a:fld id="{68245E83-2864-6749-B4DF-79E06E912C51}" type="slidenum">
              <a:rPr lang="en-US" smtClean="0"/>
              <a:t>32</a:t>
            </a:fld>
            <a:endParaRPr lang="en-US"/>
          </a:p>
        </p:txBody>
      </p:sp>
    </p:spTree>
    <p:extLst>
      <p:ext uri="{BB962C8B-B14F-4D97-AF65-F5344CB8AC3E}">
        <p14:creationId xmlns:p14="http://schemas.microsoft.com/office/powerpoint/2010/main" val="3171711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p>
        </p:txBody>
      </p:sp>
      <p:sp>
        <p:nvSpPr>
          <p:cNvPr id="4" name="Slide Number Placeholder 3"/>
          <p:cNvSpPr>
            <a:spLocks noGrp="1"/>
          </p:cNvSpPr>
          <p:nvPr>
            <p:ph type="sldNum" sz="quarter" idx="5"/>
          </p:nvPr>
        </p:nvSpPr>
        <p:spPr/>
        <p:txBody>
          <a:bodyPr/>
          <a:lstStyle/>
          <a:p>
            <a:fld id="{68245E83-2864-6749-B4DF-79E06E912C51}" type="slidenum">
              <a:rPr lang="en-US" smtClean="0"/>
              <a:t>33</a:t>
            </a:fld>
            <a:endParaRPr lang="en-US"/>
          </a:p>
        </p:txBody>
      </p:sp>
    </p:spTree>
    <p:extLst>
      <p:ext uri="{BB962C8B-B14F-4D97-AF65-F5344CB8AC3E}">
        <p14:creationId xmlns:p14="http://schemas.microsoft.com/office/powerpoint/2010/main" val="200713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45E83-2864-6749-B4DF-79E06E912C51}" type="slidenum">
              <a:rPr lang="en-US" smtClean="0"/>
              <a:t>34</a:t>
            </a:fld>
            <a:endParaRPr lang="en-US"/>
          </a:p>
        </p:txBody>
      </p:sp>
    </p:spTree>
    <p:extLst>
      <p:ext uri="{BB962C8B-B14F-4D97-AF65-F5344CB8AC3E}">
        <p14:creationId xmlns:p14="http://schemas.microsoft.com/office/powerpoint/2010/main" val="772635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45E83-2864-6749-B4DF-79E06E912C51}" type="slidenum">
              <a:rPr lang="en-US" smtClean="0"/>
              <a:t>35</a:t>
            </a:fld>
            <a:endParaRPr lang="en-US"/>
          </a:p>
        </p:txBody>
      </p:sp>
    </p:spTree>
    <p:extLst>
      <p:ext uri="{BB962C8B-B14F-4D97-AF65-F5344CB8AC3E}">
        <p14:creationId xmlns:p14="http://schemas.microsoft.com/office/powerpoint/2010/main" val="868547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45E83-2864-6749-B4DF-79E06E912C51}" type="slidenum">
              <a:rPr lang="en-US" smtClean="0"/>
              <a:t>36</a:t>
            </a:fld>
            <a:endParaRPr lang="en-US"/>
          </a:p>
        </p:txBody>
      </p:sp>
    </p:spTree>
    <p:extLst>
      <p:ext uri="{BB962C8B-B14F-4D97-AF65-F5344CB8AC3E}">
        <p14:creationId xmlns:p14="http://schemas.microsoft.com/office/powerpoint/2010/main" val="2735027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0DD0A18-26E6-4279-A5BF-7F7D5BE6F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9C0C83D3-A812-4738-8152-B2CA524B2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CA" altLang="en-US" dirty="0"/>
              <a:t>-Stop if you have chest pain or any signs/symptoms of a heart attack.</a:t>
            </a:r>
            <a:endParaRPr lang="en-US" altLang="en-US" dirty="0"/>
          </a:p>
          <a:p>
            <a:pPr marL="0" indent="0">
              <a:buFontTx/>
              <a:buNone/>
            </a:pPr>
            <a:r>
              <a:rPr lang="en-US" altLang="en-US" dirty="0"/>
              <a:t>-</a:t>
            </a:r>
            <a:r>
              <a:rPr lang="en-CA" altLang="en-US" dirty="0"/>
              <a:t>Ensure you are fit to exercise.  If you have an injury, have it assessed before proceeding with physical activity.</a:t>
            </a:r>
            <a:endParaRPr lang="en-US" altLang="en-US" dirty="0"/>
          </a:p>
        </p:txBody>
      </p:sp>
      <p:sp>
        <p:nvSpPr>
          <p:cNvPr id="88068" name="Slide Number Placeholder 3">
            <a:extLst>
              <a:ext uri="{FF2B5EF4-FFF2-40B4-BE49-F238E27FC236}">
                <a16:creationId xmlns:a16="http://schemas.microsoft.com/office/drawing/2014/main" id="{2CFE5A27-328D-486A-9836-C3D157A35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7C1FAE3D-0A03-4867-A3A7-FCA56F180D60}"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a:t>-Increased pain for an hour after exercise is normal.  Muscle soreness/stiffness after exercise is also normal, at first lasting for up to 48 hours after</a:t>
            </a:r>
            <a:r>
              <a:rPr lang="en-US" baseline="0" dirty="0"/>
              <a:t> a new exercise.</a:t>
            </a:r>
          </a:p>
          <a:p>
            <a:pPr marL="0" indent="0"/>
            <a:endParaRPr lang="en-US" dirty="0"/>
          </a:p>
          <a:p>
            <a:r>
              <a:rPr lang="en-US" dirty="0"/>
              <a:t>-If you have increased pain that lasts for more than 1-2 hours, and it interferes with your ability to continue exercise or daily activities, you may have done too much.  You should adjust your exercise plan in the future – but don’t quit, just modify your activity.  Either decrease the intensity, change the type of movement you are doing, or change the type of activity (e.g. brisk walking instead of jogging).</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4F54283-9D2D-49EE-94D0-ECD8D8BF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FDB9CBD-B01A-4FB3-9FA0-2BF117A9E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arenR"/>
            </a:pPr>
            <a:r>
              <a:rPr lang="en-US" altLang="en-US" dirty="0"/>
              <a:t>Identify barriers and find alternatives.</a:t>
            </a:r>
          </a:p>
          <a:p>
            <a:pPr marL="228600" indent="-228600">
              <a:buAutoNum type="arabicParenR"/>
            </a:pPr>
            <a:r>
              <a:rPr lang="en-US" altLang="en-US" dirty="0"/>
              <a:t>Set goal(s) for yourself.</a:t>
            </a:r>
          </a:p>
          <a:p>
            <a:pPr marL="228600" indent="-228600">
              <a:buAutoNum type="arabicParenR"/>
            </a:pPr>
            <a:r>
              <a:rPr lang="en-US" altLang="en-US" dirty="0"/>
              <a:t>Monitor your progress towards your goal.</a:t>
            </a:r>
          </a:p>
          <a:p>
            <a:pPr marL="228600" indent="-228600">
              <a:buAutoNum type="arabicParenR"/>
            </a:pPr>
            <a:r>
              <a:rPr lang="en-US" altLang="en-US" dirty="0"/>
              <a:t>Stay positive.  Start with a small change.  Make it social (with friends) to increase your enjoyment and ability to “stick with it”.</a:t>
            </a:r>
          </a:p>
        </p:txBody>
      </p:sp>
      <p:sp>
        <p:nvSpPr>
          <p:cNvPr id="72708" name="Slide Number Placeholder 3">
            <a:extLst>
              <a:ext uri="{FF2B5EF4-FFF2-40B4-BE49-F238E27FC236}">
                <a16:creationId xmlns:a16="http://schemas.microsoft.com/office/drawing/2014/main" id="{DA5538EC-D9A4-43E4-8CE1-D75891080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4AE931-053B-4FC9-81D1-7F1F75C8422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60890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-Cost:  </a:t>
            </a:r>
            <a:r>
              <a:rPr lang="en-CA" dirty="0"/>
              <a:t>Walking,  Free smartphone apps with exercise plans,  YouTube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-Pain:</a:t>
            </a:r>
            <a:r>
              <a:rPr lang="en-CA" dirty="0"/>
              <a:t>  Take a chronic pain class to learn about coping strategies,  Ask an exercise specialist for 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-Lack of energy</a:t>
            </a:r>
            <a:r>
              <a:rPr lang="en-CA" baseline="0" dirty="0"/>
              <a:t>:  Start small.  Even 5 minutes of activity is better than nothing!</a:t>
            </a:r>
          </a:p>
          <a:p>
            <a:r>
              <a:rPr lang="en-US" b="1" dirty="0"/>
              <a:t>-No time:  </a:t>
            </a:r>
            <a:r>
              <a:rPr lang="en-US" dirty="0"/>
              <a:t>We never find the time for activity.  We have to make time.  Schedule physical activity as an appointment on your calendar.  Set yourself an alarm reminder to exercise, even when you get busy.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Ot</a:t>
            </a:r>
            <a:r>
              <a:rPr lang="en-CA" b="1" dirty="0"/>
              <a:t>her possible barriers </a:t>
            </a:r>
            <a:r>
              <a:rPr lang="en-CA" dirty="0"/>
              <a:t>(problem solve as a group):  Don’t like to exercise,  Fear of</a:t>
            </a:r>
            <a:r>
              <a:rPr lang="en-CA" baseline="0" dirty="0"/>
              <a:t> trying something new,  </a:t>
            </a:r>
            <a:r>
              <a:rPr lang="en-CA" dirty="0"/>
              <a:t>Lack of support from family,  </a:t>
            </a:r>
            <a:r>
              <a:rPr lang="en-CA" baseline="0" dirty="0"/>
              <a:t>Don’t like groups,  I need to exercise in a group setting,  I don’t know how to exercise.</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Zoom “whiteboard” feature to make a list of topics that participants want to discuss.</a:t>
            </a:r>
          </a:p>
        </p:txBody>
      </p:sp>
      <p:sp>
        <p:nvSpPr>
          <p:cNvPr id="4" name="Slide Number Placeholder 3"/>
          <p:cNvSpPr>
            <a:spLocks noGrp="1"/>
          </p:cNvSpPr>
          <p:nvPr>
            <p:ph type="sldNum" sz="quarter" idx="5"/>
          </p:nvPr>
        </p:nvSpPr>
        <p:spPr/>
        <p:txBody>
          <a:bodyPr/>
          <a:lstStyle/>
          <a:p>
            <a:fld id="{68245E83-2864-6749-B4DF-79E06E912C51}" type="slidenum">
              <a:rPr lang="en-US" smtClean="0"/>
              <a:t>4</a:t>
            </a:fld>
            <a:endParaRPr lang="en-US"/>
          </a:p>
        </p:txBody>
      </p:sp>
    </p:spTree>
    <p:extLst>
      <p:ext uri="{BB962C8B-B14F-4D97-AF65-F5344CB8AC3E}">
        <p14:creationId xmlns:p14="http://schemas.microsoft.com/office/powerpoint/2010/main" val="1898180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Set a goal for yourself.  Your goal should be Specific, Measurable, Attainable, Realistic, and Timely.  See the example goal of walking twice a week.</a:t>
            </a:r>
          </a:p>
          <a:p>
            <a:r>
              <a:rPr lang="en-US" dirty="0"/>
              <a:t>We often fail because we set goals that are too ambitious and too vague/broad.  Start with a small, easy goal that you are 95% sure you can achieve, and build from there.</a:t>
            </a:r>
          </a:p>
          <a:p>
            <a:endParaRPr lang="en-US" dirty="0"/>
          </a:p>
          <a:p>
            <a:r>
              <a:rPr lang="en-US" dirty="0"/>
              <a:t>Take 3 minutes to create a SMART goal for yourself.  Use the above template and fill in the blanks with your personal goal.</a:t>
            </a:r>
          </a:p>
          <a:p>
            <a:r>
              <a:rPr lang="en-US" dirty="0"/>
              <a:t>Now, let’s share and discuss our goals.  If you feel comfortable, please share your goal by speaking out loud or type it</a:t>
            </a:r>
            <a:r>
              <a:rPr lang="en-US" baseline="0" dirty="0"/>
              <a:t> </a:t>
            </a:r>
            <a:r>
              <a:rPr lang="en-US" dirty="0"/>
              <a:t>in the chat box.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52769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notice an improvement in your exercise, because often progress is slow, with ups and downs along the way.</a:t>
            </a:r>
          </a:p>
          <a:p>
            <a:r>
              <a:rPr lang="en-US" dirty="0"/>
              <a:t>-If you keep a log of your activity, you can look back to see your changes and improvements over time.</a:t>
            </a:r>
          </a:p>
          <a:p>
            <a:endParaRPr lang="en-US" dirty="0"/>
          </a:p>
          <a:p>
            <a:r>
              <a:rPr lang="en-US" dirty="0"/>
              <a:t>-Most people have ups and downs with an exercise program.  You may have missed a week of exercise due to some life circumstances.  Or you had a sore knee that stopped you from walking as far as usual, leading to modifications in your distance and intensity.</a:t>
            </a:r>
          </a:p>
          <a:p>
            <a:r>
              <a:rPr lang="en-US" dirty="0"/>
              <a:t>-These setbacks are normal and very likely to occur.  It would be unusual for you </a:t>
            </a:r>
            <a:r>
              <a:rPr lang="en-US" b="1" i="1" dirty="0"/>
              <a:t>not</a:t>
            </a:r>
            <a:r>
              <a:rPr lang="en-US" dirty="0"/>
              <a:t> to slip up with your exercise program at least once in a while!  The key is to not let this frustrate you.  Over the long term, if you continue with your activity plan, you will continue to progress.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1370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our discussions today, do you have any new thoughts about exercise?  I hope that the idea of movement, activity and exercise now seem more doable and realistic for you to 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13011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exercise is new for you and you are unsure where to start, ask for help from an exercise specialist.  Some gyms have personal trainers that can show you around the gym and help you learn how to use the machines or do exercises properly.</a:t>
            </a:r>
          </a:p>
          <a:p>
            <a:r>
              <a:rPr lang="en-US" dirty="0"/>
              <a:t>-If you have other medical conditions that might make it harder for you to exercise like heart disease, arthritis,</a:t>
            </a:r>
            <a:r>
              <a:rPr lang="en-US" baseline="0" dirty="0"/>
              <a:t> or chronic pain, a physiotherapist can help you get started so you can exercise safely and not get discouraged.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2939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8A1EFE3-3B56-4CF7-9620-E33C3CC7F2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0B0980-DAE3-48FD-A604-3603ECA85A0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2163" name="Rectangle 2">
            <a:extLst>
              <a:ext uri="{FF2B5EF4-FFF2-40B4-BE49-F238E27FC236}">
                <a16:creationId xmlns:a16="http://schemas.microsoft.com/office/drawing/2014/main" id="{679605D2-320A-4BEA-9328-5D346869E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001D7CED-02AE-46E0-986B-718EBA4105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t>Winnipeg in Motion:  Examples of walking plans for various activity levels,  Exercise videos,  Places/Where to be active,  Free education sessions related to exercise and activity.</a:t>
            </a:r>
          </a:p>
          <a:p>
            <a:pPr eaLnBrk="1" hangingPunct="1"/>
            <a:endParaRPr lang="en-US" altLang="en-US"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dirty="0"/>
              <a:t>Winnipeg Leisure Guide:  Register for pool and land exercise classes. </a:t>
            </a:r>
            <a:r>
              <a:rPr lang="en-US" altLang="en-US" b="0" baseline="0" dirty="0"/>
              <a:t> O</a:t>
            </a:r>
            <a:r>
              <a:rPr lang="en-US" altLang="en-US" b="0" dirty="0"/>
              <a:t>ffers a fee subsidy if you have financial barriers.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8A1EFE3-3B56-4CF7-9620-E33C3CC7F2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0B0980-DAE3-48FD-A604-3603ECA85A0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2163" name="Rectangle 2">
            <a:extLst>
              <a:ext uri="{FF2B5EF4-FFF2-40B4-BE49-F238E27FC236}">
                <a16:creationId xmlns:a16="http://schemas.microsoft.com/office/drawing/2014/main" id="{679605D2-320A-4BEA-9328-5D346869E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001D7CED-02AE-46E0-986B-718EBA4105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t>Arthritis Society:  Support groups,  Exercise classes,  Arthritis Self Management Program,  Chronic Pain Management Workshop</a:t>
            </a:r>
          </a:p>
        </p:txBody>
      </p:sp>
    </p:spTree>
    <p:extLst>
      <p:ext uri="{BB962C8B-B14F-4D97-AF65-F5344CB8AC3E}">
        <p14:creationId xmlns:p14="http://schemas.microsoft.com/office/powerpoint/2010/main" val="1291805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participants are completing this class as part of the Heart Health series and/or a stand-alone class, then they must register separately for the </a:t>
            </a:r>
            <a:r>
              <a:rPr lang="en-US" i="1" dirty="0"/>
              <a:t>Preparing for Success </a:t>
            </a:r>
            <a:r>
              <a:rPr lang="en-US" dirty="0"/>
              <a:t>class.  (Note: They may or may not have already registered for </a:t>
            </a:r>
            <a:r>
              <a:rPr lang="en-US" i="1" dirty="0"/>
              <a:t>PFS</a:t>
            </a:r>
            <a:r>
              <a:rPr lang="en-US" dirty="0"/>
              <a:t> when they registered for today’s class).</a:t>
            </a:r>
          </a:p>
          <a:p>
            <a:endParaRPr lang="en-US" dirty="0"/>
          </a:p>
          <a:p>
            <a:r>
              <a:rPr lang="en-US" dirty="0"/>
              <a:t>If participants are taking this class as part of the Diabetes series, then they are automatically registered for </a:t>
            </a:r>
            <a:r>
              <a:rPr lang="en-US" i="1" dirty="0"/>
              <a:t>Preparing for Success </a:t>
            </a:r>
            <a:r>
              <a:rPr lang="en-US" i="0" dirty="0"/>
              <a:t>(class 4 in the diabetes series).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138B72-E8BF-49D5-B070-0F0A13BA6AE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6839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Evaluation:   https://www.surveymonkey.com/r/WPYYNRZ </a:t>
            </a:r>
            <a:endParaRPr lang="en-CA" sz="1200" kern="1200" dirty="0">
              <a:solidFill>
                <a:schemeClr val="tx1"/>
              </a:solidFill>
              <a:effectLst/>
              <a:latin typeface="+mn-lt"/>
              <a:ea typeface="+mn-ea"/>
              <a:cs typeface="+mn-cs"/>
            </a:endParaRPr>
          </a:p>
          <a:p>
            <a:endParaRPr lang="en-CA" dirty="0"/>
          </a:p>
          <a:p>
            <a:r>
              <a:rPr lang="en-US" dirty="0"/>
              <a:t>If participants are completing this class as part of the Heart Health series and/or a stand-alone class, then complete the survey TODAY.</a:t>
            </a:r>
          </a:p>
          <a:p>
            <a:r>
              <a:rPr lang="en-US" dirty="0"/>
              <a:t>If participants are taking this class as part of the Diabetes series, then DO NOT GIVE SURVEY LINK TODAY.  Clients will complete the survey at the end of the 4 class diabetes series.</a:t>
            </a:r>
          </a:p>
          <a:p>
            <a:endParaRPr lang="en-CA" dirty="0"/>
          </a:p>
          <a:p>
            <a:r>
              <a:rPr lang="en-CA" dirty="0"/>
              <a:t>Put the Survey Monkey link into the chat box so that participants can complete the survey immediately.  Survey link will also be included in the email sent to participants after today’s session.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138B72-E8BF-49D5-B070-0F0A13BA6AE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3165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C381D9D2-3C67-8D4A-9ED2-4D87268CF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E29B33D9-405C-2245-9685-2A00EBC8A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62467" name="Slide Number Placeholder 3">
            <a:extLst>
              <a:ext uri="{FF2B5EF4-FFF2-40B4-BE49-F238E27FC236}">
                <a16:creationId xmlns:a16="http://schemas.microsoft.com/office/drawing/2014/main" id="{C150A86A-3463-244E-A03A-85DA0B9D6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eaLnBrk="0" fontAlgn="base" hangingPunct="0">
              <a:spcBef>
                <a:spcPct val="30000"/>
              </a:spcBef>
              <a:spcAft>
                <a:spcPct val="0"/>
              </a:spcAft>
              <a:defRPr sz="1200">
                <a:solidFill>
                  <a:schemeClr val="tx1"/>
                </a:solidFill>
                <a:latin typeface="Calibri" panose="020F0502020204030204" pitchFamily="34" charset="0"/>
              </a:defRPr>
            </a:lvl6pPr>
            <a:lvl7pPr marL="3067088" indent="-236179" eaLnBrk="0" fontAlgn="base" hangingPunct="0">
              <a:spcBef>
                <a:spcPct val="30000"/>
              </a:spcBef>
              <a:spcAft>
                <a:spcPct val="0"/>
              </a:spcAft>
              <a:defRPr sz="1200">
                <a:solidFill>
                  <a:schemeClr val="tx1"/>
                </a:solidFill>
                <a:latin typeface="Calibri" panose="020F0502020204030204" pitchFamily="34" charset="0"/>
              </a:defRPr>
            </a:lvl7pPr>
            <a:lvl8pPr marL="3532975" indent="-236179" eaLnBrk="0" fontAlgn="base" hangingPunct="0">
              <a:spcBef>
                <a:spcPct val="30000"/>
              </a:spcBef>
              <a:spcAft>
                <a:spcPct val="0"/>
              </a:spcAft>
              <a:defRPr sz="1200">
                <a:solidFill>
                  <a:schemeClr val="tx1"/>
                </a:solidFill>
                <a:latin typeface="Calibri" panose="020F0502020204030204" pitchFamily="34" charset="0"/>
              </a:defRPr>
            </a:lvl8pPr>
            <a:lvl9pPr marL="3998862" indent="-2361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7EF2E-7FFB-5E41-9E9A-3B08A685000D}" type="slidenum">
              <a:rPr lang="en-US" altLang="en-US" smtClean="0">
                <a:latin typeface="Arial" panose="020B0604020202020204" pitchFamily="34" charset="0"/>
              </a:rPr>
              <a:pPr>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1915411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37B4D53-2356-4294-BCFA-54E80426EB8C}" type="slidenum">
              <a:rPr lang="en-US" smtClean="0"/>
              <a:t>51</a:t>
            </a:fld>
            <a:endParaRPr lang="en-US"/>
          </a:p>
        </p:txBody>
      </p:sp>
    </p:spTree>
    <p:extLst>
      <p:ext uri="{BB962C8B-B14F-4D97-AF65-F5344CB8AC3E}">
        <p14:creationId xmlns:p14="http://schemas.microsoft.com/office/powerpoint/2010/main" val="268600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heard that physical activity or exercise is good for you!  Have you exercised before?  What was your experience?  What stops you from exercising?</a:t>
            </a:r>
          </a:p>
          <a:p>
            <a:endParaRPr lang="en-US" dirty="0"/>
          </a:p>
          <a:p>
            <a:r>
              <a:rPr lang="en-US" dirty="0"/>
              <a:t>Group discussion – possible answers:</a:t>
            </a:r>
          </a:p>
          <a:p>
            <a:r>
              <a:rPr lang="en-US" dirty="0"/>
              <a:t>-Exercise must be vigorous and painful to obtain any health benefits.</a:t>
            </a:r>
          </a:p>
          <a:p>
            <a:r>
              <a:rPr lang="en-US" dirty="0"/>
              <a:t>-Exercise always makes my pain worse.</a:t>
            </a:r>
          </a:p>
          <a:p>
            <a:r>
              <a:rPr lang="en-US" dirty="0"/>
              <a:t>-If I miss a day, I’ve failed and there’s no point in continuing with my exercise program.</a:t>
            </a:r>
          </a:p>
          <a:p>
            <a:r>
              <a:rPr lang="en-US" dirty="0"/>
              <a:t>-There’s no point in going for a 5 minute walk.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tried it before and I failed, or it didn’t help.</a:t>
            </a:r>
          </a:p>
          <a:p>
            <a:r>
              <a:rPr lang="en-US" dirty="0"/>
              <a:t>-I missed my exercises last week, so I may as well just quit.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all have our own beliefs and experiences with activity and exercise, and these can vary throughout our life.  </a:t>
            </a:r>
            <a:r>
              <a:rPr lang="en-US" dirty="0"/>
              <a:t>Some of our experiences have been positive and some negative.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have negative thoughts about physical activity because of our past experiences, we may need to change how we think about this important strategy to manage our health.  It's never too late to start something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hoping that you will keep an open mind and that at the end of this presentation, you will think</a:t>
            </a:r>
            <a:r>
              <a:rPr lang="en-US" baseline="0" dirty="0"/>
              <a:t> about physical activity and exercise in a positive manner and realize how important it is for your health and overall well-being.</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433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BCD21-4B2A-4D83-A7D6-B8A155B621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512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09AD7D6-D44C-4623-8A6B-4DBB109E25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CEBA4509-4472-4E98-B3E2-417826AD2C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When exercise is prescribed as a treatment for patients, the results from exercise are often as good as the results from medication.</a:t>
            </a:r>
          </a:p>
          <a:p>
            <a:r>
              <a:rPr lang="en-US" sz="1200" b="0" i="0" kern="1200" dirty="0">
                <a:solidFill>
                  <a:schemeClr val="tx1"/>
                </a:solidFill>
                <a:effectLst/>
                <a:latin typeface="+mn-lt"/>
                <a:ea typeface="+mn-ea"/>
                <a:cs typeface="+mn-cs"/>
              </a:rPr>
              <a:t>(Source: https://www.heartandstroke.ca/articles/could-you-use-an-exercise-prescription)</a:t>
            </a:r>
          </a:p>
          <a:p>
            <a:endParaRPr lang="en-CA" altLang="en-US" dirty="0"/>
          </a:p>
          <a:p>
            <a:r>
              <a:rPr lang="en-CA" altLang="en-US" dirty="0"/>
              <a:t>Physical activity is not new or innovative, but it is the most under-prescribed and under-used treatment that we have for any and every health condition!  You can choose to take a “small dose” of exercise or a “large dose”, but ANY amount of physical activity provides health</a:t>
            </a:r>
            <a:r>
              <a:rPr lang="en-CA" altLang="en-US" baseline="0" dirty="0"/>
              <a:t> benefits</a:t>
            </a:r>
            <a:r>
              <a:rPr lang="en-US" altLang="en-US" baseline="0" dirty="0"/>
              <a:t>.</a:t>
            </a:r>
            <a:endParaRPr lang="en-CA" altLang="en-US" baseline="0" dirty="0"/>
          </a:p>
        </p:txBody>
      </p:sp>
      <p:sp>
        <p:nvSpPr>
          <p:cNvPr id="65540" name="Slide Number Placeholder 3">
            <a:extLst>
              <a:ext uri="{FF2B5EF4-FFF2-40B4-BE49-F238E27FC236}">
                <a16:creationId xmlns:a16="http://schemas.microsoft.com/office/drawing/2014/main" id="{D3A690CF-C6EC-496E-9BC5-68A1D69192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F76A46-7A6E-4EEB-BF9B-3E8605E6E02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D5206A9-C924-4586-A2FD-AEAB4CD10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13F52F7-1435-43D6-9FF3-1AAC94200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Just released: Canada’s 24 hour MOVEMENT guidelines.  These guidelines go beyond just “exercise”.  They lay out how much physical activity, sleep and screen time we should be getting for good health.</a:t>
            </a:r>
            <a:endParaRPr lang="en-US" altLang="en-US" dirty="0"/>
          </a:p>
        </p:txBody>
      </p:sp>
      <p:sp>
        <p:nvSpPr>
          <p:cNvPr id="66564" name="Slide Number Placeholder 3">
            <a:extLst>
              <a:ext uri="{FF2B5EF4-FFF2-40B4-BE49-F238E27FC236}">
                <a16:creationId xmlns:a16="http://schemas.microsoft.com/office/drawing/2014/main" id="{D5009187-4D5A-476C-8053-F25A50C27D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260DC8-1DF9-4E2C-8681-B4AED16B281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1E47429-43EE-414D-A20D-8314E7951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68BC3403-DBD0-44FD-A518-09438FF44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Canada’s new movement guidelines focus on how we balance activity and movement, with other important health factors, during a 24-hour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key message: It’s not just about 30 minutes of exercise.  Instead, we need to think about all 24 hours - your whole day matters!</a:t>
            </a:r>
          </a:p>
          <a:p>
            <a:endParaRPr lang="en-CA" altLang="en-US" dirty="0"/>
          </a:p>
          <a:p>
            <a:r>
              <a:rPr lang="en-CA" altLang="en-US" dirty="0"/>
              <a:t>There are 3 pillars of movement and health:  1) M</a:t>
            </a:r>
            <a:r>
              <a:rPr lang="en-CA" dirty="0"/>
              <a:t>ove more,  2) Sleep well,  and as able, 3) Reduce sedentary time.</a:t>
            </a:r>
          </a:p>
          <a:p>
            <a:endParaRPr lang="en-CA" dirty="0"/>
          </a:p>
          <a:p>
            <a:r>
              <a:rPr lang="en-CA" dirty="0"/>
              <a:t>-Rather than focusing </a:t>
            </a:r>
            <a:r>
              <a:rPr lang="en-CA" i="0" dirty="0"/>
              <a:t>on specific targets for activity, </a:t>
            </a:r>
            <a:r>
              <a:rPr lang="en-CA" dirty="0"/>
              <a:t>a better place to start is to think about how we fill a 24-hour window.</a:t>
            </a:r>
          </a:p>
          <a:p>
            <a:r>
              <a:rPr lang="en-CA" dirty="0"/>
              <a:t>-For example, you might consider:  How much movement/activity/exercise am I getting?  How much time am I spending sitting or lying down?  How much time am I spending napping, resting or sleeping?  What is the quality of my sleep?</a:t>
            </a:r>
          </a:p>
          <a:p>
            <a:r>
              <a:rPr lang="en-CA" dirty="0"/>
              <a:t>-The goal is not only to start to increase our activity/movement, but also to work towards improving healthy sleep patterns and reducing prolonged sedentary time.</a:t>
            </a:r>
          </a:p>
          <a:p>
            <a:r>
              <a:rPr lang="en-CA" dirty="0"/>
              <a:t>-This will allow you to “make your whole day matter” and provide more tangible benefits to your physical and mental health.</a:t>
            </a:r>
          </a:p>
          <a:p>
            <a:r>
              <a:rPr lang="en-CA" dirty="0"/>
              <a:t>-It’s also helpful to consider that even if we cannot reach our activity/movement goal for the day, there are still other ways to improve the day.  For example, focus on simply reducing time sitting, or making a plan to get a good night’s rest.</a:t>
            </a:r>
            <a:endParaRPr lang="en-US" altLang="en-US" dirty="0"/>
          </a:p>
        </p:txBody>
      </p:sp>
      <p:sp>
        <p:nvSpPr>
          <p:cNvPr id="68612" name="Slide Number Placeholder 3">
            <a:extLst>
              <a:ext uri="{FF2B5EF4-FFF2-40B4-BE49-F238E27FC236}">
                <a16:creationId xmlns:a16="http://schemas.microsoft.com/office/drawing/2014/main" id="{B1C63754-9371-47B0-99E3-DADC333E7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E92C7B-C680-4EFF-B823-F267587B0E5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9"/>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9"/>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4612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0120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5" y="5951813"/>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1713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6"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4" y="990600"/>
            <a:ext cx="10653003"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74924" y="2495447"/>
            <a:ext cx="10653003" cy="590321"/>
          </a:xfrm>
        </p:spPr>
        <p:txBody>
          <a:bodyPr anchor="t">
            <a:normAutofit/>
          </a:bodyPr>
          <a:lstStyle>
            <a:lvl1pPr marL="0" indent="0" algn="l">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6682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74924" y="2228006"/>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7746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30" y="514197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6" y="3036573"/>
            <a:ext cx="1065300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74926" y="4541417"/>
            <a:ext cx="10653001"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3595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4925"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528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5" y="2926054"/>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4"/>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0863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7162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9427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30"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8"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5" y="5262298"/>
            <a:ext cx="5687103"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4691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81194" y="1891454"/>
            <a:ext cx="11029615" cy="44254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1" y="5956139"/>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0840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4" y="4693389"/>
            <a:ext cx="10653003"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97459" y="599725"/>
            <a:ext cx="10984941"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a:p>
        </p:txBody>
      </p:sp>
      <p:sp>
        <p:nvSpPr>
          <p:cNvPr id="4" name="Text Placeholder 3"/>
          <p:cNvSpPr>
            <a:spLocks noGrp="1"/>
          </p:cNvSpPr>
          <p:nvPr>
            <p:ph type="body" sz="half" idx="2"/>
          </p:nvPr>
        </p:nvSpPr>
        <p:spPr>
          <a:xfrm>
            <a:off x="774924" y="5260129"/>
            <a:ext cx="10653003"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7772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09188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9"/>
            <a:ext cx="1263563"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5" y="5951813"/>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5189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9"/>
            <a:ext cx="10993547" cy="590321"/>
          </a:xfrm>
        </p:spPr>
        <p:txBody>
          <a:bodyPr anchor="t">
            <a:normAutofit/>
          </a:bodyPr>
          <a:lstStyle>
            <a:lvl1pPr marL="0" indent="0" algn="l">
              <a:buNone/>
              <a:defRPr sz="1600" cap="all">
                <a:solidFill>
                  <a:schemeClr val="accent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40"/>
            <a:ext cx="2844800" cy="365125"/>
          </a:xfrm>
        </p:spPr>
        <p:txBody>
          <a:bodyPr/>
          <a:lstStyle>
            <a:lvl1pPr>
              <a:defRPr>
                <a:solidFill>
                  <a:schemeClr val="accent1">
                    <a:lumMod val="75000"/>
                    <a:lumOff val="25000"/>
                  </a:schemeClr>
                </a:solidFill>
              </a:defRPr>
            </a:lvl1pPr>
          </a:lstStyle>
          <a:p>
            <a:pPr defTabSz="457189"/>
            <a:fld id="{B61BEF0D-F0BB-DE4B-95CE-6DB70DBA9567}" type="datetimeFigureOut">
              <a:rPr lang="en-US" smtClean="0">
                <a:solidFill>
                  <a:srgbClr val="366658">
                    <a:lumMod val="75000"/>
                    <a:lumOff val="25000"/>
                  </a:srgbClr>
                </a:solidFill>
              </a:rPr>
              <a:pPr defTabSz="457189"/>
              <a:t>5/26/2022</a:t>
            </a:fld>
            <a:endParaRPr lang="en-US">
              <a:solidFill>
                <a:srgbClr val="366658">
                  <a:lumMod val="75000"/>
                  <a:lumOff val="25000"/>
                </a:srgbClr>
              </a:solidFill>
            </a:endParaRPr>
          </a:p>
        </p:txBody>
      </p:sp>
      <p:sp>
        <p:nvSpPr>
          <p:cNvPr id="5" name="Footer Placeholder 4"/>
          <p:cNvSpPr>
            <a:spLocks noGrp="1"/>
          </p:cNvSpPr>
          <p:nvPr>
            <p:ph type="ftr" sz="quarter" idx="11"/>
          </p:nvPr>
        </p:nvSpPr>
        <p:spPr>
          <a:xfrm>
            <a:off x="581193" y="5951814"/>
            <a:ext cx="6917211" cy="365125"/>
          </a:xfrm>
        </p:spPr>
        <p:txBody>
          <a:bodyPr/>
          <a:lstStyle>
            <a:lvl1pPr>
              <a:defRPr>
                <a:solidFill>
                  <a:schemeClr val="accent1">
                    <a:lumMod val="75000"/>
                    <a:lumOff val="25000"/>
                  </a:schemeClr>
                </a:solidFill>
              </a:defRPr>
            </a:lvl1pPr>
          </a:lstStyle>
          <a:p>
            <a:pPr defTabSz="457189"/>
            <a:endParaRPr lang="en-US">
              <a:solidFill>
                <a:srgbClr val="366658">
                  <a:lumMod val="75000"/>
                  <a:lumOff val="25000"/>
                </a:srgbClr>
              </a:solidFill>
            </a:endParaRPr>
          </a:p>
        </p:txBody>
      </p:sp>
      <p:sp>
        <p:nvSpPr>
          <p:cNvPr id="6" name="Slide Number Placeholder 5"/>
          <p:cNvSpPr>
            <a:spLocks noGrp="1"/>
          </p:cNvSpPr>
          <p:nvPr>
            <p:ph type="sldNum" sz="quarter" idx="12"/>
          </p:nvPr>
        </p:nvSpPr>
        <p:spPr>
          <a:xfrm>
            <a:off x="10558300" y="5956140"/>
            <a:ext cx="1016440" cy="365125"/>
          </a:xfrm>
        </p:spPr>
        <p:txBody>
          <a:bodyPr/>
          <a:lstStyle>
            <a:lvl1pPr>
              <a:defRPr>
                <a:solidFill>
                  <a:schemeClr val="accent1">
                    <a:lumMod val="75000"/>
                    <a:lumOff val="25000"/>
                  </a:schemeClr>
                </a:solidFill>
              </a:defRPr>
            </a:lvl1pPr>
          </a:lstStyle>
          <a:p>
            <a:pPr defTabSz="457189"/>
            <a:fld id="{D57F1E4F-1CFF-5643-939E-217C01CDF565}" type="slidenum">
              <a:rPr lang="en-US" smtClean="0">
                <a:solidFill>
                  <a:srgbClr val="366658">
                    <a:lumMod val="75000"/>
                    <a:lumOff val="25000"/>
                  </a:srgbClr>
                </a:solidFill>
              </a:rPr>
              <a:pPr defTabSz="457189"/>
              <a:t>‹#›</a:t>
            </a:fld>
            <a:endParaRPr lang="en-US">
              <a:solidFill>
                <a:srgbClr val="366658">
                  <a:lumMod val="75000"/>
                  <a:lumOff val="25000"/>
                </a:srgbClr>
              </a:solidFill>
            </a:endParaRPr>
          </a:p>
        </p:txBody>
      </p:sp>
    </p:spTree>
    <p:extLst>
      <p:ext uri="{BB962C8B-B14F-4D97-AF65-F5344CB8AC3E}">
        <p14:creationId xmlns:p14="http://schemas.microsoft.com/office/powerpoint/2010/main" val="368110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81195" y="1891453"/>
            <a:ext cx="11029615" cy="4425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5" name="Footer Placeholder 4"/>
          <p:cNvSpPr>
            <a:spLocks noGrp="1"/>
          </p:cNvSpPr>
          <p:nvPr>
            <p:ph type="ftr" sz="quarter" idx="11"/>
          </p:nvPr>
        </p:nvSpPr>
        <p:spPr/>
        <p:txBody>
          <a:bodyPr/>
          <a:lstStyle/>
          <a:p>
            <a:pPr defTabSz="457189"/>
            <a:endParaRPr lang="en-US">
              <a:solidFill>
                <a:srgbClr val="8CB64A"/>
              </a:solidFill>
            </a:endParaRPr>
          </a:p>
        </p:txBody>
      </p:sp>
      <p:sp>
        <p:nvSpPr>
          <p:cNvPr id="6" name="Slide Number Placeholder 5"/>
          <p:cNvSpPr>
            <a:spLocks noGrp="1"/>
          </p:cNvSpPr>
          <p:nvPr>
            <p:ph type="sldNum" sz="quarter" idx="12"/>
          </p:nvPr>
        </p:nvSpPr>
        <p:spPr>
          <a:xfrm>
            <a:off x="10558302" y="5956140"/>
            <a:ext cx="1052508" cy="365125"/>
          </a:xfrm>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4161078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9" y="5141977"/>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43913"/>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8"/>
            <a:ext cx="11029615" cy="600556"/>
          </a:xfrm>
        </p:spPr>
        <p:txBody>
          <a:bodyPr anchor="t">
            <a:normAutofit/>
          </a:bodyPr>
          <a:lstStyle>
            <a:lvl1pPr marL="0" indent="0" algn="l">
              <a:buNone/>
              <a:defRPr sz="1800" cap="all">
                <a:solidFill>
                  <a:schemeClr val="accent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defTabSz="457189"/>
            <a:fld id="{B61BEF0D-F0BB-DE4B-95CE-6DB70DBA9567}" type="datetimeFigureOut">
              <a:rPr lang="en-US" smtClean="0">
                <a:solidFill>
                  <a:srgbClr val="366658">
                    <a:lumMod val="75000"/>
                    <a:lumOff val="25000"/>
                  </a:srgbClr>
                </a:solidFill>
              </a:rPr>
              <a:pPr defTabSz="457189"/>
              <a:t>5/26/2022</a:t>
            </a:fld>
            <a:endParaRPr lang="en-US">
              <a:solidFill>
                <a:srgbClr val="366658">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defTabSz="457189"/>
            <a:endParaRPr lang="en-US">
              <a:solidFill>
                <a:srgbClr val="366658">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457189"/>
            <a:fld id="{D57F1E4F-1CFF-5643-939E-217C01CDF565}" type="slidenum">
              <a:rPr lang="en-US" smtClean="0">
                <a:solidFill>
                  <a:srgbClr val="366658">
                    <a:lumMod val="75000"/>
                    <a:lumOff val="25000"/>
                  </a:srgbClr>
                </a:solidFill>
              </a:rPr>
              <a:pPr defTabSz="457189"/>
              <a:t>‹#›</a:t>
            </a:fld>
            <a:endParaRPr lang="en-US">
              <a:solidFill>
                <a:srgbClr val="366658">
                  <a:lumMod val="75000"/>
                  <a:lumOff val="25000"/>
                </a:srgbClr>
              </a:solidFill>
            </a:endParaRPr>
          </a:p>
        </p:txBody>
      </p:sp>
    </p:spTree>
    <p:extLst>
      <p:ext uri="{BB962C8B-B14F-4D97-AF65-F5344CB8AC3E}">
        <p14:creationId xmlns:p14="http://schemas.microsoft.com/office/powerpoint/2010/main" val="2295824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7"/>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5" y="2228006"/>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6"/>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6" name="Footer Placeholder 5"/>
          <p:cNvSpPr>
            <a:spLocks noGrp="1"/>
          </p:cNvSpPr>
          <p:nvPr>
            <p:ph type="ftr" sz="quarter" idx="11"/>
          </p:nvPr>
        </p:nvSpPr>
        <p:spPr/>
        <p:txBody>
          <a:bodyPr/>
          <a:lstStyle/>
          <a:p>
            <a:pPr defTabSz="457189"/>
            <a:endParaRPr lang="en-US">
              <a:solidFill>
                <a:srgbClr val="8CB64A"/>
              </a:solidFill>
            </a:endParaRPr>
          </a:p>
        </p:txBody>
      </p:sp>
      <p:sp>
        <p:nvSpPr>
          <p:cNvPr id="7" name="Slide Number Placeholder 6"/>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1905867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7"/>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1" y="2250895"/>
            <a:ext cx="5087075" cy="536005"/>
          </a:xfrm>
        </p:spPr>
        <p:txBody>
          <a:bodyPr anchor="b">
            <a:noAutofit/>
          </a:bodyPr>
          <a:lstStyle>
            <a:lvl1pPr marL="0" indent="0">
              <a:buNone/>
              <a:defRPr sz="22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5"/>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8" y="2250895"/>
            <a:ext cx="5087073" cy="553373"/>
          </a:xfrm>
        </p:spPr>
        <p:txBody>
          <a:bodyPr anchor="b">
            <a:noAutofit/>
          </a:bodyPr>
          <a:lstStyle>
            <a:lvl1pPr marL="0" indent="0">
              <a:buNone/>
              <a:defRPr sz="22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1" y="2926055"/>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8" name="Footer Placeholder 7"/>
          <p:cNvSpPr>
            <a:spLocks noGrp="1"/>
          </p:cNvSpPr>
          <p:nvPr>
            <p:ph type="ftr" sz="quarter" idx="11"/>
          </p:nvPr>
        </p:nvSpPr>
        <p:spPr/>
        <p:txBody>
          <a:bodyPr/>
          <a:lstStyle/>
          <a:p>
            <a:pPr defTabSz="457189"/>
            <a:endParaRPr lang="en-US">
              <a:solidFill>
                <a:srgbClr val="8CB64A"/>
              </a:solidFill>
            </a:endParaRPr>
          </a:p>
        </p:txBody>
      </p:sp>
      <p:sp>
        <p:nvSpPr>
          <p:cNvPr id="9" name="Slide Number Placeholder 8"/>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75202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7"/>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4" name="Footer Placeholder 3"/>
          <p:cNvSpPr>
            <a:spLocks noGrp="1"/>
          </p:cNvSpPr>
          <p:nvPr>
            <p:ph type="ftr" sz="quarter" idx="11"/>
          </p:nvPr>
        </p:nvSpPr>
        <p:spPr/>
        <p:txBody>
          <a:bodyPr/>
          <a:lstStyle/>
          <a:p>
            <a:pPr defTabSz="457189"/>
            <a:endParaRPr lang="en-US">
              <a:solidFill>
                <a:srgbClr val="8CB64A"/>
              </a:solidFill>
            </a:endParaRPr>
          </a:p>
        </p:txBody>
      </p:sp>
      <p:sp>
        <p:nvSpPr>
          <p:cNvPr id="5" name="Slide Number Placeholder 4"/>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1482887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3" name="Footer Placeholder 2"/>
          <p:cNvSpPr>
            <a:spLocks noGrp="1"/>
          </p:cNvSpPr>
          <p:nvPr>
            <p:ph type="ftr" sz="quarter" idx="11"/>
          </p:nvPr>
        </p:nvSpPr>
        <p:spPr/>
        <p:txBody>
          <a:bodyPr/>
          <a:lstStyle/>
          <a:p>
            <a:pPr defTabSz="457189"/>
            <a:endParaRPr lang="en-US">
              <a:solidFill>
                <a:srgbClr val="8CB64A"/>
              </a:solidFill>
            </a:endParaRPr>
          </a:p>
        </p:txBody>
      </p:sp>
      <p:sp>
        <p:nvSpPr>
          <p:cNvPr id="4" name="Slide Number Placeholder 3"/>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170646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6737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5" y="5262299"/>
            <a:ext cx="5869987" cy="689515"/>
          </a:xfrm>
        </p:spPr>
        <p:txBody>
          <a:bodyPr anchor="ctr">
            <a:normAutofit/>
          </a:bodyPr>
          <a:lstStyle>
            <a:lvl1pPr marL="0" indent="0" algn="r">
              <a:buNone/>
              <a:defRPr sz="1100">
                <a:solidFill>
                  <a:schemeClr val="bg1"/>
                </a:solidFill>
              </a:defRPr>
            </a:lvl1pPr>
            <a:lvl2pPr marL="457178" indent="0">
              <a:buNone/>
              <a:defRPr sz="11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defTabSz="457189"/>
            <a:fld id="{B61BEF0D-F0BB-DE4B-95CE-6DB70DBA9567}" type="datetimeFigureOut">
              <a:rPr lang="en-US" smtClean="0">
                <a:solidFill>
                  <a:srgbClr val="366658">
                    <a:lumMod val="75000"/>
                    <a:lumOff val="25000"/>
                  </a:srgbClr>
                </a:solidFill>
              </a:rPr>
              <a:pPr defTabSz="457189"/>
              <a:t>5/26/2022</a:t>
            </a:fld>
            <a:endParaRPr lang="en-US">
              <a:solidFill>
                <a:srgbClr val="366658">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defTabSz="457189"/>
            <a:endParaRPr lang="en-US">
              <a:solidFill>
                <a:srgbClr val="366658">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defTabSz="457189"/>
            <a:fld id="{D57F1E4F-1CFF-5643-939E-217C01CDF565}" type="slidenum">
              <a:rPr lang="en-US" smtClean="0">
                <a:solidFill>
                  <a:srgbClr val="366658">
                    <a:lumMod val="75000"/>
                    <a:lumOff val="25000"/>
                  </a:srgbClr>
                </a:solidFill>
              </a:rPr>
              <a:pPr defTabSz="457189"/>
              <a:t>‹#›</a:t>
            </a:fld>
            <a:endParaRPr lang="en-US">
              <a:solidFill>
                <a:srgbClr val="366658">
                  <a:lumMod val="75000"/>
                  <a:lumOff val="25000"/>
                </a:srgbClr>
              </a:solidFill>
            </a:endParaRPr>
          </a:p>
        </p:txBody>
      </p:sp>
    </p:spTree>
    <p:extLst>
      <p:ext uri="{BB962C8B-B14F-4D97-AF65-F5344CB8AC3E}">
        <p14:creationId xmlns:p14="http://schemas.microsoft.com/office/powerpoint/2010/main" val="274754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4" y="5260130"/>
            <a:ext cx="11029617" cy="598671"/>
          </a:xfrm>
        </p:spPr>
        <p:txBody>
          <a:bodyPr>
            <a:normAutofit/>
          </a:bodyPr>
          <a:lstStyle>
            <a:lvl1pPr marL="0" indent="0">
              <a:buNone/>
              <a:defRPr sz="1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6" name="Footer Placeholder 5"/>
          <p:cNvSpPr>
            <a:spLocks noGrp="1"/>
          </p:cNvSpPr>
          <p:nvPr>
            <p:ph type="ftr" sz="quarter" idx="11"/>
          </p:nvPr>
        </p:nvSpPr>
        <p:spPr/>
        <p:txBody>
          <a:bodyPr/>
          <a:lstStyle/>
          <a:p>
            <a:pPr defTabSz="457189"/>
            <a:endParaRPr lang="en-US">
              <a:solidFill>
                <a:srgbClr val="8CB64A"/>
              </a:solidFill>
            </a:endParaRPr>
          </a:p>
        </p:txBody>
      </p:sp>
      <p:sp>
        <p:nvSpPr>
          <p:cNvPr id="7" name="Slide Number Placeholder 6"/>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3729527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5" name="Footer Placeholder 4"/>
          <p:cNvSpPr>
            <a:spLocks noGrp="1"/>
          </p:cNvSpPr>
          <p:nvPr>
            <p:ph type="ftr" sz="quarter" idx="11"/>
          </p:nvPr>
        </p:nvSpPr>
        <p:spPr/>
        <p:txBody>
          <a:bodyPr/>
          <a:lstStyle/>
          <a:p>
            <a:pPr defTabSz="457189"/>
            <a:endParaRPr lang="en-US">
              <a:solidFill>
                <a:srgbClr val="8CB64A"/>
              </a:solidFill>
            </a:endParaRPr>
          </a:p>
        </p:txBody>
      </p:sp>
      <p:sp>
        <p:nvSpPr>
          <p:cNvPr id="6" name="Slide Number Placeholder 5"/>
          <p:cNvSpPr>
            <a:spLocks noGrp="1"/>
          </p:cNvSpPr>
          <p:nvPr>
            <p:ph type="sldNum" sz="quarter" idx="12"/>
          </p:nvPr>
        </p:nvSpPr>
        <p:spPr/>
        <p:txBody>
          <a:body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Tree>
    <p:extLst>
      <p:ext uri="{BB962C8B-B14F-4D97-AF65-F5344CB8AC3E}">
        <p14:creationId xmlns:p14="http://schemas.microsoft.com/office/powerpoint/2010/main" val="3968752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4"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29"/>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6" y="675729"/>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5" y="5956140"/>
            <a:ext cx="1328141" cy="365125"/>
          </a:xfrm>
        </p:spPr>
        <p:txBody>
          <a:bodyPr/>
          <a:lstStyle>
            <a:lvl1pPr>
              <a:defRPr>
                <a:solidFill>
                  <a:schemeClr val="accent1">
                    <a:lumMod val="75000"/>
                    <a:lumOff val="25000"/>
                  </a:schemeClr>
                </a:solidFill>
              </a:defRPr>
            </a:lvl1pPr>
          </a:lstStyle>
          <a:p>
            <a:pPr defTabSz="457189"/>
            <a:fld id="{B61BEF0D-F0BB-DE4B-95CE-6DB70DBA9567}" type="datetimeFigureOut">
              <a:rPr lang="en-US" smtClean="0">
                <a:solidFill>
                  <a:srgbClr val="366658">
                    <a:lumMod val="75000"/>
                    <a:lumOff val="25000"/>
                  </a:srgbClr>
                </a:solidFill>
              </a:rPr>
              <a:pPr defTabSz="457189"/>
              <a:t>5/26/2022</a:t>
            </a:fld>
            <a:endParaRPr lang="en-US">
              <a:solidFill>
                <a:srgbClr val="366658">
                  <a:lumMod val="75000"/>
                  <a:lumOff val="25000"/>
                </a:srgbClr>
              </a:solidFill>
            </a:endParaRPr>
          </a:p>
        </p:txBody>
      </p:sp>
      <p:sp>
        <p:nvSpPr>
          <p:cNvPr id="5" name="Footer Placeholder 4"/>
          <p:cNvSpPr>
            <a:spLocks noGrp="1"/>
          </p:cNvSpPr>
          <p:nvPr>
            <p:ph type="ftr" sz="quarter" idx="11"/>
          </p:nvPr>
        </p:nvSpPr>
        <p:spPr>
          <a:xfrm>
            <a:off x="774926" y="5951814"/>
            <a:ext cx="7896279" cy="365125"/>
          </a:xfrm>
        </p:spPr>
        <p:txBody>
          <a:bodyPr/>
          <a:lstStyle/>
          <a:p>
            <a:pPr defTabSz="457189"/>
            <a:endParaRPr lang="en-US">
              <a:solidFill>
                <a:srgbClr val="8CB64A"/>
              </a:solidFill>
            </a:endParaRPr>
          </a:p>
        </p:txBody>
      </p:sp>
      <p:sp>
        <p:nvSpPr>
          <p:cNvPr id="6" name="Slide Number Placeholder 5"/>
          <p:cNvSpPr>
            <a:spLocks noGrp="1"/>
          </p:cNvSpPr>
          <p:nvPr>
            <p:ph type="sldNum" sz="quarter" idx="12"/>
          </p:nvPr>
        </p:nvSpPr>
        <p:spPr>
          <a:xfrm>
            <a:off x="10446617" y="5956140"/>
            <a:ext cx="1164195" cy="365125"/>
          </a:xfrm>
        </p:spPr>
        <p:txBody>
          <a:bodyPr/>
          <a:lstStyle>
            <a:lvl1pPr>
              <a:defRPr>
                <a:solidFill>
                  <a:schemeClr val="accent1">
                    <a:lumMod val="75000"/>
                    <a:lumOff val="25000"/>
                  </a:schemeClr>
                </a:solidFill>
              </a:defRPr>
            </a:lvl1pPr>
          </a:lstStyle>
          <a:p>
            <a:pPr defTabSz="457189"/>
            <a:fld id="{D57F1E4F-1CFF-5643-939E-217C01CDF565}" type="slidenum">
              <a:rPr lang="en-US" smtClean="0">
                <a:solidFill>
                  <a:srgbClr val="366658">
                    <a:lumMod val="75000"/>
                    <a:lumOff val="25000"/>
                  </a:srgbClr>
                </a:solidFill>
              </a:rPr>
              <a:pPr defTabSz="457189"/>
              <a:t>‹#›</a:t>
            </a:fld>
            <a:endParaRPr lang="en-US">
              <a:solidFill>
                <a:srgbClr val="366658">
                  <a:lumMod val="75000"/>
                  <a:lumOff val="25000"/>
                </a:srgbClr>
              </a:solidFill>
            </a:endParaRPr>
          </a:p>
        </p:txBody>
      </p:sp>
    </p:spTree>
    <p:extLst>
      <p:ext uri="{BB962C8B-B14F-4D97-AF65-F5344CB8AC3E}">
        <p14:creationId xmlns:p14="http://schemas.microsoft.com/office/powerpoint/2010/main" val="146182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270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4870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3323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9571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6688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003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501790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4" y="687477"/>
            <a:ext cx="10653003"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774924" y="2228003"/>
            <a:ext cx="10653003"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412436" y="5956139"/>
            <a:ext cx="284480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5/26/2022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774925" y="5951813"/>
            <a:ext cx="6494113"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400636" y="5956139"/>
            <a:ext cx="1027291"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9" name="Rectangle 8"/>
          <p:cNvSpPr/>
          <p:nvPr/>
        </p:nvSpPr>
        <p:spPr>
          <a:xfrm>
            <a:off x="597457"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38249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4" y="5956140"/>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189"/>
            <a:fld id="{B61BEF0D-F0BB-DE4B-95CE-6DB70DBA9567}" type="datetimeFigureOut">
              <a:rPr lang="en-US" smtClean="0">
                <a:solidFill>
                  <a:srgbClr val="8CB64A"/>
                </a:solidFill>
              </a:rPr>
              <a:pPr defTabSz="457189"/>
              <a:t>5/26/2022</a:t>
            </a:fld>
            <a:endParaRPr lang="en-US">
              <a:solidFill>
                <a:srgbClr val="8CB64A"/>
              </a:solidFill>
            </a:endParaRPr>
          </a:p>
        </p:txBody>
      </p:sp>
      <p:sp>
        <p:nvSpPr>
          <p:cNvPr id="5" name="Footer Placeholder 4"/>
          <p:cNvSpPr>
            <a:spLocks noGrp="1"/>
          </p:cNvSpPr>
          <p:nvPr>
            <p:ph type="ftr" sz="quarter" idx="3"/>
          </p:nvPr>
        </p:nvSpPr>
        <p:spPr>
          <a:xfrm>
            <a:off x="581193" y="5951814"/>
            <a:ext cx="6917211" cy="365125"/>
          </a:xfrm>
          <a:prstGeom prst="rect">
            <a:avLst/>
          </a:prstGeom>
        </p:spPr>
        <p:txBody>
          <a:bodyPr vert="horz" lIns="91440" tIns="45720" rIns="91440" bIns="45720" rtlCol="0" anchor="ctr"/>
          <a:lstStyle>
            <a:lvl1pPr algn="l">
              <a:defRPr sz="900" cap="all">
                <a:solidFill>
                  <a:schemeClr val="accent2"/>
                </a:solidFill>
              </a:defRPr>
            </a:lvl1pPr>
          </a:lstStyle>
          <a:p>
            <a:pPr defTabSz="457189"/>
            <a:endParaRPr lang="en-US">
              <a:solidFill>
                <a:srgbClr val="8CB64A"/>
              </a:solidFill>
            </a:endParaRPr>
          </a:p>
        </p:txBody>
      </p:sp>
      <p:sp>
        <p:nvSpPr>
          <p:cNvPr id="6" name="Slide Number Placeholder 5"/>
          <p:cNvSpPr>
            <a:spLocks noGrp="1"/>
          </p:cNvSpPr>
          <p:nvPr>
            <p:ph type="sldNum" sz="quarter" idx="4"/>
          </p:nvPr>
        </p:nvSpPr>
        <p:spPr>
          <a:xfrm>
            <a:off x="10558302" y="5956140"/>
            <a:ext cx="1052511" cy="365125"/>
          </a:xfrm>
          <a:prstGeom prst="rect">
            <a:avLst/>
          </a:prstGeom>
        </p:spPr>
        <p:txBody>
          <a:bodyPr vert="horz" lIns="91440" tIns="45720" rIns="91440" bIns="45720" rtlCol="0" anchor="ctr"/>
          <a:lstStyle>
            <a:lvl1pPr algn="r">
              <a:defRPr sz="900">
                <a:solidFill>
                  <a:schemeClr val="accent2"/>
                </a:solidFill>
              </a:defRPr>
            </a:lvl1pPr>
          </a:lstStyle>
          <a:p>
            <a:pPr defTabSz="457189"/>
            <a:fld id="{D57F1E4F-1CFF-5643-939E-217C01CDF565}" type="slidenum">
              <a:rPr lang="en-US" smtClean="0">
                <a:solidFill>
                  <a:srgbClr val="8CB64A"/>
                </a:solidFill>
              </a:rPr>
              <a:pPr defTabSz="457189"/>
              <a:t>‹#›</a:t>
            </a:fld>
            <a:endParaRPr lang="en-US">
              <a:solidFill>
                <a:srgbClr val="8CB64A"/>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315681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457178"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84" indent="-305984"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29968" indent="-305984"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899956" indent="-269987"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1938" indent="-2339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1920" indent="-2339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89990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890"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87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861"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hPuRLil4c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hyperlink" Target="http://guidelines.diabetes.ca/docs/patient-resources/introductory-resistance-program.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guidelines.diabetes.ca/docs/patient-resources/resistance-exercis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3F5Sly9JQa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sep.ca/wp-content/uploads/2021/05/GETACTIVEQUESTIONNAIRE_ENG.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sep.ca/wp-content/uploads/2021/05/GAQREFDOC_ENG.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hyperlink" Target="https://guidelines.diabetes.ca/docs/patient-resources/hypoglycemia-low-blood-sugar-in-adult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rtandstroke.ca/heart-disease/risk-and-prevention/condition-risk-factors/high-blood-pressur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rtandstroke.ca/articles/exercising-when-you-have-heart-disea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ivingwellwithcopd.com/DATA/DOCUMENT/58_en~v~integrating-an-exercise-program-into-your-lif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arthritis/basics/physical-activity-overview.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rha.mb.ca/groups/chronic-pain-self-manage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mcahome.ca/fitnes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csepguidelines.ca/" TargetMode="External"/><Relationship Id="rId5" Type="http://schemas.openxmlformats.org/officeDocument/2006/relationships/hyperlink" Target="http://www.winnipeginmotion.ca/" TargetMode="External"/><Relationship Id="rId4" Type="http://schemas.openxmlformats.org/officeDocument/2006/relationships/hyperlink" Target="http://leisureonline.ca/"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arthritis.ca/living-well" TargetMode="External"/><Relationship Id="rId3" Type="http://schemas.openxmlformats.org/officeDocument/2006/relationships/hyperlink" Target="http://www.d/" TargetMode="External"/><Relationship Id="rId7" Type="http://schemas.openxmlformats.org/officeDocument/2006/relationships/hyperlink" Target="https://www.livingwellwithcopd.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lung.ca/" TargetMode="External"/><Relationship Id="rId5" Type="http://schemas.openxmlformats.org/officeDocument/2006/relationships/hyperlink" Target="https://www.heartandstroke.ca/healthy-living/stay-active" TargetMode="External"/><Relationship Id="rId4" Type="http://schemas.openxmlformats.org/officeDocument/2006/relationships/hyperlink" Target="https://www.diabetes.ca/nutrition---fitness/exercise---activity"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elegantthemes.com/blog/business/smart-goals" TargetMode="External"/><Relationship Id="rId13" Type="http://schemas.openxmlformats.org/officeDocument/2006/relationships/hyperlink" Target="https://www.nutriprocan.ca/smart-nutrition-goals/" TargetMode="External"/><Relationship Id="rId3" Type="http://schemas.openxmlformats.org/officeDocument/2006/relationships/hyperlink" Target="https://doi.org/10.1111/j.1600-0838.2012.01462.x" TargetMode="External"/><Relationship Id="rId7" Type="http://schemas.openxmlformats.org/officeDocument/2006/relationships/hyperlink" Target="https://doi.org/10.2522/ptj.20080114" TargetMode="External"/><Relationship Id="rId12" Type="http://schemas.openxmlformats.org/officeDocument/2006/relationships/hyperlink" Target="http://diabetes.niddk.nih.gov/dm/pubs/contro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unlockfood.ca/en/Articles/Weight-and-Health/10-SMART%E2%80%9D-Healthy-Eating-Goals.aspx" TargetMode="External"/><Relationship Id="rId11" Type="http://schemas.openxmlformats.org/officeDocument/2006/relationships/hyperlink" Target="https://doi.org/10.1056/nejmoa052187" TargetMode="External"/><Relationship Id="rId5" Type="http://schemas.openxmlformats.org/officeDocument/2006/relationships/hyperlink" Target="https://doi.org/10.1249/mss.0b013e3181eeb61c" TargetMode="External"/><Relationship Id="rId10" Type="http://schemas.openxmlformats.org/officeDocument/2006/relationships/hyperlink" Target="https://www.mindtools.com/pages/article/smart-goals.htm" TargetMode="External"/><Relationship Id="rId4" Type="http://schemas.openxmlformats.org/officeDocument/2006/relationships/hyperlink" Target="https://clockify.me/blog/productivity/smart-goals/" TargetMode="External"/><Relationship Id="rId9" Type="http://schemas.openxmlformats.org/officeDocument/2006/relationships/hyperlink" Target="https://doi.org/10.1056/NEJMoa012512" TargetMode="External"/><Relationship Id="rId14" Type="http://schemas.openxmlformats.org/officeDocument/2006/relationships/hyperlink" Target="https://www.healthyforlifemeals.com/blog/smart-goals-for-healthy-eating-and-weight-los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6B7ED-C623-684A-9692-76CCF56992A6}"/>
              </a:ext>
            </a:extLst>
          </p:cNvPr>
          <p:cNvSpPr>
            <a:spLocks noGrp="1"/>
          </p:cNvSpPr>
          <p:nvPr>
            <p:ph type="ctrTitle"/>
          </p:nvPr>
        </p:nvSpPr>
        <p:spPr>
          <a:xfrm>
            <a:off x="423333" y="668741"/>
            <a:ext cx="8336418" cy="2379260"/>
          </a:xfrm>
        </p:spPr>
        <p:txBody>
          <a:bodyPr anchor="ctr">
            <a:normAutofit/>
          </a:bodyPr>
          <a:lstStyle/>
          <a:p>
            <a:pPr algn="ctr">
              <a:defRPr/>
            </a:pPr>
            <a:r>
              <a:rPr lang="en-US" sz="4800" b="1" cap="none" dirty="0">
                <a:solidFill>
                  <a:schemeClr val="accent2"/>
                </a:solidFill>
              </a:rPr>
              <a:t>PHYSICAL ACTIVITY ESSENTIALS</a:t>
            </a:r>
          </a:p>
        </p:txBody>
      </p:sp>
      <p:pic>
        <p:nvPicPr>
          <p:cNvPr id="1026" name="Picture 2" descr="Exercise advice for overweight people | Fitness | The Guardian">
            <a:extLst>
              <a:ext uri="{FF2B5EF4-FFF2-40B4-BE49-F238E27FC236}">
                <a16:creationId xmlns:a16="http://schemas.microsoft.com/office/drawing/2014/main" id="{F9E5A942-B974-4CFB-A493-4D04855C1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678" y="3569041"/>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treme Obesity Shaves Years Off Life Expectancy | NIH Intramural Research  Program">
            <a:extLst>
              <a:ext uri="{FF2B5EF4-FFF2-40B4-BE49-F238E27FC236}">
                <a16:creationId xmlns:a16="http://schemas.microsoft.com/office/drawing/2014/main" id="{C192BB0C-1BA6-4094-AF5F-9C4595E8F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545" y="668741"/>
            <a:ext cx="3364970" cy="4214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ercise therapy - NeuRA Library">
            <a:extLst>
              <a:ext uri="{FF2B5EF4-FFF2-40B4-BE49-F238E27FC236}">
                <a16:creationId xmlns:a16="http://schemas.microsoft.com/office/drawing/2014/main" id="{3A438CD8-4716-47DD-AC9B-C07E69F57D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844"/>
          <a:stretch/>
        </p:blipFill>
        <p:spPr bwMode="auto">
          <a:xfrm>
            <a:off x="1839698" y="4025188"/>
            <a:ext cx="1637613" cy="21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13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340B6D5-1AD1-4E2B-940A-5D039416CC1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01600"/>
            <a:ext cx="5197475" cy="672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33E62F1-54A5-4E6A-B256-1B05A9A2E81E}"/>
              </a:ext>
            </a:extLst>
          </p:cNvPr>
          <p:cNvPicPr>
            <a:picLocks noChangeAspect="1"/>
          </p:cNvPicPr>
          <p:nvPr/>
        </p:nvPicPr>
        <p:blipFill>
          <a:blip r:embed="rId4"/>
          <a:stretch>
            <a:fillRect/>
          </a:stretch>
        </p:blipFill>
        <p:spPr>
          <a:xfrm>
            <a:off x="5855212" y="100911"/>
            <a:ext cx="2774014" cy="3162644"/>
          </a:xfrm>
          <a:prstGeom prst="rect">
            <a:avLst/>
          </a:prstGeom>
        </p:spPr>
      </p:pic>
      <p:pic>
        <p:nvPicPr>
          <p:cNvPr id="3" name="Picture 2">
            <a:extLst>
              <a:ext uri="{FF2B5EF4-FFF2-40B4-BE49-F238E27FC236}">
                <a16:creationId xmlns:a16="http://schemas.microsoft.com/office/drawing/2014/main" id="{91021D92-305D-44DB-8A9B-67F299FEF9F4}"/>
              </a:ext>
            </a:extLst>
          </p:cNvPr>
          <p:cNvPicPr>
            <a:picLocks noChangeAspect="1"/>
          </p:cNvPicPr>
          <p:nvPr/>
        </p:nvPicPr>
        <p:blipFill>
          <a:blip r:embed="rId5"/>
          <a:stretch>
            <a:fillRect/>
          </a:stretch>
        </p:blipFill>
        <p:spPr>
          <a:xfrm>
            <a:off x="5855210" y="3594445"/>
            <a:ext cx="3093001" cy="2997200"/>
          </a:xfrm>
          <a:prstGeom prst="rect">
            <a:avLst/>
          </a:prstGeom>
        </p:spPr>
      </p:pic>
      <p:pic>
        <p:nvPicPr>
          <p:cNvPr id="4" name="Picture 3">
            <a:extLst>
              <a:ext uri="{FF2B5EF4-FFF2-40B4-BE49-F238E27FC236}">
                <a16:creationId xmlns:a16="http://schemas.microsoft.com/office/drawing/2014/main" id="{A5463AE2-39E2-49B1-A957-219742D24868}"/>
              </a:ext>
            </a:extLst>
          </p:cNvPr>
          <p:cNvPicPr>
            <a:picLocks noChangeAspect="1"/>
          </p:cNvPicPr>
          <p:nvPr/>
        </p:nvPicPr>
        <p:blipFill>
          <a:blip r:embed="rId6"/>
          <a:stretch>
            <a:fillRect/>
          </a:stretch>
        </p:blipFill>
        <p:spPr>
          <a:xfrm>
            <a:off x="9465733" y="1971340"/>
            <a:ext cx="2336061" cy="3180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86AB7-2CE8-49F4-926D-314127D47CAB}"/>
              </a:ext>
            </a:extLst>
          </p:cNvPr>
          <p:cNvPicPr>
            <a:picLocks noChangeAspect="1"/>
          </p:cNvPicPr>
          <p:nvPr/>
        </p:nvPicPr>
        <p:blipFill>
          <a:blip r:embed="rId3"/>
          <a:stretch>
            <a:fillRect/>
          </a:stretch>
        </p:blipFill>
        <p:spPr>
          <a:xfrm>
            <a:off x="418690" y="-195364"/>
            <a:ext cx="11773310" cy="7248727"/>
          </a:xfrm>
          <a:prstGeom prst="rect">
            <a:avLst/>
          </a:prstGeom>
        </p:spPr>
      </p:pic>
      <p:pic>
        <p:nvPicPr>
          <p:cNvPr id="12" name="Picture 11">
            <a:extLst>
              <a:ext uri="{FF2B5EF4-FFF2-40B4-BE49-F238E27FC236}">
                <a16:creationId xmlns:a16="http://schemas.microsoft.com/office/drawing/2014/main" id="{A1508319-4A5A-41B6-9571-2F5CF5EEC0CC}"/>
              </a:ext>
            </a:extLst>
          </p:cNvPr>
          <p:cNvPicPr>
            <a:picLocks noChangeAspect="1"/>
          </p:cNvPicPr>
          <p:nvPr/>
        </p:nvPicPr>
        <p:blipFill>
          <a:blip r:embed="rId4"/>
          <a:stretch>
            <a:fillRect/>
          </a:stretch>
        </p:blipFill>
        <p:spPr>
          <a:xfrm>
            <a:off x="10278000" y="6234211"/>
            <a:ext cx="1762125" cy="514350"/>
          </a:xfrm>
          <a:prstGeom prst="rect">
            <a:avLst/>
          </a:prstGeom>
        </p:spPr>
      </p:pic>
    </p:spTree>
    <p:extLst>
      <p:ext uri="{BB962C8B-B14F-4D97-AF65-F5344CB8AC3E}">
        <p14:creationId xmlns:p14="http://schemas.microsoft.com/office/powerpoint/2010/main" val="269454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FF5D-602B-47A7-BA69-12B398D25752}"/>
              </a:ext>
            </a:extLst>
          </p:cNvPr>
          <p:cNvSpPr>
            <a:spLocks noGrp="1"/>
          </p:cNvSpPr>
          <p:nvPr>
            <p:ph type="title"/>
          </p:nvPr>
        </p:nvSpPr>
        <p:spPr/>
        <p:txBody>
          <a:bodyPr>
            <a:normAutofit fontScale="90000"/>
          </a:bodyPr>
          <a:lstStyle/>
          <a:p>
            <a:pPr algn="ctr"/>
            <a:r>
              <a:rPr lang="en-US" altLang="en-US" sz="4800" cap="none" dirty="0">
                <a:hlinkClick r:id="rId3">
                  <a:extLst>
                    <a:ext uri="{A12FA001-AC4F-418D-AE19-62706E023703}">
                      <ahyp:hlinkClr xmlns:ahyp="http://schemas.microsoft.com/office/drawing/2018/hyperlinkcolor" val="tx"/>
                    </a:ext>
                  </a:extLst>
                </a:hlinkClick>
              </a:rPr>
              <a:t>https://www.youtube.com/watch?v=whPuRLil4c0</a:t>
            </a:r>
            <a:endParaRPr lang="en-US" sz="4800" cap="none" dirty="0"/>
          </a:p>
        </p:txBody>
      </p:sp>
      <p:pic>
        <p:nvPicPr>
          <p:cNvPr id="1026" name="Picture 2" descr="Let&amp;#39;s Make our Day Harder - Meant2Prevent">
            <a:extLst>
              <a:ext uri="{FF2B5EF4-FFF2-40B4-BE49-F238E27FC236}">
                <a16:creationId xmlns:a16="http://schemas.microsoft.com/office/drawing/2014/main" id="{46714CF9-7195-4A0E-A45B-7CE54CF8AC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76" b="10232"/>
          <a:stretch/>
        </p:blipFill>
        <p:spPr bwMode="auto">
          <a:xfrm>
            <a:off x="2731557" y="2171702"/>
            <a:ext cx="7208309" cy="422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2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A97D00-13DC-4F21-B28B-32B33A365D6B}"/>
              </a:ext>
            </a:extLst>
          </p:cNvPr>
          <p:cNvSpPr/>
          <p:nvPr/>
        </p:nvSpPr>
        <p:spPr>
          <a:xfrm>
            <a:off x="8246533" y="723899"/>
            <a:ext cx="3784071" cy="59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2" name="Picture 2">
            <a:extLst>
              <a:ext uri="{FF2B5EF4-FFF2-40B4-BE49-F238E27FC236}">
                <a16:creationId xmlns:a16="http://schemas.microsoft.com/office/drawing/2014/main" id="{B5EF6358-2A21-433C-AC79-CFD9888C4C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67" r="3" b="13682"/>
          <a:stretch/>
        </p:blipFill>
        <p:spPr bwMode="auto">
          <a:xfrm>
            <a:off x="446533" y="723899"/>
            <a:ext cx="7498616" cy="5676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BC3D4581-AD7E-4AF2-98FC-CDF4A0EBE935}"/>
              </a:ext>
            </a:extLst>
          </p:cNvPr>
          <p:cNvSpPr>
            <a:spLocks noGrp="1"/>
          </p:cNvSpPr>
          <p:nvPr>
            <p:ph type="ctrTitle" idx="4294967295"/>
          </p:nvPr>
        </p:nvSpPr>
        <p:spPr>
          <a:xfrm>
            <a:off x="8499614" y="2434279"/>
            <a:ext cx="3360737" cy="3966521"/>
          </a:xfrm>
        </p:spPr>
        <p:txBody>
          <a:bodyPr anchor="t">
            <a:noAutofit/>
          </a:bodyPr>
          <a:lstStyle/>
          <a:p>
            <a:pPr>
              <a:lnSpc>
                <a:spcPct val="90000"/>
              </a:lnSpc>
              <a:spcBef>
                <a:spcPts val="1200"/>
              </a:spcBef>
              <a:defRPr/>
            </a:pPr>
            <a:r>
              <a:rPr lang="en-US" sz="4400" dirty="0"/>
              <a:t>Daily Physical activities:</a:t>
            </a:r>
            <a:br>
              <a:rPr lang="en-US" sz="4400" dirty="0"/>
            </a:br>
            <a:br>
              <a:rPr lang="en-US" sz="4400" dirty="0"/>
            </a:br>
            <a:r>
              <a:rPr lang="en-US" sz="4400" b="1" dirty="0"/>
              <a:t>maintain health</a:t>
            </a:r>
          </a:p>
        </p:txBody>
      </p:sp>
      <p:pic>
        <p:nvPicPr>
          <p:cNvPr id="10" name="Picture 2">
            <a:extLst>
              <a:ext uri="{FF2B5EF4-FFF2-40B4-BE49-F238E27FC236}">
                <a16:creationId xmlns:a16="http://schemas.microsoft.com/office/drawing/2014/main" id="{3831F3DA-65AF-4D1F-A010-1998E956945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65834" y="564548"/>
            <a:ext cx="139064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rrow: Up 13">
            <a:extLst>
              <a:ext uri="{FF2B5EF4-FFF2-40B4-BE49-F238E27FC236}">
                <a16:creationId xmlns:a16="http://schemas.microsoft.com/office/drawing/2014/main" id="{57A52CD8-9415-4286-BE3E-64BC1A1B4D35}"/>
              </a:ext>
            </a:extLst>
          </p:cNvPr>
          <p:cNvSpPr/>
          <p:nvPr/>
        </p:nvSpPr>
        <p:spPr>
          <a:xfrm>
            <a:off x="2925023" y="5194928"/>
            <a:ext cx="823605" cy="12058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3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6092-0CDD-404C-B0ED-225B4549604C}"/>
              </a:ext>
            </a:extLst>
          </p:cNvPr>
          <p:cNvSpPr>
            <a:spLocks noGrp="1"/>
          </p:cNvSpPr>
          <p:nvPr>
            <p:ph type="title"/>
          </p:nvPr>
        </p:nvSpPr>
        <p:spPr/>
        <p:txBody>
          <a:bodyPr>
            <a:normAutofit/>
          </a:bodyPr>
          <a:lstStyle/>
          <a:p>
            <a:r>
              <a:rPr lang="en-US" sz="4800" cap="none" dirty="0"/>
              <a:t>“STEP” - DAILY ACTIVITIES</a:t>
            </a:r>
          </a:p>
        </p:txBody>
      </p:sp>
      <p:sp>
        <p:nvSpPr>
          <p:cNvPr id="35843" name="Content Placeholder 2">
            <a:extLst>
              <a:ext uri="{FF2B5EF4-FFF2-40B4-BE49-F238E27FC236}">
                <a16:creationId xmlns:a16="http://schemas.microsoft.com/office/drawing/2014/main" id="{C315B253-CC05-4E5F-8E40-AFFCB8DAB3EF}"/>
              </a:ext>
            </a:extLst>
          </p:cNvPr>
          <p:cNvSpPr>
            <a:spLocks noGrp="1"/>
          </p:cNvSpPr>
          <p:nvPr>
            <p:ph idx="1"/>
          </p:nvPr>
        </p:nvSpPr>
        <p:spPr>
          <a:xfrm>
            <a:off x="333824" y="2085816"/>
            <a:ext cx="11752161" cy="4425483"/>
          </a:xfrm>
        </p:spPr>
        <p:txBody>
          <a:bodyPr>
            <a:noAutofit/>
          </a:bodyPr>
          <a:lstStyle/>
          <a:p>
            <a:pPr marL="0" indent="0">
              <a:spcBef>
                <a:spcPts val="2400"/>
              </a:spcBef>
              <a:buNone/>
            </a:pPr>
            <a:r>
              <a:rPr lang="en-US" altLang="en-US" sz="3600" dirty="0">
                <a:solidFill>
                  <a:schemeClr val="tx1"/>
                </a:solidFill>
              </a:rPr>
              <a:t>Examples:</a:t>
            </a:r>
          </a:p>
          <a:p>
            <a:pPr lvl="1">
              <a:spcBef>
                <a:spcPts val="400"/>
              </a:spcBef>
              <a:spcAft>
                <a:spcPts val="0"/>
              </a:spcAft>
            </a:pPr>
            <a:r>
              <a:rPr lang="en-US" altLang="en-US" sz="3600" dirty="0">
                <a:solidFill>
                  <a:schemeClr val="tx1"/>
                </a:solidFill>
              </a:rPr>
              <a:t>Walking, counting steps (10,000)</a:t>
            </a:r>
          </a:p>
          <a:p>
            <a:pPr lvl="1">
              <a:spcBef>
                <a:spcPts val="400"/>
              </a:spcBef>
              <a:spcAft>
                <a:spcPts val="0"/>
              </a:spcAft>
            </a:pPr>
            <a:r>
              <a:rPr lang="en-US" altLang="en-US" sz="3600" dirty="0">
                <a:solidFill>
                  <a:schemeClr val="tx1"/>
                </a:solidFill>
              </a:rPr>
              <a:t>Shopping</a:t>
            </a:r>
          </a:p>
          <a:p>
            <a:pPr lvl="1">
              <a:spcBef>
                <a:spcPts val="400"/>
              </a:spcBef>
              <a:spcAft>
                <a:spcPts val="0"/>
              </a:spcAft>
            </a:pPr>
            <a:r>
              <a:rPr lang="en-US" altLang="en-US" sz="3600" dirty="0">
                <a:solidFill>
                  <a:schemeClr val="tx1"/>
                </a:solidFill>
              </a:rPr>
              <a:t>Gardening</a:t>
            </a:r>
          </a:p>
          <a:p>
            <a:pPr lvl="1">
              <a:spcBef>
                <a:spcPts val="400"/>
              </a:spcBef>
              <a:spcAft>
                <a:spcPts val="0"/>
              </a:spcAft>
            </a:pPr>
            <a:r>
              <a:rPr lang="en-US" altLang="en-US" sz="3600" dirty="0">
                <a:solidFill>
                  <a:schemeClr val="tx1"/>
                </a:solidFill>
              </a:rPr>
              <a:t>Dusting</a:t>
            </a:r>
          </a:p>
        </p:txBody>
      </p:sp>
      <p:sp>
        <p:nvSpPr>
          <p:cNvPr id="3" name="TextBox 2">
            <a:extLst>
              <a:ext uri="{FF2B5EF4-FFF2-40B4-BE49-F238E27FC236}">
                <a16:creationId xmlns:a16="http://schemas.microsoft.com/office/drawing/2014/main" id="{9ECCDCBB-70BA-4A08-B706-4B71B9FA9B29}"/>
              </a:ext>
            </a:extLst>
          </p:cNvPr>
          <p:cNvSpPr txBox="1"/>
          <p:nvPr/>
        </p:nvSpPr>
        <p:spPr>
          <a:xfrm>
            <a:off x="2023206" y="5495636"/>
            <a:ext cx="8373395" cy="1015663"/>
          </a:xfrm>
          <a:prstGeom prst="rect">
            <a:avLst/>
          </a:prstGeom>
          <a:noFill/>
        </p:spPr>
        <p:txBody>
          <a:bodyPr wrap="square" rtlCol="0">
            <a:spAutoFit/>
          </a:bodyPr>
          <a:lstStyle/>
          <a:p>
            <a:pPr algn="ctr"/>
            <a:r>
              <a:rPr lang="en-US" altLang="en-US" sz="6000" b="1" dirty="0">
                <a:solidFill>
                  <a:schemeClr val="accent2"/>
                </a:solidFill>
              </a:rPr>
              <a:t>The dose is unlimited!</a:t>
            </a:r>
            <a:endParaRPr lang="en-US" altLang="en-US" sz="6000" dirty="0"/>
          </a:p>
        </p:txBody>
      </p:sp>
      <p:pic>
        <p:nvPicPr>
          <p:cNvPr id="6" name="Picture 2">
            <a:extLst>
              <a:ext uri="{FF2B5EF4-FFF2-40B4-BE49-F238E27FC236}">
                <a16:creationId xmlns:a16="http://schemas.microsoft.com/office/drawing/2014/main" id="{6BF1BDB2-78C2-48E1-8335-9E45BBC008DE}"/>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65834" y="564548"/>
            <a:ext cx="139064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8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63535C-6149-4D65-9436-FAC296230A51}"/>
              </a:ext>
            </a:extLst>
          </p:cNvPr>
          <p:cNvSpPr/>
          <p:nvPr/>
        </p:nvSpPr>
        <p:spPr>
          <a:xfrm>
            <a:off x="8246533" y="723899"/>
            <a:ext cx="3784071" cy="59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2" name="Picture 2">
            <a:extLst>
              <a:ext uri="{FF2B5EF4-FFF2-40B4-BE49-F238E27FC236}">
                <a16:creationId xmlns:a16="http://schemas.microsoft.com/office/drawing/2014/main" id="{B5EF6358-2A21-433C-AC79-CFD9888C4C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67" r="3" b="13682"/>
          <a:stretch/>
        </p:blipFill>
        <p:spPr bwMode="auto">
          <a:xfrm>
            <a:off x="446533" y="723899"/>
            <a:ext cx="7498616" cy="5676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BC3D4581-AD7E-4AF2-98FC-CDF4A0EBE935}"/>
              </a:ext>
            </a:extLst>
          </p:cNvPr>
          <p:cNvSpPr>
            <a:spLocks noGrp="1"/>
          </p:cNvSpPr>
          <p:nvPr>
            <p:ph type="ctrTitle" idx="4294967295"/>
          </p:nvPr>
        </p:nvSpPr>
        <p:spPr>
          <a:xfrm>
            <a:off x="8597899" y="2471738"/>
            <a:ext cx="3081337" cy="3929062"/>
          </a:xfrm>
        </p:spPr>
        <p:txBody>
          <a:bodyPr anchor="t">
            <a:noAutofit/>
          </a:bodyPr>
          <a:lstStyle/>
          <a:p>
            <a:pPr>
              <a:lnSpc>
                <a:spcPct val="90000"/>
              </a:lnSpc>
              <a:defRPr/>
            </a:pPr>
            <a:r>
              <a:rPr lang="en-US" sz="4400" dirty="0">
                <a:solidFill>
                  <a:srgbClr val="FFFFFF"/>
                </a:solidFill>
              </a:rPr>
              <a:t>Activity / exercise:</a:t>
            </a:r>
            <a:br>
              <a:rPr lang="en-US" sz="4400" dirty="0">
                <a:solidFill>
                  <a:srgbClr val="FFFFFF"/>
                </a:solidFill>
              </a:rPr>
            </a:br>
            <a:br>
              <a:rPr lang="en-US" sz="4400" dirty="0">
                <a:solidFill>
                  <a:srgbClr val="FFFFFF"/>
                </a:solidFill>
              </a:rPr>
            </a:br>
            <a:r>
              <a:rPr lang="en-US" sz="4400" b="1" dirty="0">
                <a:solidFill>
                  <a:srgbClr val="FFFFFF"/>
                </a:solidFill>
              </a:rPr>
              <a:t>improve your fitness</a:t>
            </a:r>
          </a:p>
        </p:txBody>
      </p:sp>
      <p:sp>
        <p:nvSpPr>
          <p:cNvPr id="12" name="Arrow: Up 11">
            <a:extLst>
              <a:ext uri="{FF2B5EF4-FFF2-40B4-BE49-F238E27FC236}">
                <a16:creationId xmlns:a16="http://schemas.microsoft.com/office/drawing/2014/main" id="{4292D141-B7A1-4533-AD94-57B93F4DDE3E}"/>
              </a:ext>
            </a:extLst>
          </p:cNvPr>
          <p:cNvSpPr/>
          <p:nvPr/>
        </p:nvSpPr>
        <p:spPr>
          <a:xfrm>
            <a:off x="1117488" y="5194928"/>
            <a:ext cx="823605" cy="12058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Heart with pulse">
            <a:extLst>
              <a:ext uri="{FF2B5EF4-FFF2-40B4-BE49-F238E27FC236}">
                <a16:creationId xmlns:a16="http://schemas.microsoft.com/office/drawing/2014/main" id="{34235C73-ED6A-4E6C-8625-AE71B35B5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3498" y="804109"/>
            <a:ext cx="1286685" cy="1286685"/>
          </a:xfrm>
          <a:prstGeom prst="rect">
            <a:avLst/>
          </a:prstGeom>
        </p:spPr>
      </p:pic>
    </p:spTree>
    <p:extLst>
      <p:ext uri="{BB962C8B-B14F-4D97-AF65-F5344CB8AC3E}">
        <p14:creationId xmlns:p14="http://schemas.microsoft.com/office/powerpoint/2010/main" val="31577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FDE1-C447-4E4B-A024-6A7CA4E97048}"/>
              </a:ext>
            </a:extLst>
          </p:cNvPr>
          <p:cNvSpPr>
            <a:spLocks noGrp="1"/>
          </p:cNvSpPr>
          <p:nvPr>
            <p:ph type="title"/>
          </p:nvPr>
        </p:nvSpPr>
        <p:spPr/>
        <p:txBody>
          <a:bodyPr>
            <a:normAutofit/>
          </a:bodyPr>
          <a:lstStyle/>
          <a:p>
            <a:r>
              <a:rPr lang="en-US" sz="4800" cap="none" dirty="0"/>
              <a:t>“SWEAT” - EXERCISE GUIDELINES</a:t>
            </a:r>
          </a:p>
        </p:txBody>
      </p:sp>
      <p:sp>
        <p:nvSpPr>
          <p:cNvPr id="3" name="Subtitle 2">
            <a:extLst>
              <a:ext uri="{FF2B5EF4-FFF2-40B4-BE49-F238E27FC236}">
                <a16:creationId xmlns:a16="http://schemas.microsoft.com/office/drawing/2014/main" id="{89F258D5-0E93-4F8C-A2EF-8D15869D9138}"/>
              </a:ext>
            </a:extLst>
          </p:cNvPr>
          <p:cNvSpPr>
            <a:spLocks noGrp="1"/>
          </p:cNvSpPr>
          <p:nvPr>
            <p:ph sz="half" idx="1"/>
          </p:nvPr>
        </p:nvSpPr>
        <p:spPr>
          <a:xfrm>
            <a:off x="2306472" y="2245675"/>
            <a:ext cx="9417414" cy="4292064"/>
          </a:xfrm>
        </p:spPr>
        <p:txBody>
          <a:bodyPr>
            <a:noAutofit/>
          </a:bodyPr>
          <a:lstStyle/>
          <a:p>
            <a:pPr marL="0" lvl="1" indent="0">
              <a:spcBef>
                <a:spcPts val="0"/>
              </a:spcBef>
              <a:buNone/>
            </a:pPr>
            <a:r>
              <a:rPr lang="en-US" sz="3600" dirty="0">
                <a:solidFill>
                  <a:schemeClr val="tx1"/>
                </a:solidFill>
              </a:rPr>
              <a:t>Aerobic exercise</a:t>
            </a:r>
          </a:p>
          <a:p>
            <a:pPr marL="616311" lvl="3" indent="-274320">
              <a:spcBef>
                <a:spcPts val="0"/>
              </a:spcBef>
              <a:spcAft>
                <a:spcPts val="0"/>
              </a:spcAft>
            </a:pPr>
            <a:r>
              <a:rPr lang="en-US" sz="3200" dirty="0">
                <a:solidFill>
                  <a:schemeClr val="tx1"/>
                </a:solidFill>
              </a:rPr>
              <a:t>Minimum 150 minutes per week</a:t>
            </a:r>
          </a:p>
          <a:p>
            <a:pPr marL="616311" lvl="3" indent="-274320">
              <a:spcBef>
                <a:spcPts val="0"/>
              </a:spcBef>
              <a:spcAft>
                <a:spcPts val="0"/>
              </a:spcAft>
            </a:pPr>
            <a:r>
              <a:rPr lang="en-US" sz="3200" dirty="0">
                <a:solidFill>
                  <a:schemeClr val="tx1"/>
                </a:solidFill>
              </a:rPr>
              <a:t>Intensity (effort) = moderate to vigorous </a:t>
            </a:r>
          </a:p>
          <a:p>
            <a:pPr marL="0" lvl="1" indent="0">
              <a:spcBef>
                <a:spcPts val="6600"/>
              </a:spcBef>
              <a:spcAft>
                <a:spcPts val="300"/>
              </a:spcAft>
              <a:buNone/>
            </a:pPr>
            <a:r>
              <a:rPr lang="en-US" sz="3600" dirty="0">
                <a:solidFill>
                  <a:schemeClr val="tx1"/>
                </a:solidFill>
              </a:rPr>
              <a:t>Resistance exercise</a:t>
            </a:r>
          </a:p>
          <a:p>
            <a:pPr marL="616311" lvl="3" indent="-274320">
              <a:spcBef>
                <a:spcPts val="0"/>
              </a:spcBef>
              <a:spcAft>
                <a:spcPts val="0"/>
              </a:spcAft>
            </a:pPr>
            <a:r>
              <a:rPr lang="en-US" sz="3200" dirty="0">
                <a:solidFill>
                  <a:schemeClr val="tx1"/>
                </a:solidFill>
              </a:rPr>
              <a:t>2-3 times per week</a:t>
            </a:r>
          </a:p>
        </p:txBody>
      </p:sp>
      <p:pic>
        <p:nvPicPr>
          <p:cNvPr id="18436" name="Picture 2">
            <a:extLst>
              <a:ext uri="{FF2B5EF4-FFF2-40B4-BE49-F238E27FC236}">
                <a16:creationId xmlns:a16="http://schemas.microsoft.com/office/drawing/2014/main" id="{D64140D7-59EC-4ADD-B393-C93E5EB2F9BD}"/>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68113" y="2360970"/>
            <a:ext cx="1512568" cy="117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a:extLst>
              <a:ext uri="{FF2B5EF4-FFF2-40B4-BE49-F238E27FC236}">
                <a16:creationId xmlns:a16="http://schemas.microsoft.com/office/drawing/2014/main" id="{B84FDBE2-AA3B-4CB3-863C-520E3485D5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456" y="4350265"/>
            <a:ext cx="1713881" cy="185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phic 9" descr="Upward trend">
            <a:extLst>
              <a:ext uri="{FF2B5EF4-FFF2-40B4-BE49-F238E27FC236}">
                <a16:creationId xmlns:a16="http://schemas.microsoft.com/office/drawing/2014/main" id="{6EC3472C-5653-4D74-AE6B-9CEE1059F3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8356" y="2756709"/>
            <a:ext cx="1344582" cy="1344582"/>
          </a:xfrm>
          <a:prstGeom prst="rect">
            <a:avLst/>
          </a:prstGeom>
        </p:spPr>
      </p:pic>
    </p:spTree>
    <p:extLst>
      <p:ext uri="{BB962C8B-B14F-4D97-AF65-F5344CB8AC3E}">
        <p14:creationId xmlns:p14="http://schemas.microsoft.com/office/powerpoint/2010/main" val="5993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Activity and/or exercise</a:t>
            </a:r>
          </a:p>
        </p:txBody>
      </p:sp>
      <p:sp>
        <p:nvSpPr>
          <p:cNvPr id="3" name="Content Placeholder 2"/>
          <p:cNvSpPr>
            <a:spLocks noGrp="1"/>
          </p:cNvSpPr>
          <p:nvPr>
            <p:ph idx="1"/>
          </p:nvPr>
        </p:nvSpPr>
        <p:spPr>
          <a:xfrm>
            <a:off x="385012" y="2229852"/>
            <a:ext cx="11598442" cy="4087083"/>
          </a:xfrm>
        </p:spPr>
        <p:txBody>
          <a:bodyPr>
            <a:noAutofit/>
          </a:bodyPr>
          <a:lstStyle/>
          <a:p>
            <a:pPr marL="305435" indent="-305435">
              <a:spcBef>
                <a:spcPts val="1200"/>
              </a:spcBef>
            </a:pPr>
            <a:r>
              <a:rPr lang="en-US" dirty="0">
                <a:solidFill>
                  <a:schemeClr val="tx1"/>
                </a:solidFill>
              </a:rPr>
              <a:t>More activity or more vigorous activity = More health benefits</a:t>
            </a:r>
          </a:p>
          <a:p>
            <a:pPr marL="305435" indent="-305435">
              <a:spcBef>
                <a:spcPts val="1800"/>
              </a:spcBef>
            </a:pPr>
            <a:r>
              <a:rPr lang="en-US" dirty="0">
                <a:solidFill>
                  <a:schemeClr val="tx1"/>
                </a:solidFill>
              </a:rPr>
              <a:t>Doing something is better than doing nothing</a:t>
            </a:r>
          </a:p>
          <a:p>
            <a:pPr marL="629427" lvl="1" indent="-305435">
              <a:spcBef>
                <a:spcPts val="0"/>
              </a:spcBef>
            </a:pPr>
            <a:r>
              <a:rPr lang="en-US" sz="3200" dirty="0">
                <a:solidFill>
                  <a:schemeClr val="tx1"/>
                </a:solidFill>
              </a:rPr>
              <a:t>If you are currently not active – Biggest “return on investment” comes from adding small amounts of physical activity</a:t>
            </a:r>
          </a:p>
          <a:p>
            <a:pPr marL="305435" indent="-305435">
              <a:spcBef>
                <a:spcPts val="1800"/>
              </a:spcBef>
            </a:pPr>
            <a:r>
              <a:rPr lang="en-US" dirty="0">
                <a:solidFill>
                  <a:schemeClr val="tx1"/>
                </a:solidFill>
              </a:rPr>
              <a:t>Be as active as you are able, given the limits of your body</a:t>
            </a:r>
            <a:br>
              <a:rPr lang="en-US" dirty="0">
                <a:solidFill>
                  <a:schemeClr val="tx1"/>
                </a:solidFill>
              </a:rPr>
            </a:br>
            <a:r>
              <a:rPr lang="en-US" dirty="0">
                <a:solidFill>
                  <a:schemeClr val="tx1"/>
                </a:solidFill>
              </a:rPr>
              <a:t>and your life situation!</a:t>
            </a:r>
          </a:p>
        </p:txBody>
      </p:sp>
    </p:spTree>
    <p:extLst>
      <p:ext uri="{BB962C8B-B14F-4D97-AF65-F5344CB8AC3E}">
        <p14:creationId xmlns:p14="http://schemas.microsoft.com/office/powerpoint/2010/main" val="14839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D1B3C70-7445-4495-9C76-0B9E93198E07}"/>
              </a:ext>
            </a:extLst>
          </p:cNvPr>
          <p:cNvSpPr>
            <a:spLocks noGrp="1" noChangeArrowheads="1"/>
          </p:cNvSpPr>
          <p:nvPr>
            <p:ph type="title"/>
          </p:nvPr>
        </p:nvSpPr>
        <p:spPr/>
        <p:txBody>
          <a:bodyPr anchor="ctr">
            <a:normAutofit/>
          </a:bodyPr>
          <a:lstStyle/>
          <a:p>
            <a:pPr eaLnBrk="1" hangingPunct="1">
              <a:defRPr/>
            </a:pPr>
            <a:r>
              <a:rPr lang="en-US" sz="4800" dirty="0"/>
              <a:t>Aerobic Activity</a:t>
            </a:r>
          </a:p>
        </p:txBody>
      </p:sp>
      <p:sp>
        <p:nvSpPr>
          <p:cNvPr id="11267" name="Rectangle 3">
            <a:extLst>
              <a:ext uri="{FF2B5EF4-FFF2-40B4-BE49-F238E27FC236}">
                <a16:creationId xmlns:a16="http://schemas.microsoft.com/office/drawing/2014/main" id="{CE78268D-2F4B-4150-A302-23074CDDD6FB}"/>
              </a:ext>
            </a:extLst>
          </p:cNvPr>
          <p:cNvSpPr>
            <a:spLocks noGrp="1" noChangeArrowheads="1"/>
          </p:cNvSpPr>
          <p:nvPr>
            <p:ph idx="1"/>
          </p:nvPr>
        </p:nvSpPr>
        <p:spPr>
          <a:xfrm>
            <a:off x="335723" y="2067339"/>
            <a:ext cx="11732592" cy="4647096"/>
          </a:xfrm>
        </p:spPr>
        <p:txBody>
          <a:bodyPr>
            <a:noAutofit/>
          </a:bodyPr>
          <a:lstStyle/>
          <a:p>
            <a:pPr>
              <a:spcBef>
                <a:spcPts val="900"/>
              </a:spcBef>
              <a:spcAft>
                <a:spcPts val="900"/>
              </a:spcAft>
              <a:buFont typeface="Wingdings" panose="05000000000000000000" pitchFamily="2" charset="2"/>
              <a:buChar char="§"/>
              <a:defRPr/>
            </a:pPr>
            <a:r>
              <a:rPr lang="en-US" dirty="0">
                <a:solidFill>
                  <a:schemeClr val="tx1"/>
                </a:solidFill>
              </a:rPr>
              <a:t>Activity that targets and strengthens the heart &amp; lungs</a:t>
            </a:r>
          </a:p>
          <a:p>
            <a:pPr>
              <a:spcBef>
                <a:spcPts val="0"/>
              </a:spcBef>
              <a:spcAft>
                <a:spcPts val="800"/>
              </a:spcAft>
              <a:buFont typeface="Wingdings" panose="05000000000000000000" pitchFamily="2" charset="2"/>
              <a:buChar char="§"/>
              <a:defRPr/>
            </a:pPr>
            <a:r>
              <a:rPr lang="en-US" dirty="0">
                <a:solidFill>
                  <a:schemeClr val="tx1"/>
                </a:solidFill>
              </a:rPr>
              <a:t>Examples:  </a:t>
            </a:r>
            <a:r>
              <a:rPr lang="en-US" sz="3200" dirty="0">
                <a:solidFill>
                  <a:schemeClr val="tx1"/>
                </a:solidFill>
              </a:rPr>
              <a:t>Brisk walking,  cycling,  swimming,  cross-country skiing</a:t>
            </a:r>
            <a:endParaRPr lang="en-US" dirty="0">
              <a:solidFill>
                <a:schemeClr val="tx1"/>
              </a:solidFill>
            </a:endParaRPr>
          </a:p>
          <a:p>
            <a:pPr marL="0" indent="0">
              <a:spcBef>
                <a:spcPts val="2400"/>
              </a:spcBef>
              <a:spcAft>
                <a:spcPts val="0"/>
              </a:spcAft>
              <a:buNone/>
              <a:defRPr/>
            </a:pPr>
            <a:r>
              <a:rPr lang="en-US" dirty="0">
                <a:solidFill>
                  <a:schemeClr val="tx1"/>
                </a:solidFill>
              </a:rPr>
              <a:t>Dose:</a:t>
            </a:r>
          </a:p>
          <a:p>
            <a:pPr lvl="1">
              <a:spcBef>
                <a:spcPts val="0"/>
              </a:spcBef>
              <a:spcAft>
                <a:spcPts val="0"/>
              </a:spcAft>
              <a:buFont typeface="Wingdings" panose="05000000000000000000" pitchFamily="2" charset="2"/>
              <a:buChar char="§"/>
              <a:defRPr/>
            </a:pPr>
            <a:r>
              <a:rPr lang="en-US" sz="3200" dirty="0">
                <a:solidFill>
                  <a:schemeClr val="tx1"/>
                </a:solidFill>
              </a:rPr>
              <a:t>10 minutes – 3 times per day,  5 days per week</a:t>
            </a:r>
          </a:p>
          <a:p>
            <a:pPr lvl="1">
              <a:spcBef>
                <a:spcPts val="0"/>
              </a:spcBef>
              <a:spcAft>
                <a:spcPts val="0"/>
              </a:spcAft>
              <a:buFont typeface="Wingdings" panose="05000000000000000000" pitchFamily="2" charset="2"/>
              <a:buChar char="§"/>
              <a:defRPr/>
            </a:pPr>
            <a:r>
              <a:rPr lang="en-US" sz="3200" dirty="0">
                <a:solidFill>
                  <a:schemeClr val="tx1"/>
                </a:solidFill>
              </a:rPr>
              <a:t>20 minutes – 7 days per week</a:t>
            </a:r>
          </a:p>
          <a:p>
            <a:pPr lvl="1">
              <a:spcBef>
                <a:spcPts val="0"/>
              </a:spcBef>
              <a:spcAft>
                <a:spcPts val="0"/>
              </a:spcAft>
              <a:buFont typeface="Wingdings" panose="05000000000000000000" pitchFamily="2" charset="2"/>
              <a:buChar char="§"/>
              <a:defRPr/>
            </a:pPr>
            <a:r>
              <a:rPr lang="en-US" sz="3200" dirty="0">
                <a:solidFill>
                  <a:schemeClr val="tx1"/>
                </a:solidFill>
              </a:rPr>
              <a:t>60 minutes – 3 days per week</a:t>
            </a:r>
            <a:endParaRPr lang="en-US" dirty="0">
              <a:solidFill>
                <a:schemeClr val="tx1"/>
              </a:solidFill>
            </a:endParaRPr>
          </a:p>
          <a:p>
            <a:pPr>
              <a:spcBef>
                <a:spcPts val="3600"/>
              </a:spcBef>
              <a:spcAft>
                <a:spcPts val="0"/>
              </a:spcAft>
              <a:buFont typeface="Wingdings" panose="05000000000000000000" pitchFamily="2" charset="2"/>
              <a:buChar char="§"/>
              <a:defRPr/>
            </a:pPr>
            <a:r>
              <a:rPr lang="en-US" dirty="0">
                <a:solidFill>
                  <a:schemeClr val="tx1"/>
                </a:solidFill>
              </a:rPr>
              <a:t>Blood sugars can be reduced </a:t>
            </a:r>
            <a:r>
              <a:rPr lang="en-US" b="1" i="1" dirty="0">
                <a:solidFill>
                  <a:schemeClr val="tx1"/>
                </a:solidFill>
              </a:rPr>
              <a:t>immediately</a:t>
            </a:r>
            <a:r>
              <a:rPr lang="en-US" dirty="0">
                <a:solidFill>
                  <a:schemeClr val="tx1"/>
                </a:solidFill>
              </a:rPr>
              <a:t> with sustained activity</a:t>
            </a:r>
          </a:p>
        </p:txBody>
      </p:sp>
      <p:pic>
        <p:nvPicPr>
          <p:cNvPr id="1026" name="Picture 2" descr="Biomechanists explore effect of obesity on falls | Lower Extremity Review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6353" y="3429000"/>
            <a:ext cx="1819648" cy="239927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Heart with pulse">
            <a:extLst>
              <a:ext uri="{FF2B5EF4-FFF2-40B4-BE49-F238E27FC236}">
                <a16:creationId xmlns:a16="http://schemas.microsoft.com/office/drawing/2014/main" id="{BB76EF2D-3FC2-476F-BCC3-95DDCB4515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9106" y="568630"/>
            <a:ext cx="1286685" cy="1286685"/>
          </a:xfrm>
          <a:prstGeom prst="rect">
            <a:avLst/>
          </a:prstGeom>
        </p:spPr>
      </p:pic>
    </p:spTree>
    <p:extLst>
      <p:ext uri="{BB962C8B-B14F-4D97-AF65-F5344CB8AC3E}">
        <p14:creationId xmlns:p14="http://schemas.microsoft.com/office/powerpoint/2010/main" val="900488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fade">
                                      <p:cBhvr>
                                        <p:cTn id="20" dur="500"/>
                                        <p:tgtEl>
                                          <p:spTgt spid="1126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fade">
                                      <p:cBhvr>
                                        <p:cTn id="26" dur="500"/>
                                        <p:tgtEl>
                                          <p:spTgt spid="1126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0795873-DF88-4F8B-A718-54784B796ECC}"/>
              </a:ext>
            </a:extLst>
          </p:cNvPr>
          <p:cNvSpPr>
            <a:spLocks noGrp="1" noChangeArrowheads="1"/>
          </p:cNvSpPr>
          <p:nvPr>
            <p:ph type="title"/>
          </p:nvPr>
        </p:nvSpPr>
        <p:spPr/>
        <p:txBody>
          <a:bodyPr anchor="ctr">
            <a:noAutofit/>
          </a:bodyPr>
          <a:lstStyle/>
          <a:p>
            <a:pPr eaLnBrk="1" hangingPunct="1">
              <a:defRPr/>
            </a:pPr>
            <a:r>
              <a:rPr lang="en-US" altLang="en-US" sz="3600" cap="none" dirty="0"/>
              <a:t>INTENSITY / EFFORT:</a:t>
            </a:r>
            <a:br>
              <a:rPr lang="en-US" altLang="en-US" sz="3600" cap="none" dirty="0"/>
            </a:br>
            <a:r>
              <a:rPr lang="en-US" altLang="en-US" sz="3600" cap="none" dirty="0"/>
              <a:t>Rate of Perceived Exertion scale (</a:t>
            </a:r>
            <a:r>
              <a:rPr lang="en-US" altLang="en-US" sz="3600" cap="none" dirty="0" err="1"/>
              <a:t>RPE</a:t>
            </a:r>
            <a:r>
              <a:rPr lang="en-US" altLang="en-US" sz="3600" cap="none" dirty="0"/>
              <a:t>)</a:t>
            </a:r>
          </a:p>
        </p:txBody>
      </p:sp>
      <p:graphicFrame>
        <p:nvGraphicFramePr>
          <p:cNvPr id="18499" name="Group 67">
            <a:extLst>
              <a:ext uri="{FF2B5EF4-FFF2-40B4-BE49-F238E27FC236}">
                <a16:creationId xmlns:a16="http://schemas.microsoft.com/office/drawing/2014/main" id="{9C2B6209-0297-4AD5-BD16-996A350F974A}"/>
              </a:ext>
            </a:extLst>
          </p:cNvPr>
          <p:cNvGraphicFramePr>
            <a:graphicFrameLocks noGrp="1"/>
          </p:cNvGraphicFramePr>
          <p:nvPr/>
        </p:nvGraphicFramePr>
        <p:xfrm>
          <a:off x="3170300" y="2079761"/>
          <a:ext cx="5588000" cy="4571996"/>
        </p:xfrm>
        <a:graphic>
          <a:graphicData uri="http://schemas.openxmlformats.org/drawingml/2006/table">
            <a:tbl>
              <a:tblPr/>
              <a:tblGrid>
                <a:gridCol w="975919">
                  <a:extLst>
                    <a:ext uri="{9D8B030D-6E8A-4147-A177-3AD203B41FA5}">
                      <a16:colId xmlns:a16="http://schemas.microsoft.com/office/drawing/2014/main" val="20000"/>
                    </a:ext>
                  </a:extLst>
                </a:gridCol>
                <a:gridCol w="4612081">
                  <a:extLst>
                    <a:ext uri="{9D8B030D-6E8A-4147-A177-3AD203B41FA5}">
                      <a16:colId xmlns:a16="http://schemas.microsoft.com/office/drawing/2014/main" val="20001"/>
                    </a:ext>
                  </a:extLst>
                </a:gridCol>
              </a:tblGrid>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0</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Rest</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0"/>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1</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Very Light</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1"/>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2</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Light</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2"/>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3</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Moderate</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10003"/>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4</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Somewhat hard</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10004"/>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5</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Hard (breathing deeply)</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10005"/>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6</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10006"/>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7</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Very hard (out of breath)</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7"/>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8</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8"/>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9</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9"/>
                  </a:ext>
                </a:extLst>
              </a:tr>
              <a:tr h="41563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a:ln>
                            <a:noFill/>
                          </a:ln>
                          <a:solidFill>
                            <a:schemeClr val="tx1"/>
                          </a:solidFill>
                          <a:effectLst/>
                          <a:latin typeface="+mn-lt"/>
                        </a:rPr>
                        <a:t>10</a:t>
                      </a:r>
                    </a:p>
                  </a:txBody>
                  <a:tcPr marL="121920" marR="1219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900" b="0" i="0" u="none" strike="noStrike" cap="none" normalizeH="0" baseline="0" dirty="0">
                          <a:ln>
                            <a:noFill/>
                          </a:ln>
                          <a:solidFill>
                            <a:schemeClr val="tx1"/>
                          </a:solidFill>
                          <a:effectLst/>
                          <a:latin typeface="+mn-lt"/>
                        </a:rPr>
                        <a:t>Maximal</a:t>
                      </a:r>
                    </a:p>
                  </a:txBody>
                  <a:tcPr marL="121920" marR="1219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10"/>
                  </a:ext>
                </a:extLst>
              </a:tr>
            </a:tbl>
          </a:graphicData>
        </a:graphic>
      </p:graphicFrame>
      <p:sp>
        <p:nvSpPr>
          <p:cNvPr id="22569" name="Text Box 71">
            <a:extLst>
              <a:ext uri="{FF2B5EF4-FFF2-40B4-BE49-F238E27FC236}">
                <a16:creationId xmlns:a16="http://schemas.microsoft.com/office/drawing/2014/main" id="{15C37549-40FE-4AB1-A726-E3EFAC599703}"/>
              </a:ext>
            </a:extLst>
          </p:cNvPr>
          <p:cNvSpPr txBox="1">
            <a:spLocks noChangeArrowheads="1"/>
          </p:cNvSpPr>
          <p:nvPr/>
        </p:nvSpPr>
        <p:spPr bwMode="auto">
          <a:xfrm>
            <a:off x="8923130" y="2469958"/>
            <a:ext cx="3187969" cy="358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defTabSz="1219170" fontAlgn="base">
              <a:spcBef>
                <a:spcPct val="50000"/>
              </a:spcBef>
              <a:spcAft>
                <a:spcPct val="0"/>
              </a:spcAft>
              <a:buClrTx/>
              <a:buSzTx/>
              <a:buNone/>
            </a:pPr>
            <a:r>
              <a:rPr lang="en-US" altLang="en-US" sz="2667" dirty="0">
                <a:solidFill>
                  <a:schemeClr val="accent1"/>
                </a:solidFill>
                <a:latin typeface="Gill Sans MT"/>
                <a:cs typeface="Arial" panose="020B0604020202020204" pitchFamily="34" charset="0"/>
              </a:rPr>
              <a:t>Light (RPE 1-2)</a:t>
            </a:r>
          </a:p>
          <a:p>
            <a:pPr defTabSz="1219170" fontAlgn="base">
              <a:spcBef>
                <a:spcPts val="8000"/>
              </a:spcBef>
              <a:spcAft>
                <a:spcPct val="0"/>
              </a:spcAft>
              <a:buClrTx/>
              <a:buSzTx/>
              <a:buNone/>
            </a:pPr>
            <a:r>
              <a:rPr lang="en-US" altLang="en-US" sz="2667" dirty="0">
                <a:solidFill>
                  <a:srgbClr val="00B050"/>
                </a:solidFill>
                <a:latin typeface="Gill Sans MT"/>
                <a:cs typeface="Arial" panose="020B0604020202020204" pitchFamily="34" charset="0"/>
              </a:rPr>
              <a:t>Moderate (RPE 3-6)</a:t>
            </a:r>
          </a:p>
          <a:p>
            <a:pPr defTabSz="1219170" fontAlgn="base">
              <a:spcBef>
                <a:spcPts val="9600"/>
              </a:spcBef>
              <a:spcAft>
                <a:spcPct val="0"/>
              </a:spcAft>
              <a:buClrTx/>
              <a:buSzTx/>
              <a:buNone/>
            </a:pPr>
            <a:r>
              <a:rPr lang="en-US" altLang="en-US" sz="2667" dirty="0">
                <a:solidFill>
                  <a:schemeClr val="accent2"/>
                </a:solidFill>
                <a:latin typeface="Gill Sans MT"/>
                <a:cs typeface="Arial" panose="020B0604020202020204" pitchFamily="34" charset="0"/>
              </a:rPr>
              <a:t>Vigorous (</a:t>
            </a:r>
            <a:r>
              <a:rPr lang="en-US" altLang="en-US" sz="2667" dirty="0" err="1">
                <a:solidFill>
                  <a:schemeClr val="accent2"/>
                </a:solidFill>
                <a:latin typeface="Gill Sans MT"/>
                <a:cs typeface="Arial" panose="020B0604020202020204" pitchFamily="34" charset="0"/>
              </a:rPr>
              <a:t>RPE</a:t>
            </a:r>
            <a:r>
              <a:rPr lang="en-US" altLang="en-US" sz="2667" dirty="0">
                <a:solidFill>
                  <a:schemeClr val="accent2"/>
                </a:solidFill>
                <a:latin typeface="Gill Sans MT"/>
                <a:cs typeface="Arial" panose="020B0604020202020204" pitchFamily="34" charset="0"/>
              </a:rPr>
              <a:t> 7+)</a:t>
            </a:r>
          </a:p>
        </p:txBody>
      </p:sp>
      <p:sp>
        <p:nvSpPr>
          <p:cNvPr id="22570" name="TextBox 8">
            <a:extLst>
              <a:ext uri="{FF2B5EF4-FFF2-40B4-BE49-F238E27FC236}">
                <a16:creationId xmlns:a16="http://schemas.microsoft.com/office/drawing/2014/main" id="{9009AA5C-B6AD-4675-82AA-D90A6A430D58}"/>
              </a:ext>
            </a:extLst>
          </p:cNvPr>
          <p:cNvSpPr txBox="1">
            <a:spLocks noChangeArrowheads="1"/>
          </p:cNvSpPr>
          <p:nvPr/>
        </p:nvSpPr>
        <p:spPr bwMode="auto">
          <a:xfrm>
            <a:off x="0" y="2450092"/>
            <a:ext cx="27887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r" defTabSz="1219170" eaLnBrk="0" fontAlgn="base" hangingPunct="0">
              <a:spcBef>
                <a:spcPct val="0"/>
              </a:spcBef>
              <a:spcAft>
                <a:spcPct val="0"/>
              </a:spcAft>
              <a:buClrTx/>
              <a:buSzTx/>
              <a:buNone/>
            </a:pPr>
            <a:r>
              <a:rPr lang="en-CA" altLang="en-US" sz="2500" dirty="0">
                <a:solidFill>
                  <a:schemeClr val="accent1"/>
                </a:solidFill>
                <a:latin typeface="Gill Sans MT"/>
                <a:cs typeface="Arial" panose="020B0604020202020204" pitchFamily="34" charset="0"/>
              </a:rPr>
              <a:t>Can </a:t>
            </a:r>
            <a:r>
              <a:rPr lang="en-CA" altLang="en-US" sz="2500" b="1" dirty="0">
                <a:solidFill>
                  <a:schemeClr val="accent1"/>
                </a:solidFill>
                <a:latin typeface="Gill Sans MT"/>
                <a:cs typeface="Arial" panose="020B0604020202020204" pitchFamily="34" charset="0"/>
              </a:rPr>
              <a:t>talk</a:t>
            </a:r>
            <a:r>
              <a:rPr lang="en-CA" altLang="en-US" sz="2500" dirty="0">
                <a:solidFill>
                  <a:schemeClr val="accent1"/>
                </a:solidFill>
                <a:latin typeface="Gill Sans MT"/>
                <a:cs typeface="Arial" panose="020B0604020202020204" pitchFamily="34" charset="0"/>
              </a:rPr>
              <a:t> and </a:t>
            </a:r>
            <a:r>
              <a:rPr lang="en-CA" altLang="en-US" sz="2500" b="1" dirty="0">
                <a:solidFill>
                  <a:schemeClr val="accent1"/>
                </a:solidFill>
                <a:latin typeface="Gill Sans MT"/>
                <a:cs typeface="Arial" panose="020B0604020202020204" pitchFamily="34" charset="0"/>
              </a:rPr>
              <a:t>sing</a:t>
            </a:r>
          </a:p>
        </p:txBody>
      </p:sp>
      <p:sp>
        <p:nvSpPr>
          <p:cNvPr id="22571" name="TextBox 9">
            <a:extLst>
              <a:ext uri="{FF2B5EF4-FFF2-40B4-BE49-F238E27FC236}">
                <a16:creationId xmlns:a16="http://schemas.microsoft.com/office/drawing/2014/main" id="{A9EA46D9-C7BA-4DEC-9D72-33CE181A64DC}"/>
              </a:ext>
            </a:extLst>
          </p:cNvPr>
          <p:cNvSpPr txBox="1">
            <a:spLocks noChangeArrowheads="1"/>
          </p:cNvSpPr>
          <p:nvPr/>
        </p:nvSpPr>
        <p:spPr bwMode="auto">
          <a:xfrm>
            <a:off x="0" y="3504094"/>
            <a:ext cx="2924569" cy="129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r" defTabSz="1219170" eaLnBrk="0" fontAlgn="base" hangingPunct="0">
              <a:lnSpc>
                <a:spcPct val="80000"/>
              </a:lnSpc>
              <a:spcBef>
                <a:spcPct val="0"/>
              </a:spcBef>
              <a:spcAft>
                <a:spcPct val="0"/>
              </a:spcAft>
              <a:buClrTx/>
              <a:buSzTx/>
              <a:buNone/>
            </a:pPr>
            <a:r>
              <a:rPr lang="en-CA" altLang="en-US" sz="2400" dirty="0">
                <a:solidFill>
                  <a:srgbClr val="00B050"/>
                </a:solidFill>
                <a:latin typeface="Gill Sans MT"/>
                <a:cs typeface="Arial" panose="020B0604020202020204" pitchFamily="34" charset="0"/>
              </a:rPr>
              <a:t>Can talk </a:t>
            </a:r>
            <a:r>
              <a:rPr lang="en-CA" altLang="en-US" sz="2400" b="1" i="1" dirty="0">
                <a:solidFill>
                  <a:srgbClr val="00B050"/>
                </a:solidFill>
                <a:latin typeface="Gill Sans MT"/>
                <a:cs typeface="Arial" panose="020B0604020202020204" pitchFamily="34" charset="0"/>
              </a:rPr>
              <a:t>but not </a:t>
            </a:r>
            <a:r>
              <a:rPr lang="en-CA" altLang="en-US" sz="2400" dirty="0">
                <a:solidFill>
                  <a:srgbClr val="00B050"/>
                </a:solidFill>
                <a:latin typeface="Gill Sans MT"/>
                <a:cs typeface="Arial" panose="020B0604020202020204" pitchFamily="34" charset="0"/>
              </a:rPr>
              <a:t>sing</a:t>
            </a:r>
          </a:p>
          <a:p>
            <a:pPr algn="r" defTabSz="1219170" eaLnBrk="0" fontAlgn="base" hangingPunct="0">
              <a:spcBef>
                <a:spcPts val="800"/>
              </a:spcBef>
              <a:spcAft>
                <a:spcPct val="0"/>
              </a:spcAft>
              <a:buClrTx/>
              <a:buSzTx/>
              <a:buNone/>
            </a:pPr>
            <a:r>
              <a:rPr lang="en-CA" altLang="en-US" sz="2500" dirty="0">
                <a:solidFill>
                  <a:srgbClr val="00B050"/>
                </a:solidFill>
                <a:latin typeface="Gill Sans MT"/>
                <a:cs typeface="Arial" panose="020B0604020202020204" pitchFamily="34" charset="0"/>
              </a:rPr>
              <a:t>Sweating and</a:t>
            </a:r>
            <a:br>
              <a:rPr lang="en-CA" altLang="en-US" sz="2500" dirty="0">
                <a:solidFill>
                  <a:srgbClr val="00B050"/>
                </a:solidFill>
                <a:latin typeface="Gill Sans MT"/>
                <a:cs typeface="Arial" panose="020B0604020202020204" pitchFamily="34" charset="0"/>
              </a:rPr>
            </a:br>
            <a:r>
              <a:rPr lang="en-CA" altLang="en-US" sz="2500" dirty="0">
                <a:solidFill>
                  <a:srgbClr val="00B050"/>
                </a:solidFill>
                <a:latin typeface="Gill Sans MT"/>
                <a:cs typeface="Arial" panose="020B0604020202020204" pitchFamily="34" charset="0"/>
              </a:rPr>
              <a:t>Increased </a:t>
            </a:r>
            <a:r>
              <a:rPr lang="en-CA" altLang="en-US" sz="2500" dirty="0">
                <a:solidFill>
                  <a:srgbClr val="00B050"/>
                </a:solidFill>
                <a:latin typeface="Gill Sans MT"/>
                <a:cs typeface="Calibri" panose="020F0502020204030204" pitchFamily="34" charset="0"/>
              </a:rPr>
              <a:t>heart rate</a:t>
            </a:r>
            <a:endParaRPr lang="en-CA" altLang="en-US" sz="2500" dirty="0">
              <a:solidFill>
                <a:srgbClr val="00B050"/>
              </a:solidFill>
              <a:latin typeface="Gill Sans MT"/>
              <a:cs typeface="Arial" panose="020B0604020202020204" pitchFamily="34" charset="0"/>
            </a:endParaRPr>
          </a:p>
        </p:txBody>
      </p:sp>
      <p:sp>
        <p:nvSpPr>
          <p:cNvPr id="22572" name="TextBox 10">
            <a:extLst>
              <a:ext uri="{FF2B5EF4-FFF2-40B4-BE49-F238E27FC236}">
                <a16:creationId xmlns:a16="http://schemas.microsoft.com/office/drawing/2014/main" id="{D183AC8E-9CF4-4BF0-BD80-81C9E2A7AE82}"/>
              </a:ext>
            </a:extLst>
          </p:cNvPr>
          <p:cNvSpPr txBox="1">
            <a:spLocks noChangeArrowheads="1"/>
          </p:cNvSpPr>
          <p:nvPr/>
        </p:nvSpPr>
        <p:spPr bwMode="auto">
          <a:xfrm>
            <a:off x="0" y="5549979"/>
            <a:ext cx="29245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ctr" defTabSz="1219170" eaLnBrk="0" fontAlgn="base" hangingPunct="0">
              <a:spcBef>
                <a:spcPct val="0"/>
              </a:spcBef>
              <a:spcAft>
                <a:spcPct val="0"/>
              </a:spcAft>
              <a:buClrTx/>
              <a:buSzTx/>
              <a:buNone/>
            </a:pPr>
            <a:r>
              <a:rPr lang="en-CA" altLang="en-US" sz="2500" b="1" dirty="0">
                <a:solidFill>
                  <a:schemeClr val="accent2"/>
                </a:solidFill>
                <a:latin typeface="Gill Sans MT"/>
                <a:cs typeface="Arial" panose="020B0604020202020204" pitchFamily="34" charset="0"/>
              </a:rPr>
              <a:t>Cannot</a:t>
            </a:r>
            <a:r>
              <a:rPr lang="en-CA" altLang="en-US" sz="2500" dirty="0">
                <a:solidFill>
                  <a:schemeClr val="accent2"/>
                </a:solidFill>
                <a:latin typeface="Gill Sans MT"/>
                <a:cs typeface="Arial" panose="020B0604020202020204" pitchFamily="34" charset="0"/>
              </a:rPr>
              <a:t> talk or sing</a:t>
            </a:r>
          </a:p>
        </p:txBody>
      </p:sp>
      <p:pic>
        <p:nvPicPr>
          <p:cNvPr id="9" name="Graphic 8" descr="Heart with pulse">
            <a:extLst>
              <a:ext uri="{FF2B5EF4-FFF2-40B4-BE49-F238E27FC236}">
                <a16:creationId xmlns:a16="http://schemas.microsoft.com/office/drawing/2014/main" id="{03CB534E-2CEE-4DB5-9243-C0A2BAC783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4938" y="536546"/>
            <a:ext cx="1286685" cy="1286685"/>
          </a:xfrm>
          <a:prstGeom prst="rect">
            <a:avLst/>
          </a:prstGeom>
        </p:spPr>
      </p:pic>
      <p:sp>
        <p:nvSpPr>
          <p:cNvPr id="10" name="Rectangle 9">
            <a:extLst>
              <a:ext uri="{FF2B5EF4-FFF2-40B4-BE49-F238E27FC236}">
                <a16:creationId xmlns:a16="http://schemas.microsoft.com/office/drawing/2014/main" id="{CEE5D091-BEF1-4284-AFB3-3278FA7F8FB6}"/>
              </a:ext>
            </a:extLst>
          </p:cNvPr>
          <p:cNvSpPr/>
          <p:nvPr/>
        </p:nvSpPr>
        <p:spPr>
          <a:xfrm>
            <a:off x="80901" y="1993655"/>
            <a:ext cx="12030198" cy="1392007"/>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80869CE5-3385-42CC-A946-16D452F180DB}"/>
              </a:ext>
            </a:extLst>
          </p:cNvPr>
          <p:cNvSpPr/>
          <p:nvPr/>
        </p:nvSpPr>
        <p:spPr>
          <a:xfrm>
            <a:off x="80901" y="3319659"/>
            <a:ext cx="12030198" cy="1688275"/>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688E0060-DD4F-4B7B-9EA5-C88766BD7CFE}"/>
              </a:ext>
            </a:extLst>
          </p:cNvPr>
          <p:cNvSpPr/>
          <p:nvPr/>
        </p:nvSpPr>
        <p:spPr>
          <a:xfrm>
            <a:off x="80901" y="4963098"/>
            <a:ext cx="12030198" cy="1721658"/>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9306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69">
                                            <p:txEl>
                                              <p:pRg st="0" end="0"/>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57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569">
                                            <p:txEl>
                                              <p:pRg st="1" end="1"/>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69">
                                            <p:txEl>
                                              <p:pRg st="2" end="2"/>
                                            </p:txEl>
                                          </p:spTgt>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0" grpId="0"/>
      <p:bldP spid="22571" grpId="0"/>
      <p:bldP spid="22572" grpId="0"/>
      <p:bldP spid="10" grpId="0" animBg="1"/>
      <p:bldP spid="10" grpId="1" animBg="1"/>
      <p:bldP spid="11" grpId="0" animBg="1"/>
      <p:bldP spid="11"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B614-0BDC-4BF0-8FC0-C709C701EF61}"/>
              </a:ext>
            </a:extLst>
          </p:cNvPr>
          <p:cNvSpPr>
            <a:spLocks noGrp="1"/>
          </p:cNvSpPr>
          <p:nvPr>
            <p:ph type="title"/>
          </p:nvPr>
        </p:nvSpPr>
        <p:spPr/>
        <p:txBody>
          <a:bodyPr>
            <a:normAutofit/>
          </a:bodyPr>
          <a:lstStyle/>
          <a:p>
            <a:r>
              <a:rPr lang="en-US" sz="4800" cap="none" dirty="0"/>
              <a:t>ONLINE CLASS ETIQUETTE</a:t>
            </a:r>
          </a:p>
        </p:txBody>
      </p:sp>
      <p:sp>
        <p:nvSpPr>
          <p:cNvPr id="16" name="Content Placeholder 15">
            <a:extLst>
              <a:ext uri="{FF2B5EF4-FFF2-40B4-BE49-F238E27FC236}">
                <a16:creationId xmlns:a16="http://schemas.microsoft.com/office/drawing/2014/main" id="{E3A06053-6404-4BB9-8C06-F0E5F668491E}"/>
              </a:ext>
            </a:extLst>
          </p:cNvPr>
          <p:cNvSpPr>
            <a:spLocks noGrp="1"/>
          </p:cNvSpPr>
          <p:nvPr>
            <p:ph idx="1"/>
          </p:nvPr>
        </p:nvSpPr>
        <p:spPr>
          <a:xfrm>
            <a:off x="581195" y="2142066"/>
            <a:ext cx="11029615" cy="4360334"/>
          </a:xfrm>
        </p:spPr>
        <p:txBody>
          <a:bodyPr>
            <a:noAutofit/>
          </a:bodyPr>
          <a:lstStyle/>
          <a:p>
            <a:pPr>
              <a:spcBef>
                <a:spcPts val="0"/>
              </a:spcBef>
              <a:spcAft>
                <a:spcPts val="0"/>
              </a:spcAft>
            </a:pPr>
            <a:r>
              <a:rPr lang="en-US" dirty="0">
                <a:solidFill>
                  <a:schemeClr val="tx1"/>
                </a:solidFill>
              </a:rPr>
              <a:t>Minimize distractions</a:t>
            </a:r>
          </a:p>
          <a:p>
            <a:pPr lvl="1">
              <a:spcBef>
                <a:spcPts val="0"/>
              </a:spcBef>
            </a:pPr>
            <a:r>
              <a:rPr lang="en-US" dirty="0">
                <a:solidFill>
                  <a:schemeClr val="tx1"/>
                </a:solidFill>
              </a:rPr>
              <a:t>Turn off the TV, radio, cell phone ringer </a:t>
            </a:r>
          </a:p>
          <a:p>
            <a:pPr>
              <a:spcBef>
                <a:spcPts val="600"/>
              </a:spcBef>
            </a:pPr>
            <a:r>
              <a:rPr lang="en-US" dirty="0">
                <a:solidFill>
                  <a:schemeClr val="tx1"/>
                </a:solidFill>
              </a:rPr>
              <a:t>Privacy &amp; security</a:t>
            </a:r>
          </a:p>
          <a:p>
            <a:pPr>
              <a:spcBef>
                <a:spcPts val="600"/>
              </a:spcBef>
              <a:spcAft>
                <a:spcPts val="0"/>
              </a:spcAft>
            </a:pPr>
            <a:r>
              <a:rPr lang="en-US" dirty="0">
                <a:solidFill>
                  <a:schemeClr val="tx1"/>
                </a:solidFill>
              </a:rPr>
              <a:t>Asking questions</a:t>
            </a:r>
          </a:p>
          <a:p>
            <a:pPr lvl="1">
              <a:spcBef>
                <a:spcPts val="0"/>
              </a:spcBef>
            </a:pPr>
            <a:r>
              <a:rPr lang="en-US" dirty="0">
                <a:solidFill>
                  <a:schemeClr val="tx1"/>
                </a:solidFill>
              </a:rPr>
              <a:t>Chat box</a:t>
            </a:r>
          </a:p>
          <a:p>
            <a:pPr>
              <a:spcBef>
                <a:spcPts val="600"/>
              </a:spcBef>
              <a:spcAft>
                <a:spcPts val="0"/>
              </a:spcAft>
            </a:pPr>
            <a:r>
              <a:rPr lang="en-US" dirty="0">
                <a:solidFill>
                  <a:schemeClr val="tx1"/>
                </a:solidFill>
              </a:rPr>
              <a:t>Zoom tips</a:t>
            </a:r>
          </a:p>
          <a:p>
            <a:pPr lvl="1" fontAlgn="base">
              <a:spcBef>
                <a:spcPts val="0"/>
              </a:spcBef>
              <a:spcAft>
                <a:spcPts val="0"/>
              </a:spcAft>
            </a:pPr>
            <a:r>
              <a:rPr lang="en-US" dirty="0">
                <a:solidFill>
                  <a:schemeClr val="tx1"/>
                </a:solidFill>
              </a:rPr>
              <a:t>Turn off your webcam​</a:t>
            </a:r>
          </a:p>
          <a:p>
            <a:pPr lvl="1" fontAlgn="base">
              <a:spcBef>
                <a:spcPts val="0"/>
              </a:spcBef>
              <a:spcAft>
                <a:spcPts val="0"/>
              </a:spcAft>
            </a:pPr>
            <a:r>
              <a:rPr lang="en-US" dirty="0">
                <a:solidFill>
                  <a:schemeClr val="tx1"/>
                </a:solidFill>
              </a:rPr>
              <a:t>Mute your microphone​</a:t>
            </a:r>
          </a:p>
        </p:txBody>
      </p:sp>
    </p:spTree>
    <p:extLst>
      <p:ext uri="{BB962C8B-B14F-4D97-AF65-F5344CB8AC3E}">
        <p14:creationId xmlns:p14="http://schemas.microsoft.com/office/powerpoint/2010/main" val="37137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E82E-F24D-4116-9509-B825006FD4CC}"/>
              </a:ext>
            </a:extLst>
          </p:cNvPr>
          <p:cNvSpPr>
            <a:spLocks noGrp="1"/>
          </p:cNvSpPr>
          <p:nvPr>
            <p:ph type="title"/>
          </p:nvPr>
        </p:nvSpPr>
        <p:spPr/>
        <p:txBody>
          <a:bodyPr>
            <a:normAutofit/>
          </a:bodyPr>
          <a:lstStyle/>
          <a:p>
            <a:r>
              <a:rPr lang="en-US" sz="4800" cap="none" dirty="0"/>
              <a:t>SAMPLE WALKING PROGRAM</a:t>
            </a:r>
          </a:p>
        </p:txBody>
      </p:sp>
      <p:pic>
        <p:nvPicPr>
          <p:cNvPr id="23555" name="Picture 2">
            <a:extLst>
              <a:ext uri="{FF2B5EF4-FFF2-40B4-BE49-F238E27FC236}">
                <a16:creationId xmlns:a16="http://schemas.microsoft.com/office/drawing/2014/main" id="{03A1FFE8-8FD6-4F22-9D42-9B62B0F6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75" y="1949298"/>
            <a:ext cx="11523248" cy="483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Heart with pulse">
            <a:extLst>
              <a:ext uri="{FF2B5EF4-FFF2-40B4-BE49-F238E27FC236}">
                <a16:creationId xmlns:a16="http://schemas.microsoft.com/office/drawing/2014/main" id="{876110B7-B91E-4375-B7BD-FE23ABDAE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4938" y="536546"/>
            <a:ext cx="1286685" cy="1286685"/>
          </a:xfrm>
          <a:prstGeom prst="rect">
            <a:avLst/>
          </a:prstGeom>
        </p:spPr>
      </p:pic>
      <p:sp>
        <p:nvSpPr>
          <p:cNvPr id="4" name="Rectangle 3">
            <a:extLst>
              <a:ext uri="{FF2B5EF4-FFF2-40B4-BE49-F238E27FC236}">
                <a16:creationId xmlns:a16="http://schemas.microsoft.com/office/drawing/2014/main" id="{C0539B0A-6A33-4C07-AE8D-7238A5764342}"/>
              </a:ext>
            </a:extLst>
          </p:cNvPr>
          <p:cNvSpPr/>
          <p:nvPr/>
        </p:nvSpPr>
        <p:spPr>
          <a:xfrm>
            <a:off x="1073888" y="2793709"/>
            <a:ext cx="10536920"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536593F2-1686-4347-BAE2-2D6A13DAC1A5}"/>
              </a:ext>
            </a:extLst>
          </p:cNvPr>
          <p:cNvSpPr/>
          <p:nvPr/>
        </p:nvSpPr>
        <p:spPr>
          <a:xfrm>
            <a:off x="1073888" y="4114803"/>
            <a:ext cx="10536920"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5977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D1B3C70-7445-4495-9C76-0B9E93198E07}"/>
              </a:ext>
            </a:extLst>
          </p:cNvPr>
          <p:cNvSpPr>
            <a:spLocks noGrp="1" noChangeArrowheads="1"/>
          </p:cNvSpPr>
          <p:nvPr>
            <p:ph type="title"/>
          </p:nvPr>
        </p:nvSpPr>
        <p:spPr/>
        <p:txBody>
          <a:bodyPr anchor="ctr">
            <a:normAutofit/>
          </a:bodyPr>
          <a:lstStyle/>
          <a:p>
            <a:pPr>
              <a:defRPr/>
            </a:pPr>
            <a:r>
              <a:rPr lang="en-US" altLang="en-US" sz="4800" cap="none" dirty="0"/>
              <a:t>RESISTANCE EXERCISE</a:t>
            </a:r>
            <a:endParaRPr lang="en-US" sz="4800" dirty="0"/>
          </a:p>
        </p:txBody>
      </p:sp>
      <p:sp>
        <p:nvSpPr>
          <p:cNvPr id="11267" name="Rectangle 3">
            <a:extLst>
              <a:ext uri="{FF2B5EF4-FFF2-40B4-BE49-F238E27FC236}">
                <a16:creationId xmlns:a16="http://schemas.microsoft.com/office/drawing/2014/main" id="{CE78268D-2F4B-4150-A302-23074CDDD6FB}"/>
              </a:ext>
            </a:extLst>
          </p:cNvPr>
          <p:cNvSpPr>
            <a:spLocks noGrp="1" noChangeArrowheads="1"/>
          </p:cNvSpPr>
          <p:nvPr>
            <p:ph idx="1"/>
          </p:nvPr>
        </p:nvSpPr>
        <p:spPr>
          <a:xfrm>
            <a:off x="207386" y="2067339"/>
            <a:ext cx="11856277" cy="4647096"/>
          </a:xfrm>
        </p:spPr>
        <p:txBody>
          <a:bodyPr>
            <a:noAutofit/>
          </a:bodyPr>
          <a:lstStyle/>
          <a:p>
            <a:pPr>
              <a:spcBef>
                <a:spcPts val="0"/>
              </a:spcBef>
              <a:spcAft>
                <a:spcPts val="900"/>
              </a:spcAft>
              <a:buFont typeface="Wingdings" panose="05000000000000000000" pitchFamily="2" charset="2"/>
              <a:buChar char="§"/>
              <a:defRPr/>
            </a:pPr>
            <a:r>
              <a:rPr lang="en-US" dirty="0">
                <a:solidFill>
                  <a:schemeClr val="tx1"/>
                </a:solidFill>
              </a:rPr>
              <a:t>Activity that targets and strengthens muscles</a:t>
            </a:r>
          </a:p>
          <a:p>
            <a:pPr>
              <a:spcBef>
                <a:spcPts val="0"/>
              </a:spcBef>
              <a:spcAft>
                <a:spcPts val="900"/>
              </a:spcAft>
              <a:buFont typeface="Wingdings" panose="05000000000000000000" pitchFamily="2" charset="2"/>
              <a:buChar char="§"/>
              <a:defRPr/>
            </a:pPr>
            <a:r>
              <a:rPr lang="en-US" dirty="0">
                <a:solidFill>
                  <a:schemeClr val="tx1"/>
                </a:solidFill>
              </a:rPr>
              <a:t>Examples:</a:t>
            </a:r>
            <a:r>
              <a:rPr lang="en-US" sz="2900" dirty="0">
                <a:solidFill>
                  <a:schemeClr val="tx1"/>
                </a:solidFill>
              </a:rPr>
              <a:t> </a:t>
            </a:r>
            <a:r>
              <a:rPr lang="en-US" sz="2900" dirty="0">
                <a:solidFill>
                  <a:schemeClr val="tx1"/>
                </a:solidFill>
                <a:ea typeface="+mn-lt"/>
                <a:cs typeface="+mn-lt"/>
              </a:rPr>
              <a:t>Dumbbells, resistance bands, yoga, body weight, water exercises</a:t>
            </a:r>
            <a:endParaRPr lang="en-US" sz="2900" dirty="0">
              <a:solidFill>
                <a:schemeClr val="tx1"/>
              </a:solidFill>
            </a:endParaRPr>
          </a:p>
          <a:p>
            <a:pPr>
              <a:spcBef>
                <a:spcPts val="0"/>
              </a:spcBef>
              <a:spcAft>
                <a:spcPts val="900"/>
              </a:spcAft>
              <a:buFont typeface="Wingdings" panose="05000000000000000000" pitchFamily="2" charset="2"/>
              <a:buChar char="§"/>
              <a:defRPr/>
            </a:pPr>
            <a:r>
              <a:rPr lang="en-US" dirty="0">
                <a:solidFill>
                  <a:schemeClr val="tx1"/>
                </a:solidFill>
              </a:rPr>
              <a:t>Dose:  </a:t>
            </a:r>
            <a:r>
              <a:rPr lang="en-US" dirty="0">
                <a:solidFill>
                  <a:schemeClr val="tx1"/>
                </a:solidFill>
                <a:ea typeface="+mn-lt"/>
                <a:cs typeface="+mn-lt"/>
              </a:rPr>
              <a:t>2-3 times per week (not on consecutive days)</a:t>
            </a:r>
          </a:p>
          <a:p>
            <a:pPr marL="0" indent="0">
              <a:spcBef>
                <a:spcPts val="1200"/>
              </a:spcBef>
              <a:spcAft>
                <a:spcPts val="0"/>
              </a:spcAft>
              <a:buNone/>
              <a:defRPr/>
            </a:pPr>
            <a:r>
              <a:rPr lang="en-US" dirty="0">
                <a:solidFill>
                  <a:schemeClr val="tx1"/>
                </a:solidFill>
              </a:rPr>
              <a:t>Benefits:</a:t>
            </a:r>
          </a:p>
          <a:p>
            <a:pPr marL="629427" lvl="1" indent="-305435">
              <a:spcBef>
                <a:spcPts val="100"/>
              </a:spcBef>
              <a:spcAft>
                <a:spcPts val="0"/>
              </a:spcAft>
            </a:pPr>
            <a:r>
              <a:rPr lang="en-US" altLang="en-US" sz="2600" dirty="0">
                <a:solidFill>
                  <a:schemeClr val="tx1"/>
                </a:solidFill>
              </a:rPr>
              <a:t>Increases muscle mass / Increases metabolism</a:t>
            </a:r>
            <a:endParaRPr lang="en-US" sz="2600" dirty="0">
              <a:solidFill>
                <a:schemeClr val="tx1"/>
              </a:solidFill>
            </a:endParaRPr>
          </a:p>
          <a:p>
            <a:pPr marL="629427" lvl="1" indent="-305435">
              <a:spcBef>
                <a:spcPts val="100"/>
              </a:spcBef>
              <a:spcAft>
                <a:spcPts val="0"/>
              </a:spcAft>
            </a:pPr>
            <a:r>
              <a:rPr lang="en-US" altLang="en-US" sz="2600" dirty="0">
                <a:solidFill>
                  <a:schemeClr val="tx1"/>
                </a:solidFill>
              </a:rPr>
              <a:t>Improves body composition</a:t>
            </a:r>
          </a:p>
          <a:p>
            <a:pPr marL="629427" lvl="1" indent="-305435">
              <a:spcBef>
                <a:spcPts val="100"/>
              </a:spcBef>
              <a:spcAft>
                <a:spcPts val="0"/>
              </a:spcAft>
            </a:pPr>
            <a:r>
              <a:rPr lang="en-US" altLang="en-US" sz="2600" dirty="0">
                <a:solidFill>
                  <a:schemeClr val="tx1"/>
                </a:solidFill>
              </a:rPr>
              <a:t>Protects the joints</a:t>
            </a:r>
          </a:p>
          <a:p>
            <a:pPr marL="629427" lvl="1" indent="-305435">
              <a:spcBef>
                <a:spcPts val="100"/>
              </a:spcBef>
              <a:spcAft>
                <a:spcPts val="0"/>
              </a:spcAft>
            </a:pPr>
            <a:r>
              <a:rPr lang="en-US" altLang="en-US" sz="2600" dirty="0">
                <a:solidFill>
                  <a:schemeClr val="tx1"/>
                </a:solidFill>
              </a:rPr>
              <a:t>Lowers blood pressure / Improves cholesterol levels</a:t>
            </a:r>
          </a:p>
          <a:p>
            <a:pPr marL="629427" lvl="1" indent="-305435">
              <a:spcBef>
                <a:spcPts val="100"/>
              </a:spcBef>
              <a:spcAft>
                <a:spcPts val="0"/>
              </a:spcAft>
            </a:pPr>
            <a:r>
              <a:rPr lang="en-US" altLang="en-US" sz="2600" dirty="0">
                <a:solidFill>
                  <a:schemeClr val="tx1"/>
                </a:solidFill>
              </a:rPr>
              <a:t>Lowers blood sugars over time</a:t>
            </a:r>
          </a:p>
        </p:txBody>
      </p:sp>
      <p:pic>
        <p:nvPicPr>
          <p:cNvPr id="7" name="Picture 6">
            <a:extLst>
              <a:ext uri="{FF2B5EF4-FFF2-40B4-BE49-F238E27FC236}">
                <a16:creationId xmlns:a16="http://schemas.microsoft.com/office/drawing/2014/main" id="{FCA41282-A4D7-4992-A163-9ED4D472F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227" y="574424"/>
            <a:ext cx="1062280" cy="11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Senior Chair Exercise Pictures | LoveToKnow">
            <a:extLst>
              <a:ext uri="{FF2B5EF4-FFF2-40B4-BE49-F238E27FC236}">
                <a16:creationId xmlns:a16="http://schemas.microsoft.com/office/drawing/2014/main" id="{FFD8B2C3-5958-4054-B12E-4FF6CF38B0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54" t="7346" r="21178" b="4259"/>
          <a:stretch/>
        </p:blipFill>
        <p:spPr bwMode="auto">
          <a:xfrm>
            <a:off x="9684273" y="3472927"/>
            <a:ext cx="2059709" cy="324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02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fade">
                                      <p:cBhvr>
                                        <p:cTn id="27" dur="500"/>
                                        <p:tgtEl>
                                          <p:spTgt spid="112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fade">
                                      <p:cBhvr>
                                        <p:cTn id="32" dur="500"/>
                                        <p:tgtEl>
                                          <p:spTgt spid="11267">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fade">
                                      <p:cBhvr>
                                        <p:cTn id="35" dur="500"/>
                                        <p:tgtEl>
                                          <p:spTgt spid="11267">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67">
                                            <p:txEl>
                                              <p:pRg st="6" end="6"/>
                                            </p:txEl>
                                          </p:spTgt>
                                        </p:tgtEl>
                                        <p:attrNameLst>
                                          <p:attrName>style.visibility</p:attrName>
                                        </p:attrNameLst>
                                      </p:cBhvr>
                                      <p:to>
                                        <p:strVal val="visible"/>
                                      </p:to>
                                    </p:set>
                                    <p:animEffect transition="in" filter="fade">
                                      <p:cBhvr>
                                        <p:cTn id="38" dur="500"/>
                                        <p:tgtEl>
                                          <p:spTgt spid="1126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267">
                                            <p:txEl>
                                              <p:pRg st="7" end="7"/>
                                            </p:txEl>
                                          </p:spTgt>
                                        </p:tgtEl>
                                        <p:attrNameLst>
                                          <p:attrName>style.visibility</p:attrName>
                                        </p:attrNameLst>
                                      </p:cBhvr>
                                      <p:to>
                                        <p:strVal val="visible"/>
                                      </p:to>
                                    </p:set>
                                    <p:animEffect transition="in" filter="fade">
                                      <p:cBhvr>
                                        <p:cTn id="43" dur="500"/>
                                        <p:tgtEl>
                                          <p:spTgt spid="11267">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267">
                                            <p:txEl>
                                              <p:pRg st="8" end="8"/>
                                            </p:txEl>
                                          </p:spTgt>
                                        </p:tgtEl>
                                        <p:attrNameLst>
                                          <p:attrName>style.visibility</p:attrName>
                                        </p:attrNameLst>
                                      </p:cBhvr>
                                      <p:to>
                                        <p:strVal val="visible"/>
                                      </p:to>
                                    </p:set>
                                    <p:animEffect transition="in" filter="fade">
                                      <p:cBhvr>
                                        <p:cTn id="46"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E4CE-41EF-4759-A7FC-B3AAE4B6E9E2}"/>
              </a:ext>
            </a:extLst>
          </p:cNvPr>
          <p:cNvSpPr>
            <a:spLocks noGrp="1"/>
          </p:cNvSpPr>
          <p:nvPr>
            <p:ph type="title"/>
          </p:nvPr>
        </p:nvSpPr>
        <p:spPr/>
        <p:txBody>
          <a:bodyPr vert="horz" lIns="121920" tIns="60960" rIns="121920" bIns="60960" rtlCol="0" anchor="b">
            <a:normAutofit/>
          </a:bodyPr>
          <a:lstStyle/>
          <a:p>
            <a:pPr defTabSz="609585">
              <a:defRPr/>
            </a:pPr>
            <a:r>
              <a:rPr lang="en-US" sz="4800" cap="none" dirty="0"/>
              <a:t>SAMPLE RESISTANCE PROGRAMS</a:t>
            </a:r>
          </a:p>
        </p:txBody>
      </p:sp>
      <p:sp>
        <p:nvSpPr>
          <p:cNvPr id="4" name="Content Placeholder 3">
            <a:extLst>
              <a:ext uri="{FF2B5EF4-FFF2-40B4-BE49-F238E27FC236}">
                <a16:creationId xmlns:a16="http://schemas.microsoft.com/office/drawing/2014/main" id="{003BA9B3-1BE9-4B1D-8AC1-C0F6A2D3A897}"/>
              </a:ext>
            </a:extLst>
          </p:cNvPr>
          <p:cNvSpPr>
            <a:spLocks noGrp="1"/>
          </p:cNvSpPr>
          <p:nvPr>
            <p:ph idx="1"/>
          </p:nvPr>
        </p:nvSpPr>
        <p:spPr>
          <a:xfrm>
            <a:off x="465221" y="2180496"/>
            <a:ext cx="11430217" cy="4045683"/>
          </a:xfrm>
        </p:spPr>
        <p:txBody>
          <a:bodyPr vert="horz" lIns="121920" tIns="60960" rIns="121920" bIns="60960" rtlCol="0" anchor="t" anchorCtr="0">
            <a:noAutofit/>
          </a:bodyPr>
          <a:lstStyle/>
          <a:p>
            <a:pPr marL="0" indent="0">
              <a:spcBef>
                <a:spcPts val="0"/>
              </a:spcBef>
              <a:spcAft>
                <a:spcPts val="0"/>
              </a:spcAft>
              <a:buNone/>
            </a:pPr>
            <a:r>
              <a:rPr lang="en-CA" altLang="en-US" sz="4000" dirty="0">
                <a:solidFill>
                  <a:schemeClr val="tx1"/>
                </a:solidFill>
              </a:rPr>
              <a:t>Resistance bands</a:t>
            </a:r>
            <a:br>
              <a:rPr lang="en-CA" altLang="en-US" sz="4000" dirty="0">
                <a:solidFill>
                  <a:schemeClr val="tx1"/>
                </a:solidFill>
              </a:rPr>
            </a:br>
            <a:r>
              <a:rPr lang="en-CA" altLang="en-US" sz="2800" dirty="0">
                <a:solidFill>
                  <a:schemeClr val="tx1"/>
                </a:solidFill>
                <a:hlinkClick r:id="rId3"/>
              </a:rPr>
              <a:t>http://guidelines.diabetes.ca/docs/patient-resources/introductory-resistance-program.pdf</a:t>
            </a:r>
            <a:endParaRPr lang="en-CA" altLang="en-US" sz="2800" dirty="0">
              <a:solidFill>
                <a:schemeClr val="tx1"/>
              </a:solidFill>
            </a:endParaRPr>
          </a:p>
          <a:p>
            <a:pPr marL="0" indent="0">
              <a:spcBef>
                <a:spcPts val="4200"/>
              </a:spcBef>
              <a:spcAft>
                <a:spcPts val="0"/>
              </a:spcAft>
              <a:buNone/>
            </a:pPr>
            <a:r>
              <a:rPr lang="en-CA" altLang="en-US" sz="4000" dirty="0">
                <a:solidFill>
                  <a:schemeClr val="tx1"/>
                </a:solidFill>
              </a:rPr>
              <a:t>Hand weights (dumbbells)</a:t>
            </a:r>
            <a:br>
              <a:rPr lang="en-CA" altLang="en-US" sz="4000" dirty="0">
                <a:solidFill>
                  <a:schemeClr val="tx1"/>
                </a:solidFill>
              </a:rPr>
            </a:br>
            <a:r>
              <a:rPr lang="en-CA" altLang="en-US" sz="2800" dirty="0">
                <a:solidFill>
                  <a:schemeClr val="tx1"/>
                </a:solidFill>
                <a:hlinkClick r:id="rId4"/>
              </a:rPr>
              <a:t>http://guidelines.diabetes.ca/docs/patient-resources/resistance-exercise.pdf</a:t>
            </a:r>
            <a:endParaRPr lang="en-CA" altLang="en-US" sz="2800" dirty="0">
              <a:solidFill>
                <a:schemeClr val="tx1"/>
              </a:solidFill>
            </a:endParaRPr>
          </a:p>
        </p:txBody>
      </p:sp>
      <p:pic>
        <p:nvPicPr>
          <p:cNvPr id="9" name="Picture 8">
            <a:extLst>
              <a:ext uri="{FF2B5EF4-FFF2-40B4-BE49-F238E27FC236}">
                <a16:creationId xmlns:a16="http://schemas.microsoft.com/office/drawing/2014/main" id="{5CAEB22F-5A9F-4FA4-98FD-B246E157C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8227" y="574424"/>
            <a:ext cx="1062280" cy="11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289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FF5D-602B-47A7-BA69-12B398D25752}"/>
              </a:ext>
            </a:extLst>
          </p:cNvPr>
          <p:cNvSpPr>
            <a:spLocks noGrp="1"/>
          </p:cNvSpPr>
          <p:nvPr>
            <p:ph type="title"/>
          </p:nvPr>
        </p:nvSpPr>
        <p:spPr/>
        <p:txBody>
          <a:bodyPr>
            <a:noAutofit/>
          </a:bodyPr>
          <a:lstStyle/>
          <a:p>
            <a:r>
              <a:rPr lang="en-US" altLang="en-US" sz="4300" cap="none" dirty="0">
                <a:hlinkClick r:id="rId3">
                  <a:extLst>
                    <a:ext uri="{A12FA001-AC4F-418D-AE19-62706E023703}">
                      <ahyp:hlinkClr xmlns:ahyp="http://schemas.microsoft.com/office/drawing/2018/hyperlinkcolor" val="tx"/>
                    </a:ext>
                  </a:extLst>
                </a:hlinkClick>
              </a:rPr>
              <a:t>https://www.youtube.com/watch?v=3F5Sly9JQao</a:t>
            </a:r>
            <a:endParaRPr lang="en-US" sz="4300" cap="none" dirty="0"/>
          </a:p>
        </p:txBody>
      </p:sp>
      <p:pic>
        <p:nvPicPr>
          <p:cNvPr id="3074" name="Picture 2" descr="23 and 1_2 hours Dr Mike Evans Google YouTube - South of SouthPark">
            <a:extLst>
              <a:ext uri="{FF2B5EF4-FFF2-40B4-BE49-F238E27FC236}">
                <a16:creationId xmlns:a16="http://schemas.microsoft.com/office/drawing/2014/main" id="{D993B762-116C-4C6D-AF95-B653EC971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005" y="2112761"/>
            <a:ext cx="8065505" cy="459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8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D4FF-9DF2-4A57-B797-109CAB9E6DA8}"/>
              </a:ext>
            </a:extLst>
          </p:cNvPr>
          <p:cNvSpPr>
            <a:spLocks noGrp="1"/>
          </p:cNvSpPr>
          <p:nvPr>
            <p:ph type="title"/>
          </p:nvPr>
        </p:nvSpPr>
        <p:spPr/>
        <p:txBody>
          <a:bodyPr>
            <a:noAutofit/>
          </a:bodyPr>
          <a:lstStyle/>
          <a:p>
            <a:r>
              <a:rPr lang="en-US" sz="4000" dirty="0"/>
              <a:t>Physical Activity &amp; Chronic conditions</a:t>
            </a:r>
          </a:p>
        </p:txBody>
      </p:sp>
      <p:pic>
        <p:nvPicPr>
          <p:cNvPr id="4" name="Picture 2" descr="hands holding up icons for heart disease, cancer, chronic lung disease, stroke, alzheimer's disease, type 2 diabetes, chronic kidney disease">
            <a:extLst>
              <a:ext uri="{FF2B5EF4-FFF2-40B4-BE49-F238E27FC236}">
                <a16:creationId xmlns:a16="http://schemas.microsoft.com/office/drawing/2014/main" id="{51D49313-30DC-4CD9-AE37-C7A618C90F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6690" y="2474665"/>
            <a:ext cx="11832806" cy="329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7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B0F2-823F-47F0-AA62-9C3D6460AF1B}"/>
              </a:ext>
            </a:extLst>
          </p:cNvPr>
          <p:cNvSpPr>
            <a:spLocks noGrp="1"/>
          </p:cNvSpPr>
          <p:nvPr>
            <p:ph type="title"/>
          </p:nvPr>
        </p:nvSpPr>
        <p:spPr>
          <a:xfrm>
            <a:off x="581192" y="730335"/>
            <a:ext cx="11029616" cy="1013800"/>
          </a:xfrm>
        </p:spPr>
        <p:txBody>
          <a:bodyPr>
            <a:noAutofit/>
          </a:bodyPr>
          <a:lstStyle/>
          <a:p>
            <a:r>
              <a:rPr lang="en-US" sz="4000" cap="none" dirty="0"/>
              <a:t>IS IT SAFE FOR ME TO INCREASE MY ACTIVITY?</a:t>
            </a:r>
          </a:p>
        </p:txBody>
      </p:sp>
      <p:sp>
        <p:nvSpPr>
          <p:cNvPr id="36867" name="Content Placeholder 2">
            <a:extLst>
              <a:ext uri="{FF2B5EF4-FFF2-40B4-BE49-F238E27FC236}">
                <a16:creationId xmlns:a16="http://schemas.microsoft.com/office/drawing/2014/main" id="{69FEE2CE-311B-45AC-8125-118A81EBC610}"/>
              </a:ext>
            </a:extLst>
          </p:cNvPr>
          <p:cNvSpPr>
            <a:spLocks noGrp="1"/>
          </p:cNvSpPr>
          <p:nvPr>
            <p:ph idx="1"/>
          </p:nvPr>
        </p:nvSpPr>
        <p:spPr>
          <a:xfrm>
            <a:off x="385011" y="2067339"/>
            <a:ext cx="11582400" cy="4249597"/>
          </a:xfrm>
        </p:spPr>
        <p:txBody>
          <a:bodyPr>
            <a:noAutofit/>
          </a:bodyPr>
          <a:lstStyle/>
          <a:p>
            <a:pPr>
              <a:spcBef>
                <a:spcPts val="2400"/>
              </a:spcBef>
              <a:spcAft>
                <a:spcPts val="0"/>
              </a:spcAft>
            </a:pPr>
            <a:r>
              <a:rPr lang="en-US" altLang="en-US" sz="3000" b="1" i="1" dirty="0">
                <a:solidFill>
                  <a:schemeClr val="tx1"/>
                </a:solidFill>
              </a:rPr>
              <a:t>Almost everyone </a:t>
            </a:r>
            <a:r>
              <a:rPr lang="en-US" altLang="en-US" sz="3000" dirty="0">
                <a:solidFill>
                  <a:schemeClr val="tx1"/>
                </a:solidFill>
              </a:rPr>
              <a:t>is safe to walk, swim, cycle, or use resistance bands</a:t>
            </a:r>
          </a:p>
          <a:p>
            <a:pPr>
              <a:spcBef>
                <a:spcPts val="1200"/>
              </a:spcBef>
              <a:spcAft>
                <a:spcPts val="0"/>
              </a:spcAft>
            </a:pPr>
            <a:r>
              <a:rPr lang="en-US" altLang="en-US" sz="3000" dirty="0">
                <a:solidFill>
                  <a:schemeClr val="tx1"/>
                </a:solidFill>
              </a:rPr>
              <a:t>Start off easy and progress slowly</a:t>
            </a:r>
          </a:p>
          <a:p>
            <a:pPr>
              <a:spcBef>
                <a:spcPts val="4200"/>
              </a:spcBef>
              <a:spcAft>
                <a:spcPts val="0"/>
              </a:spcAft>
            </a:pPr>
            <a:r>
              <a:rPr lang="en-US" altLang="en-US" sz="3000" dirty="0">
                <a:solidFill>
                  <a:schemeClr val="tx1"/>
                </a:solidFill>
              </a:rPr>
              <a:t>If you’re still concerned, talk to your health care provider and</a:t>
            </a:r>
            <a:br>
              <a:rPr lang="en-US" altLang="en-US" sz="3000" dirty="0">
                <a:solidFill>
                  <a:schemeClr val="tx1"/>
                </a:solidFill>
              </a:rPr>
            </a:br>
            <a:r>
              <a:rPr lang="en-US" altLang="en-US" sz="3000" dirty="0">
                <a:solidFill>
                  <a:schemeClr val="tx1"/>
                </a:solidFill>
              </a:rPr>
              <a:t>complete the </a:t>
            </a:r>
            <a:r>
              <a:rPr lang="en-US" altLang="en-US" sz="3000" i="1" dirty="0">
                <a:solidFill>
                  <a:schemeClr val="tx1"/>
                </a:solidFill>
              </a:rPr>
              <a:t>Get Active Questionnaire</a:t>
            </a:r>
            <a:r>
              <a:rPr lang="en-US" altLang="en-US" sz="3000" dirty="0">
                <a:solidFill>
                  <a:schemeClr val="tx1"/>
                </a:solidFill>
              </a:rPr>
              <a:t>:</a:t>
            </a:r>
            <a:r>
              <a:rPr lang="en-US" altLang="en-US" sz="2600" dirty="0">
                <a:solidFill>
                  <a:schemeClr val="tx1"/>
                </a:solidFill>
              </a:rPr>
              <a:t>  </a:t>
            </a:r>
            <a:r>
              <a:rPr lang="en-US" altLang="en-US" sz="2600" dirty="0">
                <a:solidFill>
                  <a:schemeClr val="tx1"/>
                </a:solidFill>
                <a:hlinkClick r:id="rId3"/>
              </a:rPr>
              <a:t>https://csep.ca/wp-content/uploads/</a:t>
            </a:r>
            <a:br>
              <a:rPr lang="en-US" altLang="en-US" sz="2600" dirty="0">
                <a:solidFill>
                  <a:schemeClr val="tx1"/>
                </a:solidFill>
                <a:hlinkClick r:id="rId3"/>
              </a:rPr>
            </a:br>
            <a:r>
              <a:rPr lang="en-US" altLang="en-US" sz="2600" dirty="0">
                <a:solidFill>
                  <a:schemeClr val="tx1"/>
                </a:solidFill>
                <a:hlinkClick r:id="rId3"/>
              </a:rPr>
              <a:t>2021/05/GETACTIVEQUESTIONNAIRE_ENG.pdf</a:t>
            </a:r>
            <a:endParaRPr lang="en-US" altLang="en-US" sz="2600" dirty="0">
              <a:solidFill>
                <a:schemeClr val="tx1"/>
              </a:solidFill>
            </a:endParaRPr>
          </a:p>
          <a:p>
            <a:pPr>
              <a:spcBef>
                <a:spcPts val="2400"/>
              </a:spcBef>
              <a:spcAft>
                <a:spcPts val="0"/>
              </a:spcAft>
            </a:pPr>
            <a:r>
              <a:rPr lang="en-US" altLang="en-US" sz="3000" dirty="0">
                <a:solidFill>
                  <a:schemeClr val="tx1"/>
                </a:solidFill>
              </a:rPr>
              <a:t>If you answer YES to any question, then review: </a:t>
            </a:r>
            <a:r>
              <a:rPr lang="en-US" altLang="en-US" sz="2600" dirty="0">
                <a:solidFill>
                  <a:schemeClr val="tx1"/>
                </a:solidFill>
              </a:rPr>
              <a:t> </a:t>
            </a:r>
            <a:r>
              <a:rPr lang="en-US" altLang="en-US" sz="2600" dirty="0">
                <a:solidFill>
                  <a:schemeClr val="tx1"/>
                </a:solidFill>
                <a:hlinkClick r:id="rId4"/>
              </a:rPr>
              <a:t>https://csep.ca/wp-content/</a:t>
            </a:r>
            <a:br>
              <a:rPr lang="en-US" altLang="en-US" sz="2600" dirty="0">
                <a:solidFill>
                  <a:schemeClr val="tx1"/>
                </a:solidFill>
                <a:hlinkClick r:id="rId4"/>
              </a:rPr>
            </a:br>
            <a:r>
              <a:rPr lang="en-US" altLang="en-US" sz="2600" dirty="0">
                <a:solidFill>
                  <a:schemeClr val="tx1"/>
                </a:solidFill>
                <a:hlinkClick r:id="rId4"/>
              </a:rPr>
              <a:t>uploads/2021/05/GAQREFDOC_ENG.pdf</a:t>
            </a:r>
            <a:endParaRPr lang="en-US" altLang="en-US" sz="2600" dirty="0">
              <a:solidFill>
                <a:schemeClr val="tx1"/>
              </a:solidFill>
            </a:endParaRPr>
          </a:p>
        </p:txBody>
      </p:sp>
    </p:spTree>
    <p:extLst>
      <p:ext uri="{BB962C8B-B14F-4D97-AF65-F5344CB8AC3E}">
        <p14:creationId xmlns:p14="http://schemas.microsoft.com/office/powerpoint/2010/main" val="392956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141911" cy="4636169"/>
          </a:xfrm>
        </p:spPr>
        <p:txBody>
          <a:bodyPr anchor="t">
            <a:noAutofit/>
          </a:bodyPr>
          <a:lstStyle/>
          <a:p>
            <a:pPr marL="0" indent="0">
              <a:spcBef>
                <a:spcPts val="0"/>
              </a:spcBef>
              <a:buNone/>
            </a:pPr>
            <a:r>
              <a:rPr lang="en-US" sz="3600" dirty="0">
                <a:solidFill>
                  <a:schemeClr val="tx1"/>
                </a:solidFill>
              </a:rPr>
              <a:t>Effects of physical activity:</a:t>
            </a:r>
          </a:p>
          <a:p>
            <a:pPr lvl="1">
              <a:spcBef>
                <a:spcPts val="0"/>
              </a:spcBef>
            </a:pPr>
            <a:r>
              <a:rPr lang="en-US" sz="3600" dirty="0">
                <a:solidFill>
                  <a:schemeClr val="tx1"/>
                </a:solidFill>
              </a:rPr>
              <a:t>Increased insulin sensitivity</a:t>
            </a:r>
          </a:p>
          <a:p>
            <a:pPr lvl="1">
              <a:spcBef>
                <a:spcPts val="0"/>
              </a:spcBef>
            </a:pPr>
            <a:r>
              <a:rPr lang="en-US" sz="3600" dirty="0">
                <a:solidFill>
                  <a:schemeClr val="tx1"/>
                </a:solidFill>
              </a:rPr>
              <a:t>Body’s cells can take up glucose and use it for energy, whether insulin is available or not</a:t>
            </a:r>
          </a:p>
        </p:txBody>
      </p:sp>
      <p:sp>
        <p:nvSpPr>
          <p:cNvPr id="6" name="Title 1">
            <a:extLst>
              <a:ext uri="{FF2B5EF4-FFF2-40B4-BE49-F238E27FC236}">
                <a16:creationId xmlns:a16="http://schemas.microsoft.com/office/drawing/2014/main" id="{A3EC1893-192E-4061-8AD6-84BF932E7C3A}"/>
              </a:ext>
            </a:extLst>
          </p:cNvPr>
          <p:cNvSpPr txBox="1">
            <a:spLocks/>
          </p:cNvSpPr>
          <p:nvPr/>
        </p:nvSpPr>
        <p:spPr>
          <a:xfrm>
            <a:off x="581192" y="730335"/>
            <a:ext cx="11029616"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PHYSICAL ACTIVITY WITH:  </a:t>
            </a:r>
            <a:r>
              <a:rPr lang="en-US" sz="4800" cap="none" dirty="0"/>
              <a:t>DIABETES</a:t>
            </a:r>
          </a:p>
        </p:txBody>
      </p:sp>
      <p:pic>
        <p:nvPicPr>
          <p:cNvPr id="5" name="Graphic 4" descr="Battery charging">
            <a:extLst>
              <a:ext uri="{FF2B5EF4-FFF2-40B4-BE49-F238E27FC236}">
                <a16:creationId xmlns:a16="http://schemas.microsoft.com/office/drawing/2014/main" id="{752E29BD-D134-4210-98C8-CD234F4B0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7057" y="4631558"/>
            <a:ext cx="2029326" cy="2029326"/>
          </a:xfrm>
          <a:prstGeom prst="rect">
            <a:avLst/>
          </a:prstGeom>
        </p:spPr>
      </p:pic>
      <p:pic>
        <p:nvPicPr>
          <p:cNvPr id="8" name="Graphic 7" descr="Run">
            <a:extLst>
              <a:ext uri="{FF2B5EF4-FFF2-40B4-BE49-F238E27FC236}">
                <a16:creationId xmlns:a16="http://schemas.microsoft.com/office/drawing/2014/main" id="{31BA2F91-7A11-4384-BAF4-FB06C3509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2424" y="4938289"/>
            <a:ext cx="1409775" cy="1409775"/>
          </a:xfrm>
          <a:prstGeom prst="rect">
            <a:avLst/>
          </a:prstGeom>
        </p:spPr>
      </p:pic>
      <p:sp>
        <p:nvSpPr>
          <p:cNvPr id="11" name="TextBox 10">
            <a:extLst>
              <a:ext uri="{FF2B5EF4-FFF2-40B4-BE49-F238E27FC236}">
                <a16:creationId xmlns:a16="http://schemas.microsoft.com/office/drawing/2014/main" id="{55867EFD-F9C4-4CF5-B65B-0B3F6E4D7ED4}"/>
              </a:ext>
            </a:extLst>
          </p:cNvPr>
          <p:cNvSpPr txBox="1"/>
          <p:nvPr/>
        </p:nvSpPr>
        <p:spPr>
          <a:xfrm>
            <a:off x="3203743" y="4784752"/>
            <a:ext cx="1383464" cy="1446550"/>
          </a:xfrm>
          <a:prstGeom prst="rect">
            <a:avLst/>
          </a:prstGeom>
          <a:noFill/>
        </p:spPr>
        <p:txBody>
          <a:bodyPr wrap="square" rtlCol="0" anchor="ctr">
            <a:spAutoFit/>
          </a:bodyPr>
          <a:lstStyle/>
          <a:p>
            <a:r>
              <a:rPr lang="en-US" sz="8800" b="1" dirty="0">
                <a:latin typeface="+mj-lt"/>
              </a:rPr>
              <a:t>→</a:t>
            </a:r>
            <a:endParaRPr lang="en-CA" sz="8800" b="1" dirty="0">
              <a:latin typeface="+mj-lt"/>
            </a:endParaRPr>
          </a:p>
        </p:txBody>
      </p:sp>
      <p:pic>
        <p:nvPicPr>
          <p:cNvPr id="13" name="Graphic 12" descr="Table setting">
            <a:extLst>
              <a:ext uri="{FF2B5EF4-FFF2-40B4-BE49-F238E27FC236}">
                <a16:creationId xmlns:a16="http://schemas.microsoft.com/office/drawing/2014/main" id="{AC675664-99E4-4A62-A4A6-4ED26F09F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5972" y="4659515"/>
            <a:ext cx="1973413" cy="1973413"/>
          </a:xfrm>
          <a:prstGeom prst="rect">
            <a:avLst/>
          </a:prstGeom>
        </p:spPr>
      </p:pic>
      <p:sp>
        <p:nvSpPr>
          <p:cNvPr id="18" name="TextBox 17">
            <a:extLst>
              <a:ext uri="{FF2B5EF4-FFF2-40B4-BE49-F238E27FC236}">
                <a16:creationId xmlns:a16="http://schemas.microsoft.com/office/drawing/2014/main" id="{4E5F2993-B3C8-489C-98F1-82F0B7A3998B}"/>
              </a:ext>
            </a:extLst>
          </p:cNvPr>
          <p:cNvSpPr txBox="1"/>
          <p:nvPr/>
        </p:nvSpPr>
        <p:spPr>
          <a:xfrm>
            <a:off x="6839299" y="4837346"/>
            <a:ext cx="1383464" cy="1446550"/>
          </a:xfrm>
          <a:prstGeom prst="rect">
            <a:avLst/>
          </a:prstGeom>
          <a:noFill/>
        </p:spPr>
        <p:txBody>
          <a:bodyPr wrap="square" rtlCol="0" anchor="ctr">
            <a:spAutoFit/>
          </a:bodyPr>
          <a:lstStyle/>
          <a:p>
            <a:r>
              <a:rPr lang="en-US" sz="8800" b="1" dirty="0">
                <a:latin typeface="+mj-lt"/>
              </a:rPr>
              <a:t>→</a:t>
            </a:r>
            <a:endParaRPr lang="en-CA" sz="8800" b="1" dirty="0">
              <a:latin typeface="+mj-lt"/>
            </a:endParaRPr>
          </a:p>
        </p:txBody>
      </p:sp>
    </p:spTree>
    <p:extLst>
      <p:ext uri="{BB962C8B-B14F-4D97-AF65-F5344CB8AC3E}">
        <p14:creationId xmlns:p14="http://schemas.microsoft.com/office/powerpoint/2010/main" val="4716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0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0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0-#ppt_w/2"/>
                                          </p:val>
                                        </p:tav>
                                        <p:tav tm="100000">
                                          <p:val>
                                            <p:strVal val="#ppt_x"/>
                                          </p:val>
                                        </p:tav>
                                      </p:tavLst>
                                    </p:anim>
                                    <p:anim calcmode="lin" valueType="num">
                                      <p:cBhvr additive="base">
                                        <p:cTn id="30" dur="10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4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33137" y="2021305"/>
            <a:ext cx="11580562" cy="4636169"/>
          </a:xfrm>
        </p:spPr>
        <p:txBody>
          <a:bodyPr anchor="t">
            <a:noAutofit/>
          </a:bodyPr>
          <a:lstStyle/>
          <a:p>
            <a:pPr marL="182880" lvl="1">
              <a:spcBef>
                <a:spcPts val="600"/>
              </a:spcBef>
              <a:spcAft>
                <a:spcPts val="0"/>
              </a:spcAft>
            </a:pPr>
            <a:r>
              <a:rPr lang="en-US" sz="3000" dirty="0">
                <a:solidFill>
                  <a:schemeClr val="tx1"/>
                </a:solidFill>
              </a:rPr>
              <a:t>Know your medications</a:t>
            </a:r>
          </a:p>
          <a:p>
            <a:pPr marL="731520" lvl="2">
              <a:spcBef>
                <a:spcPts val="0"/>
              </a:spcBef>
              <a:spcAft>
                <a:spcPts val="0"/>
              </a:spcAft>
            </a:pPr>
            <a:r>
              <a:rPr lang="en-US" sz="2600" dirty="0">
                <a:solidFill>
                  <a:schemeClr val="tx1"/>
                </a:solidFill>
              </a:rPr>
              <a:t>Medications with risk of hypoglycemia:  Insulin;  </a:t>
            </a:r>
            <a:r>
              <a:rPr lang="it-IT" sz="2600" dirty="0">
                <a:solidFill>
                  <a:schemeClr val="tx1"/>
                </a:solidFill>
              </a:rPr>
              <a:t>Glicazide (</a:t>
            </a:r>
            <a:r>
              <a:rPr lang="it-IT" sz="2600" i="1" dirty="0">
                <a:solidFill>
                  <a:schemeClr val="tx1"/>
                </a:solidFill>
              </a:rPr>
              <a:t>Diamicron</a:t>
            </a:r>
            <a:r>
              <a:rPr lang="it-IT" sz="2600" dirty="0">
                <a:solidFill>
                  <a:schemeClr val="tx1"/>
                </a:solidFill>
              </a:rPr>
              <a:t>);</a:t>
            </a:r>
            <a:br>
              <a:rPr lang="it-IT" sz="2600" dirty="0">
                <a:solidFill>
                  <a:schemeClr val="tx1"/>
                </a:solidFill>
              </a:rPr>
            </a:br>
            <a:r>
              <a:rPr lang="it-IT" sz="2600" dirty="0">
                <a:solidFill>
                  <a:schemeClr val="tx1"/>
                </a:solidFill>
              </a:rPr>
              <a:t>Glyburide (</a:t>
            </a:r>
            <a:r>
              <a:rPr lang="it-IT" sz="2600" i="1" dirty="0">
                <a:solidFill>
                  <a:schemeClr val="tx1"/>
                </a:solidFill>
              </a:rPr>
              <a:t>DiaBeta</a:t>
            </a:r>
            <a:r>
              <a:rPr lang="it-IT" sz="2600" dirty="0">
                <a:solidFill>
                  <a:schemeClr val="tx1"/>
                </a:solidFill>
              </a:rPr>
              <a:t>);  Glimepiride (</a:t>
            </a:r>
            <a:r>
              <a:rPr lang="it-IT" sz="2600" i="1" dirty="0">
                <a:solidFill>
                  <a:schemeClr val="tx1"/>
                </a:solidFill>
              </a:rPr>
              <a:t>Amaryl</a:t>
            </a:r>
            <a:r>
              <a:rPr lang="it-IT" sz="2600" dirty="0">
                <a:solidFill>
                  <a:schemeClr val="tx1"/>
                </a:solidFill>
              </a:rPr>
              <a:t>);</a:t>
            </a:r>
            <a:r>
              <a:rPr lang="en-US" sz="2600" dirty="0">
                <a:solidFill>
                  <a:schemeClr val="tx1"/>
                </a:solidFill>
              </a:rPr>
              <a:t>  Repaglinide (</a:t>
            </a:r>
            <a:r>
              <a:rPr lang="en-US" sz="2600" i="1" dirty="0" err="1">
                <a:solidFill>
                  <a:schemeClr val="tx1"/>
                </a:solidFill>
              </a:rPr>
              <a:t>Gluconorm</a:t>
            </a:r>
            <a:r>
              <a:rPr lang="en-US" sz="2600" dirty="0">
                <a:solidFill>
                  <a:schemeClr val="tx1"/>
                </a:solidFill>
              </a:rPr>
              <a:t>)</a:t>
            </a:r>
            <a:endParaRPr lang="en-CA" sz="2600" dirty="0">
              <a:solidFill>
                <a:schemeClr val="tx1"/>
              </a:solidFill>
            </a:endParaRPr>
          </a:p>
          <a:p>
            <a:pPr marL="182880" lvl="1">
              <a:spcBef>
                <a:spcPts val="1800"/>
              </a:spcBef>
              <a:spcAft>
                <a:spcPts val="0"/>
              </a:spcAft>
            </a:pPr>
            <a:r>
              <a:rPr lang="en-US" sz="3000" dirty="0">
                <a:solidFill>
                  <a:schemeClr val="tx1"/>
                </a:solidFill>
              </a:rPr>
              <a:t>Monitor your blood sugars before and during activity, if needed</a:t>
            </a:r>
          </a:p>
          <a:p>
            <a:pPr marL="182880" lvl="1">
              <a:spcBef>
                <a:spcPts val="600"/>
              </a:spcBef>
              <a:spcAft>
                <a:spcPts val="0"/>
              </a:spcAft>
            </a:pPr>
            <a:r>
              <a:rPr lang="en-US" sz="3000" dirty="0">
                <a:solidFill>
                  <a:schemeClr val="tx1"/>
                </a:solidFill>
              </a:rPr>
              <a:t>Carry fast-acting carbohydrate</a:t>
            </a:r>
            <a:r>
              <a:rPr lang="en-US" sz="2600" dirty="0">
                <a:solidFill>
                  <a:schemeClr val="tx1"/>
                </a:solidFill>
              </a:rPr>
              <a:t> (e.g. glucose tablets, fruit juice, sports drink)</a:t>
            </a:r>
          </a:p>
          <a:p>
            <a:pPr marL="182880" lvl="1">
              <a:spcBef>
                <a:spcPts val="600"/>
              </a:spcBef>
              <a:spcAft>
                <a:spcPts val="0"/>
              </a:spcAft>
            </a:pPr>
            <a:r>
              <a:rPr lang="en-US" sz="3000" dirty="0">
                <a:solidFill>
                  <a:schemeClr val="tx1"/>
                </a:solidFill>
              </a:rPr>
              <a:t>Ensure you are well hydrated</a:t>
            </a:r>
          </a:p>
          <a:p>
            <a:pPr marL="182880" lvl="1">
              <a:spcBef>
                <a:spcPts val="600"/>
              </a:spcBef>
              <a:spcAft>
                <a:spcPts val="0"/>
              </a:spcAft>
            </a:pPr>
            <a:r>
              <a:rPr lang="en-US" sz="3000" dirty="0">
                <a:solidFill>
                  <a:schemeClr val="tx1"/>
                </a:solidFill>
              </a:rPr>
              <a:t>Wear proper footwear</a:t>
            </a:r>
          </a:p>
          <a:p>
            <a:pPr marL="182880" lvl="1">
              <a:spcBef>
                <a:spcPts val="600"/>
              </a:spcBef>
              <a:spcAft>
                <a:spcPts val="0"/>
              </a:spcAft>
            </a:pPr>
            <a:r>
              <a:rPr lang="en-US" sz="3000" dirty="0">
                <a:solidFill>
                  <a:schemeClr val="tx1"/>
                </a:solidFill>
              </a:rPr>
              <a:t>How to treat low blood sugar:</a:t>
            </a:r>
            <a:r>
              <a:rPr lang="en-US" sz="2600" dirty="0">
                <a:solidFill>
                  <a:schemeClr val="tx1"/>
                </a:solidFill>
              </a:rPr>
              <a:t> </a:t>
            </a:r>
            <a:r>
              <a:rPr lang="en-US" sz="2600" dirty="0"/>
              <a:t> </a:t>
            </a:r>
            <a:r>
              <a:rPr lang="en-US" sz="2600" dirty="0">
                <a:hlinkClick r:id="rId3"/>
              </a:rPr>
              <a:t>https://guidelines.diabetes.ca/docs/patient-resources/hypoglycemia-low-blood-sugar-in-adults.pdf</a:t>
            </a:r>
            <a:endParaRPr lang="en-US" sz="2600" dirty="0"/>
          </a:p>
        </p:txBody>
      </p:sp>
      <p:sp>
        <p:nvSpPr>
          <p:cNvPr id="6" name="Title 1">
            <a:extLst>
              <a:ext uri="{FF2B5EF4-FFF2-40B4-BE49-F238E27FC236}">
                <a16:creationId xmlns:a16="http://schemas.microsoft.com/office/drawing/2014/main" id="{A3EC1893-192E-4061-8AD6-84BF932E7C3A}"/>
              </a:ext>
            </a:extLst>
          </p:cNvPr>
          <p:cNvSpPr txBox="1">
            <a:spLocks/>
          </p:cNvSpPr>
          <p:nvPr/>
        </p:nvSpPr>
        <p:spPr>
          <a:xfrm>
            <a:off x="581192" y="730335"/>
            <a:ext cx="11029616"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PLANNING FOR ACTIVITY WITH:  </a:t>
            </a:r>
            <a:r>
              <a:rPr lang="en-US" sz="4800" cap="none" dirty="0"/>
              <a:t>DIABETES</a:t>
            </a:r>
          </a:p>
        </p:txBody>
      </p:sp>
    </p:spTree>
    <p:extLst>
      <p:ext uri="{BB962C8B-B14F-4D97-AF65-F5344CB8AC3E}">
        <p14:creationId xmlns:p14="http://schemas.microsoft.com/office/powerpoint/2010/main" val="37636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562682" cy="4636169"/>
          </a:xfrm>
        </p:spPr>
        <p:txBody>
          <a:bodyPr anchor="t">
            <a:noAutofit/>
          </a:bodyPr>
          <a:lstStyle/>
          <a:p>
            <a:pPr marL="0" indent="0">
              <a:spcBef>
                <a:spcPts val="0"/>
              </a:spcBef>
              <a:spcAft>
                <a:spcPts val="0"/>
              </a:spcAft>
              <a:buNone/>
            </a:pPr>
            <a:r>
              <a:rPr lang="en-US" sz="4000" dirty="0">
                <a:solidFill>
                  <a:schemeClr val="tx1"/>
                </a:solidFill>
              </a:rPr>
              <a:t>Effects of physical activity:</a:t>
            </a:r>
          </a:p>
          <a:p>
            <a:pPr marL="182880" lvl="1">
              <a:spcBef>
                <a:spcPts val="1800"/>
              </a:spcBef>
              <a:spcAft>
                <a:spcPts val="0"/>
              </a:spcAft>
            </a:pPr>
            <a:r>
              <a:rPr lang="en-US" sz="3600" dirty="0">
                <a:solidFill>
                  <a:schemeClr val="tx1"/>
                </a:solidFill>
              </a:rPr>
              <a:t>Short term:</a:t>
            </a:r>
            <a:r>
              <a:rPr lang="en-US" sz="2000" dirty="0">
                <a:solidFill>
                  <a:schemeClr val="tx1"/>
                </a:solidFill>
              </a:rPr>
              <a:t>  </a:t>
            </a:r>
            <a:r>
              <a:rPr lang="en-US" sz="3600" dirty="0">
                <a:solidFill>
                  <a:schemeClr val="tx1"/>
                </a:solidFill>
              </a:rPr>
              <a:t>Blood pressure </a:t>
            </a:r>
            <a:r>
              <a:rPr lang="en-US" sz="3600" b="1" i="1" dirty="0">
                <a:solidFill>
                  <a:schemeClr val="tx1"/>
                </a:solidFill>
              </a:rPr>
              <a:t>increases</a:t>
            </a:r>
            <a:r>
              <a:rPr lang="en-US" sz="3600" dirty="0">
                <a:solidFill>
                  <a:schemeClr val="tx1"/>
                </a:solidFill>
              </a:rPr>
              <a:t> during activity</a:t>
            </a:r>
            <a:br>
              <a:rPr lang="en-US" sz="3600" dirty="0">
                <a:solidFill>
                  <a:schemeClr val="tx1"/>
                </a:solidFill>
              </a:rPr>
            </a:br>
            <a:r>
              <a:rPr lang="en-US" sz="3600" dirty="0">
                <a:solidFill>
                  <a:schemeClr val="tx1"/>
                </a:solidFill>
              </a:rPr>
              <a:t>(this is normal)</a:t>
            </a:r>
          </a:p>
          <a:p>
            <a:pPr marL="182880" lvl="1">
              <a:spcBef>
                <a:spcPts val="2400"/>
              </a:spcBef>
              <a:spcAft>
                <a:spcPts val="0"/>
              </a:spcAft>
            </a:pPr>
            <a:r>
              <a:rPr lang="en-US" sz="3600" dirty="0">
                <a:solidFill>
                  <a:schemeClr val="tx1"/>
                </a:solidFill>
              </a:rPr>
              <a:t>Long term:</a:t>
            </a:r>
            <a:r>
              <a:rPr lang="en-US" sz="3400" dirty="0">
                <a:solidFill>
                  <a:schemeClr val="tx1"/>
                </a:solidFill>
              </a:rPr>
              <a:t> Regular physical activity makes your heart stronger</a:t>
            </a:r>
          </a:p>
          <a:p>
            <a:pPr marL="640080" lvl="2">
              <a:spcBef>
                <a:spcPts val="0"/>
              </a:spcBef>
              <a:spcAft>
                <a:spcPts val="0"/>
              </a:spcAft>
            </a:pPr>
            <a:r>
              <a:rPr lang="en-US" sz="3600" dirty="0">
                <a:solidFill>
                  <a:schemeClr val="tx1"/>
                </a:solidFill>
              </a:rPr>
              <a:t>Heart can pump blood with less effort</a:t>
            </a:r>
          </a:p>
          <a:p>
            <a:pPr marL="640080" lvl="2">
              <a:spcBef>
                <a:spcPts val="0"/>
              </a:spcBef>
              <a:spcAft>
                <a:spcPts val="0"/>
              </a:spcAft>
            </a:pPr>
            <a:r>
              <a:rPr lang="en-US" sz="3600" dirty="0">
                <a:solidFill>
                  <a:schemeClr val="tx1"/>
                </a:solidFill>
              </a:rPr>
              <a:t>Blood pressure </a:t>
            </a:r>
            <a:r>
              <a:rPr lang="en-US" sz="3600" b="1" i="1" dirty="0">
                <a:solidFill>
                  <a:schemeClr val="tx1"/>
                </a:solidFill>
              </a:rPr>
              <a:t>decreases</a:t>
            </a:r>
          </a:p>
        </p:txBody>
      </p:sp>
      <p:sp>
        <p:nvSpPr>
          <p:cNvPr id="9" name="Title 1">
            <a:extLst>
              <a:ext uri="{FF2B5EF4-FFF2-40B4-BE49-F238E27FC236}">
                <a16:creationId xmlns:a16="http://schemas.microsoft.com/office/drawing/2014/main" id="{FFC076D9-32A0-4DCD-A756-064FFCFC124E}"/>
              </a:ext>
            </a:extLst>
          </p:cNvPr>
          <p:cNvSpPr txBox="1">
            <a:spLocks/>
          </p:cNvSpPr>
          <p:nvPr/>
        </p:nvSpPr>
        <p:spPr>
          <a:xfrm>
            <a:off x="533066" y="730335"/>
            <a:ext cx="11161629"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400" cap="none" dirty="0"/>
              <a:t>PHYSICAL ACTIVITY WITH:  </a:t>
            </a:r>
            <a:r>
              <a:rPr lang="en-US" sz="4000" cap="none" dirty="0"/>
              <a:t>HIGH BLOOD PRESSURE</a:t>
            </a:r>
          </a:p>
        </p:txBody>
      </p:sp>
    </p:spTree>
    <p:extLst>
      <p:ext uri="{BB962C8B-B14F-4D97-AF65-F5344CB8AC3E}">
        <p14:creationId xmlns:p14="http://schemas.microsoft.com/office/powerpoint/2010/main" val="17174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33137" y="2021305"/>
            <a:ext cx="11580562" cy="4636169"/>
          </a:xfrm>
        </p:spPr>
        <p:txBody>
          <a:bodyPr anchor="t">
            <a:noAutofit/>
          </a:bodyPr>
          <a:lstStyle/>
          <a:p>
            <a:pPr marL="182880" lvl="1">
              <a:spcBef>
                <a:spcPts val="1200"/>
              </a:spcBef>
              <a:spcAft>
                <a:spcPts val="0"/>
              </a:spcAft>
            </a:pPr>
            <a:r>
              <a:rPr lang="en-US" sz="3200" dirty="0">
                <a:solidFill>
                  <a:schemeClr val="tx1"/>
                </a:solidFill>
              </a:rPr>
              <a:t>Know your resting blood pressure values</a:t>
            </a:r>
            <a:endParaRPr lang="en-CA" sz="3200" dirty="0">
              <a:solidFill>
                <a:schemeClr val="tx1"/>
              </a:solidFill>
            </a:endParaRPr>
          </a:p>
          <a:p>
            <a:pPr marL="274320" lvl="1">
              <a:spcBef>
                <a:spcPts val="600"/>
              </a:spcBef>
              <a:spcAft>
                <a:spcPts val="0"/>
              </a:spcAft>
            </a:pPr>
            <a:r>
              <a:rPr lang="en-US" sz="3200" dirty="0">
                <a:solidFill>
                  <a:schemeClr val="tx1"/>
                </a:solidFill>
              </a:rPr>
              <a:t>If </a:t>
            </a:r>
            <a:r>
              <a:rPr lang="en-US" sz="3200" b="1" i="1" dirty="0">
                <a:solidFill>
                  <a:schemeClr val="tx1"/>
                </a:solidFill>
              </a:rPr>
              <a:t>resting</a:t>
            </a:r>
            <a:r>
              <a:rPr lang="en-US" sz="3200" dirty="0">
                <a:solidFill>
                  <a:schemeClr val="tx1"/>
                </a:solidFill>
              </a:rPr>
              <a:t> blood pressure is more than 160/90, </a:t>
            </a:r>
            <a:r>
              <a:rPr lang="en-US" altLang="en-US" sz="3200" dirty="0">
                <a:solidFill>
                  <a:schemeClr val="tx1"/>
                </a:solidFill>
              </a:rPr>
              <a:t>talk to your</a:t>
            </a:r>
            <a:br>
              <a:rPr lang="en-US" altLang="en-US" sz="3200" dirty="0">
                <a:solidFill>
                  <a:schemeClr val="tx1"/>
                </a:solidFill>
              </a:rPr>
            </a:br>
            <a:r>
              <a:rPr lang="en-US" altLang="en-US" sz="3200" dirty="0">
                <a:solidFill>
                  <a:schemeClr val="tx1"/>
                </a:solidFill>
              </a:rPr>
              <a:t>health care provider before starting or increasing your activity level</a:t>
            </a:r>
          </a:p>
          <a:p>
            <a:pPr marL="182880" lvl="1">
              <a:spcBef>
                <a:spcPts val="2400"/>
              </a:spcBef>
              <a:spcAft>
                <a:spcPts val="0"/>
              </a:spcAft>
            </a:pPr>
            <a:r>
              <a:rPr lang="en-US" sz="3200" dirty="0">
                <a:solidFill>
                  <a:schemeClr val="tx1"/>
                </a:solidFill>
              </a:rPr>
              <a:t>Ensure you are well hydrated</a:t>
            </a:r>
          </a:p>
          <a:p>
            <a:pPr marL="182880" lvl="1">
              <a:spcBef>
                <a:spcPts val="1200"/>
              </a:spcBef>
              <a:spcAft>
                <a:spcPts val="0"/>
              </a:spcAft>
            </a:pPr>
            <a:r>
              <a:rPr lang="en-US" sz="3200" dirty="0">
                <a:solidFill>
                  <a:schemeClr val="tx1"/>
                </a:solidFill>
              </a:rPr>
              <a:t>Wear proper footwear</a:t>
            </a:r>
          </a:p>
          <a:p>
            <a:pPr marL="182880" lvl="1">
              <a:spcBef>
                <a:spcPts val="1200"/>
              </a:spcBef>
              <a:spcAft>
                <a:spcPts val="0"/>
              </a:spcAft>
            </a:pPr>
            <a:r>
              <a:rPr lang="en-US" sz="3200" dirty="0">
                <a:solidFill>
                  <a:schemeClr val="tx1"/>
                </a:solidFill>
              </a:rPr>
              <a:t>For more information:  </a:t>
            </a:r>
            <a:r>
              <a:rPr lang="en-US" dirty="0">
                <a:solidFill>
                  <a:schemeClr val="tx1"/>
                </a:solidFill>
                <a:hlinkClick r:id="rId3"/>
              </a:rPr>
              <a:t>https://www.heartandstroke.ca/heart-disease/</a:t>
            </a:r>
            <a:br>
              <a:rPr lang="en-US" dirty="0">
                <a:solidFill>
                  <a:schemeClr val="tx1"/>
                </a:solidFill>
                <a:hlinkClick r:id="rId3"/>
              </a:rPr>
            </a:br>
            <a:r>
              <a:rPr lang="en-US" dirty="0">
                <a:solidFill>
                  <a:schemeClr val="tx1"/>
                </a:solidFill>
                <a:hlinkClick r:id="rId3"/>
              </a:rPr>
              <a:t>risk-and-prevention/condition-risk-factors/high-blood-pressure</a:t>
            </a:r>
            <a:endParaRPr lang="en-US" dirty="0">
              <a:solidFill>
                <a:schemeClr val="tx1"/>
              </a:solidFill>
            </a:endParaRPr>
          </a:p>
        </p:txBody>
      </p:sp>
      <p:sp>
        <p:nvSpPr>
          <p:cNvPr id="4" name="Title 1">
            <a:extLst>
              <a:ext uri="{FF2B5EF4-FFF2-40B4-BE49-F238E27FC236}">
                <a16:creationId xmlns:a16="http://schemas.microsoft.com/office/drawing/2014/main" id="{1BF4282B-892C-4041-BD78-6CFBCCEA1C0E}"/>
              </a:ext>
            </a:extLst>
          </p:cNvPr>
          <p:cNvSpPr txBox="1">
            <a:spLocks/>
          </p:cNvSpPr>
          <p:nvPr/>
        </p:nvSpPr>
        <p:spPr>
          <a:xfrm>
            <a:off x="533066" y="730335"/>
            <a:ext cx="11480633"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cap="none" dirty="0"/>
              <a:t>PLANNING FOR ACTIVITY WITH:  </a:t>
            </a:r>
            <a:r>
              <a:rPr lang="en-US" sz="3800" cap="none" dirty="0"/>
              <a:t>HIGH BLOOD PRESSURE</a:t>
            </a:r>
          </a:p>
        </p:txBody>
      </p:sp>
    </p:spTree>
    <p:extLst>
      <p:ext uri="{BB962C8B-B14F-4D97-AF65-F5344CB8AC3E}">
        <p14:creationId xmlns:p14="http://schemas.microsoft.com/office/powerpoint/2010/main" val="17837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doerksen2\Desktop\Zoom blank.jpg">
            <a:extLst>
              <a:ext uri="{FF2B5EF4-FFF2-40B4-BE49-F238E27FC236}">
                <a16:creationId xmlns:a16="http://schemas.microsoft.com/office/drawing/2014/main" id="{9F9FF00D-8050-4D08-8937-A1CC849F5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1" y="76200"/>
            <a:ext cx="1209674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a:extLst>
              <a:ext uri="{FF2B5EF4-FFF2-40B4-BE49-F238E27FC236}">
                <a16:creationId xmlns:a16="http://schemas.microsoft.com/office/drawing/2014/main" id="{135FFDB2-F24B-4391-A192-E0F9BBEACE62}"/>
              </a:ext>
            </a:extLst>
          </p:cNvPr>
          <p:cNvSpPr/>
          <p:nvPr/>
        </p:nvSpPr>
        <p:spPr>
          <a:xfrm>
            <a:off x="4546600" y="5679018"/>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6" name="Down Arrow 5">
            <a:extLst>
              <a:ext uri="{FF2B5EF4-FFF2-40B4-BE49-F238E27FC236}">
                <a16:creationId xmlns:a16="http://schemas.microsoft.com/office/drawing/2014/main" id="{C3B50E28-8A40-465A-9AEE-D0D142813DE5}"/>
              </a:ext>
            </a:extLst>
          </p:cNvPr>
          <p:cNvSpPr/>
          <p:nvPr/>
        </p:nvSpPr>
        <p:spPr>
          <a:xfrm>
            <a:off x="9550400" y="5348818"/>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8" name="Down Arrow 7">
            <a:extLst>
              <a:ext uri="{FF2B5EF4-FFF2-40B4-BE49-F238E27FC236}">
                <a16:creationId xmlns:a16="http://schemas.microsoft.com/office/drawing/2014/main" id="{A0515E69-9AEC-491E-BBA6-EAED68F8992A}"/>
              </a:ext>
            </a:extLst>
          </p:cNvPr>
          <p:cNvSpPr/>
          <p:nvPr/>
        </p:nvSpPr>
        <p:spPr>
          <a:xfrm>
            <a:off x="1117600" y="5708651"/>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2" name="Rectangle 11">
            <a:extLst>
              <a:ext uri="{FF2B5EF4-FFF2-40B4-BE49-F238E27FC236}">
                <a16:creationId xmlns:a16="http://schemas.microsoft.com/office/drawing/2014/main" id="{E73D1909-DD84-45CF-948C-205EA3BFA82C}"/>
              </a:ext>
            </a:extLst>
          </p:cNvPr>
          <p:cNvSpPr/>
          <p:nvPr/>
        </p:nvSpPr>
        <p:spPr>
          <a:xfrm>
            <a:off x="95251" y="5939367"/>
            <a:ext cx="960917" cy="369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7AD16B-50E0-4DD1-BD1C-5129FC077F48}"/>
              </a:ext>
            </a:extLst>
          </p:cNvPr>
          <p:cNvSpPr/>
          <p:nvPr/>
        </p:nvSpPr>
        <p:spPr>
          <a:xfrm>
            <a:off x="4598483" y="0"/>
            <a:ext cx="2988675" cy="275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own Arrow 6">
            <a:extLst>
              <a:ext uri="{FF2B5EF4-FFF2-40B4-BE49-F238E27FC236}">
                <a16:creationId xmlns:a16="http://schemas.microsoft.com/office/drawing/2014/main" id="{6B16AEA9-5B40-4AED-8820-EBE9B75C6E97}"/>
              </a:ext>
            </a:extLst>
          </p:cNvPr>
          <p:cNvSpPr/>
          <p:nvPr/>
        </p:nvSpPr>
        <p:spPr>
          <a:xfrm>
            <a:off x="304800" y="5708651"/>
            <a:ext cx="330200" cy="5905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0" name="Rectangle 9">
            <a:extLst>
              <a:ext uri="{FF2B5EF4-FFF2-40B4-BE49-F238E27FC236}">
                <a16:creationId xmlns:a16="http://schemas.microsoft.com/office/drawing/2014/main" id="{7BA52331-A3E2-4E48-8C86-9F3D2CDD1071}"/>
              </a:ext>
            </a:extLst>
          </p:cNvPr>
          <p:cNvSpPr/>
          <p:nvPr/>
        </p:nvSpPr>
        <p:spPr>
          <a:xfrm>
            <a:off x="4615841" y="266061"/>
            <a:ext cx="2985495" cy="3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165684"/>
            <a:ext cx="11225798" cy="4491790"/>
          </a:xfrm>
        </p:spPr>
        <p:txBody>
          <a:bodyPr anchor="t">
            <a:noAutofit/>
          </a:bodyPr>
          <a:lstStyle/>
          <a:p>
            <a:pPr marL="0" indent="0">
              <a:spcBef>
                <a:spcPts val="0"/>
              </a:spcBef>
              <a:spcAft>
                <a:spcPts val="0"/>
              </a:spcAft>
              <a:buNone/>
            </a:pPr>
            <a:r>
              <a:rPr lang="en-US" sz="4000" dirty="0">
                <a:solidFill>
                  <a:schemeClr val="tx1"/>
                </a:solidFill>
              </a:rPr>
              <a:t>Effects of physical activity:</a:t>
            </a:r>
          </a:p>
          <a:p>
            <a:pPr marL="182880" lvl="1">
              <a:spcBef>
                <a:spcPts val="1800"/>
              </a:spcBef>
              <a:spcAft>
                <a:spcPts val="0"/>
              </a:spcAft>
            </a:pPr>
            <a:r>
              <a:rPr lang="en-US" sz="3600" dirty="0">
                <a:solidFill>
                  <a:schemeClr val="tx1"/>
                </a:solidFill>
              </a:rPr>
              <a:t>Unblocks blood vessels and increases blood flow</a:t>
            </a:r>
          </a:p>
          <a:p>
            <a:pPr marL="182880" lvl="1">
              <a:spcBef>
                <a:spcPts val="1800"/>
              </a:spcBef>
              <a:spcAft>
                <a:spcPts val="0"/>
              </a:spcAft>
            </a:pPr>
            <a:r>
              <a:rPr lang="en-US" sz="3600" dirty="0">
                <a:solidFill>
                  <a:schemeClr val="tx1"/>
                </a:solidFill>
              </a:rPr>
              <a:t>Regular physical activity makes your heart stronger</a:t>
            </a:r>
          </a:p>
          <a:p>
            <a:pPr marL="640080" lvl="2">
              <a:spcBef>
                <a:spcPts val="0"/>
              </a:spcBef>
              <a:spcAft>
                <a:spcPts val="0"/>
              </a:spcAft>
            </a:pPr>
            <a:r>
              <a:rPr lang="en-US" sz="3600" dirty="0">
                <a:solidFill>
                  <a:schemeClr val="tx1"/>
                </a:solidFill>
              </a:rPr>
              <a:t>Heart can pump blood with less effort</a:t>
            </a:r>
          </a:p>
          <a:p>
            <a:pPr marL="640080" lvl="2">
              <a:spcBef>
                <a:spcPts val="0"/>
              </a:spcBef>
              <a:spcAft>
                <a:spcPts val="0"/>
              </a:spcAft>
            </a:pPr>
            <a:r>
              <a:rPr lang="en-US" sz="3600" dirty="0">
                <a:solidFill>
                  <a:schemeClr val="tx1"/>
                </a:solidFill>
              </a:rPr>
              <a:t>Reduces resting heart rate</a:t>
            </a:r>
          </a:p>
          <a:p>
            <a:pPr marL="640080" lvl="2">
              <a:spcBef>
                <a:spcPts val="0"/>
              </a:spcBef>
              <a:spcAft>
                <a:spcPts val="0"/>
              </a:spcAft>
            </a:pPr>
            <a:r>
              <a:rPr lang="en-US" sz="3600" dirty="0">
                <a:solidFill>
                  <a:schemeClr val="tx1"/>
                </a:solidFill>
              </a:rPr>
              <a:t>Increases physical activity tolerance</a:t>
            </a:r>
          </a:p>
        </p:txBody>
      </p:sp>
      <p:sp>
        <p:nvSpPr>
          <p:cNvPr id="9" name="Title 1">
            <a:extLst>
              <a:ext uri="{FF2B5EF4-FFF2-40B4-BE49-F238E27FC236}">
                <a16:creationId xmlns:a16="http://schemas.microsoft.com/office/drawing/2014/main" id="{FFC076D9-32A0-4DCD-A756-064FFCFC124E}"/>
              </a:ext>
            </a:extLst>
          </p:cNvPr>
          <p:cNvSpPr txBox="1">
            <a:spLocks/>
          </p:cNvSpPr>
          <p:nvPr/>
        </p:nvSpPr>
        <p:spPr>
          <a:xfrm>
            <a:off x="533066" y="730335"/>
            <a:ext cx="11161629"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PHYSICAL ACTIVITY WITH:  </a:t>
            </a:r>
            <a:r>
              <a:rPr lang="en-US" sz="4800" cap="none" dirty="0"/>
              <a:t>HEART DISEASE</a:t>
            </a:r>
          </a:p>
        </p:txBody>
      </p:sp>
    </p:spTree>
    <p:extLst>
      <p:ext uri="{BB962C8B-B14F-4D97-AF65-F5344CB8AC3E}">
        <p14:creationId xmlns:p14="http://schemas.microsoft.com/office/powerpoint/2010/main" val="15276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49177" y="2021305"/>
            <a:ext cx="11821194" cy="4636169"/>
          </a:xfrm>
        </p:spPr>
        <p:txBody>
          <a:bodyPr anchor="t">
            <a:noAutofit/>
          </a:bodyPr>
          <a:lstStyle/>
          <a:p>
            <a:pPr marL="0" lvl="1" indent="0">
              <a:spcBef>
                <a:spcPts val="0"/>
              </a:spcBef>
              <a:spcAft>
                <a:spcPts val="0"/>
              </a:spcAft>
              <a:buNone/>
            </a:pPr>
            <a:r>
              <a:rPr lang="en-US" sz="3200" dirty="0">
                <a:solidFill>
                  <a:schemeClr val="tx1"/>
                </a:solidFill>
              </a:rPr>
              <a:t>Talk to your </a:t>
            </a:r>
            <a:r>
              <a:rPr lang="en-US" altLang="en-US" sz="3200" dirty="0">
                <a:solidFill>
                  <a:schemeClr val="tx1"/>
                </a:solidFill>
              </a:rPr>
              <a:t>health care provider before starting or increasing</a:t>
            </a:r>
            <a:br>
              <a:rPr lang="en-US" altLang="en-US" sz="3200" dirty="0">
                <a:solidFill>
                  <a:schemeClr val="tx1"/>
                </a:solidFill>
              </a:rPr>
            </a:br>
            <a:r>
              <a:rPr lang="en-US" altLang="en-US" sz="3200" dirty="0">
                <a:solidFill>
                  <a:schemeClr val="tx1"/>
                </a:solidFill>
              </a:rPr>
              <a:t>your activity level if:</a:t>
            </a:r>
            <a:endParaRPr lang="en-US" sz="3200" dirty="0">
              <a:solidFill>
                <a:schemeClr val="tx1"/>
              </a:solidFill>
            </a:endParaRPr>
          </a:p>
          <a:p>
            <a:pPr marL="890631" lvl="3">
              <a:spcBef>
                <a:spcPts val="0"/>
              </a:spcBef>
              <a:spcAft>
                <a:spcPts val="0"/>
              </a:spcAft>
            </a:pPr>
            <a:r>
              <a:rPr lang="en-US" sz="3000" dirty="0">
                <a:solidFill>
                  <a:schemeClr val="tx1"/>
                </a:solidFill>
              </a:rPr>
              <a:t>You’ve had a heart attack</a:t>
            </a:r>
            <a:endParaRPr lang="en-CA" sz="3000" dirty="0">
              <a:solidFill>
                <a:schemeClr val="tx1"/>
              </a:solidFill>
            </a:endParaRPr>
          </a:p>
          <a:p>
            <a:pPr marL="886305" lvl="3">
              <a:spcBef>
                <a:spcPts val="0"/>
              </a:spcBef>
              <a:spcAft>
                <a:spcPts val="0"/>
              </a:spcAft>
            </a:pPr>
            <a:r>
              <a:rPr lang="en-US" sz="3000" dirty="0">
                <a:solidFill>
                  <a:schemeClr val="tx1"/>
                </a:solidFill>
              </a:rPr>
              <a:t>Your </a:t>
            </a:r>
            <a:r>
              <a:rPr lang="en-US" sz="3000" b="1" i="1" dirty="0">
                <a:solidFill>
                  <a:schemeClr val="tx1"/>
                </a:solidFill>
              </a:rPr>
              <a:t>resting</a:t>
            </a:r>
            <a:r>
              <a:rPr lang="en-US" sz="3000" dirty="0">
                <a:solidFill>
                  <a:schemeClr val="tx1"/>
                </a:solidFill>
              </a:rPr>
              <a:t> blood pressure is more than 160/90</a:t>
            </a:r>
          </a:p>
          <a:p>
            <a:pPr marL="886305" lvl="3">
              <a:spcBef>
                <a:spcPts val="0"/>
              </a:spcBef>
              <a:spcAft>
                <a:spcPts val="0"/>
              </a:spcAft>
            </a:pPr>
            <a:r>
              <a:rPr lang="en-US" altLang="en-US" sz="3000" dirty="0">
                <a:solidFill>
                  <a:schemeClr val="tx1"/>
                </a:solidFill>
              </a:rPr>
              <a:t>You have coronary artery disease </a:t>
            </a:r>
            <a:r>
              <a:rPr lang="en-US" altLang="en-US" sz="3000" i="1" dirty="0">
                <a:solidFill>
                  <a:schemeClr val="tx1"/>
                </a:solidFill>
              </a:rPr>
              <a:t>and</a:t>
            </a:r>
            <a:r>
              <a:rPr lang="en-US" altLang="en-US" sz="3000" dirty="0">
                <a:solidFill>
                  <a:schemeClr val="tx1"/>
                </a:solidFill>
              </a:rPr>
              <a:t> diabetes </a:t>
            </a:r>
            <a:r>
              <a:rPr lang="en-US" altLang="en-US" sz="3000" i="1" dirty="0">
                <a:solidFill>
                  <a:schemeClr val="tx1"/>
                </a:solidFill>
              </a:rPr>
              <a:t>and</a:t>
            </a:r>
            <a:r>
              <a:rPr lang="en-US" altLang="en-US" sz="3000" dirty="0">
                <a:solidFill>
                  <a:schemeClr val="tx1"/>
                </a:solidFill>
              </a:rPr>
              <a:t> are over age 40</a:t>
            </a:r>
          </a:p>
          <a:p>
            <a:pPr marL="182880" lvl="1">
              <a:spcBef>
                <a:spcPts val="1200"/>
              </a:spcBef>
              <a:spcAft>
                <a:spcPts val="0"/>
              </a:spcAft>
            </a:pPr>
            <a:r>
              <a:rPr lang="en-US" sz="3000" dirty="0">
                <a:solidFill>
                  <a:schemeClr val="tx1"/>
                </a:solidFill>
              </a:rPr>
              <a:t>Ensure you are well hydrated</a:t>
            </a:r>
          </a:p>
          <a:p>
            <a:pPr marL="182880" lvl="1">
              <a:spcBef>
                <a:spcPts val="600"/>
              </a:spcBef>
              <a:spcAft>
                <a:spcPts val="0"/>
              </a:spcAft>
            </a:pPr>
            <a:r>
              <a:rPr lang="en-US" sz="3000" dirty="0">
                <a:solidFill>
                  <a:schemeClr val="tx1"/>
                </a:solidFill>
              </a:rPr>
              <a:t>Wear proper footwear</a:t>
            </a:r>
          </a:p>
          <a:p>
            <a:pPr marL="182880" lvl="1">
              <a:spcBef>
                <a:spcPts val="600"/>
              </a:spcBef>
              <a:spcAft>
                <a:spcPts val="0"/>
              </a:spcAft>
            </a:pPr>
            <a:r>
              <a:rPr lang="en-US" sz="3000" dirty="0">
                <a:solidFill>
                  <a:schemeClr val="tx1"/>
                </a:solidFill>
              </a:rPr>
              <a:t>For more information:</a:t>
            </a:r>
            <a:r>
              <a:rPr lang="en-US" dirty="0">
                <a:solidFill>
                  <a:schemeClr val="tx1"/>
                </a:solidFill>
              </a:rPr>
              <a:t>  </a:t>
            </a:r>
            <a:r>
              <a:rPr lang="en-US" dirty="0">
                <a:solidFill>
                  <a:schemeClr val="tx1"/>
                </a:solidFill>
                <a:hlinkClick r:id="rId3"/>
              </a:rPr>
              <a:t>https://www.heartandstroke.ca/articles/exercising-when-you-have-heart-disease</a:t>
            </a:r>
            <a:endParaRPr lang="en-US" dirty="0">
              <a:solidFill>
                <a:schemeClr val="tx1"/>
              </a:solidFill>
            </a:endParaRPr>
          </a:p>
        </p:txBody>
      </p:sp>
      <p:sp>
        <p:nvSpPr>
          <p:cNvPr id="5" name="Title 1">
            <a:extLst>
              <a:ext uri="{FF2B5EF4-FFF2-40B4-BE49-F238E27FC236}">
                <a16:creationId xmlns:a16="http://schemas.microsoft.com/office/drawing/2014/main" id="{C6EE864A-220F-40AC-9851-511C660D89CD}"/>
              </a:ext>
            </a:extLst>
          </p:cNvPr>
          <p:cNvSpPr txBox="1">
            <a:spLocks/>
          </p:cNvSpPr>
          <p:nvPr/>
        </p:nvSpPr>
        <p:spPr>
          <a:xfrm>
            <a:off x="533066" y="730335"/>
            <a:ext cx="11354134"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cap="none" dirty="0"/>
              <a:t>PLANNING FOR ACTIVITY WITH:  </a:t>
            </a:r>
            <a:r>
              <a:rPr lang="en-US" sz="4800" cap="none" dirty="0"/>
              <a:t>HEART DISEASE</a:t>
            </a:r>
            <a:endParaRPr lang="en-US" sz="4700" cap="none" dirty="0"/>
          </a:p>
        </p:txBody>
      </p:sp>
    </p:spTree>
    <p:extLst>
      <p:ext uri="{BB962C8B-B14F-4D97-AF65-F5344CB8AC3E}">
        <p14:creationId xmlns:p14="http://schemas.microsoft.com/office/powerpoint/2010/main" val="10994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562682" cy="4636169"/>
          </a:xfrm>
        </p:spPr>
        <p:txBody>
          <a:bodyPr anchor="t">
            <a:noAutofit/>
          </a:bodyPr>
          <a:lstStyle/>
          <a:p>
            <a:pPr marL="0" indent="0">
              <a:spcBef>
                <a:spcPts val="0"/>
              </a:spcBef>
              <a:buNone/>
            </a:pPr>
            <a:r>
              <a:rPr lang="en-US" sz="4000" dirty="0">
                <a:solidFill>
                  <a:schemeClr val="tx1"/>
                </a:solidFill>
              </a:rPr>
              <a:t>Effects of physical activity:</a:t>
            </a:r>
          </a:p>
          <a:p>
            <a:pPr marL="548640" lvl="1">
              <a:spcBef>
                <a:spcPts val="0"/>
              </a:spcBef>
            </a:pPr>
            <a:r>
              <a:rPr lang="en-US" sz="3600" dirty="0">
                <a:solidFill>
                  <a:schemeClr val="tx1"/>
                </a:solidFill>
              </a:rPr>
              <a:t>Shortness of breath is better controlled</a:t>
            </a:r>
          </a:p>
          <a:p>
            <a:pPr marL="548640" lvl="1">
              <a:spcBef>
                <a:spcPts val="0"/>
              </a:spcBef>
            </a:pPr>
            <a:r>
              <a:rPr lang="en-US" sz="3600" dirty="0">
                <a:solidFill>
                  <a:schemeClr val="tx1"/>
                </a:solidFill>
              </a:rPr>
              <a:t>Increases strength and activity tolerance</a:t>
            </a:r>
          </a:p>
          <a:p>
            <a:pPr marL="548640" lvl="1">
              <a:spcBef>
                <a:spcPts val="0"/>
              </a:spcBef>
            </a:pPr>
            <a:r>
              <a:rPr lang="en-US" sz="3600" dirty="0">
                <a:solidFill>
                  <a:schemeClr val="tx1"/>
                </a:solidFill>
              </a:rPr>
              <a:t>Improves control of anxiety </a:t>
            </a:r>
          </a:p>
          <a:p>
            <a:pPr marL="548640" lvl="1">
              <a:spcBef>
                <a:spcPts val="0"/>
              </a:spcBef>
            </a:pPr>
            <a:r>
              <a:rPr lang="en-US" sz="3600" dirty="0">
                <a:solidFill>
                  <a:schemeClr val="tx1"/>
                </a:solidFill>
              </a:rPr>
              <a:t>Increases confidence in your abilities</a:t>
            </a:r>
          </a:p>
        </p:txBody>
      </p:sp>
      <p:sp>
        <p:nvSpPr>
          <p:cNvPr id="9" name="Title 1">
            <a:extLst>
              <a:ext uri="{FF2B5EF4-FFF2-40B4-BE49-F238E27FC236}">
                <a16:creationId xmlns:a16="http://schemas.microsoft.com/office/drawing/2014/main" id="{FFC076D9-32A0-4DCD-A756-064FFCFC124E}"/>
              </a:ext>
            </a:extLst>
          </p:cNvPr>
          <p:cNvSpPr txBox="1">
            <a:spLocks/>
          </p:cNvSpPr>
          <p:nvPr/>
        </p:nvSpPr>
        <p:spPr>
          <a:xfrm>
            <a:off x="468898" y="730335"/>
            <a:ext cx="11338092"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cap="none" dirty="0"/>
              <a:t>PHYSICAL ACTIVITY WITH:  </a:t>
            </a:r>
            <a:r>
              <a:rPr lang="en-US" sz="3400" cap="none" dirty="0"/>
              <a:t>LUNG DISEASE (ASTHMA/COPD)</a:t>
            </a:r>
          </a:p>
        </p:txBody>
      </p:sp>
    </p:spTree>
    <p:extLst>
      <p:ext uri="{BB962C8B-B14F-4D97-AF65-F5344CB8AC3E}">
        <p14:creationId xmlns:p14="http://schemas.microsoft.com/office/powerpoint/2010/main" val="11098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562682" cy="4636169"/>
          </a:xfrm>
        </p:spPr>
        <p:txBody>
          <a:bodyPr anchor="t">
            <a:noAutofit/>
          </a:bodyPr>
          <a:lstStyle/>
          <a:p>
            <a:pPr marL="365760" lvl="1" indent="-365760">
              <a:spcBef>
                <a:spcPts val="1200"/>
              </a:spcBef>
              <a:spcAft>
                <a:spcPts val="0"/>
              </a:spcAft>
            </a:pPr>
            <a:r>
              <a:rPr lang="en-US" sz="3200" dirty="0">
                <a:solidFill>
                  <a:schemeClr val="tx1"/>
                </a:solidFill>
              </a:rPr>
              <a:t>Avoid environmental factors that could aggravate your symptoms</a:t>
            </a:r>
          </a:p>
          <a:p>
            <a:pPr marL="365760" lvl="1" indent="-365760">
              <a:spcBef>
                <a:spcPts val="1200"/>
              </a:spcBef>
              <a:spcAft>
                <a:spcPts val="0"/>
              </a:spcAft>
            </a:pPr>
            <a:r>
              <a:rPr lang="en-US" sz="3200" dirty="0">
                <a:solidFill>
                  <a:schemeClr val="tx1"/>
                </a:solidFill>
              </a:rPr>
              <a:t>Choose one activity for each season</a:t>
            </a:r>
          </a:p>
          <a:p>
            <a:pPr marL="365760" lvl="1" indent="-365760">
              <a:spcBef>
                <a:spcPts val="1200"/>
              </a:spcBef>
              <a:spcAft>
                <a:spcPts val="0"/>
              </a:spcAft>
            </a:pPr>
            <a:r>
              <a:rPr lang="en-US" sz="3200" dirty="0">
                <a:solidFill>
                  <a:schemeClr val="tx1"/>
                </a:solidFill>
              </a:rPr>
              <a:t>Consider indoor activities</a:t>
            </a:r>
          </a:p>
          <a:p>
            <a:pPr marL="365760" lvl="1" indent="-365760">
              <a:spcBef>
                <a:spcPts val="1200"/>
              </a:spcBef>
              <a:spcAft>
                <a:spcPts val="0"/>
              </a:spcAft>
            </a:pPr>
            <a:r>
              <a:rPr lang="en-US" sz="3200" dirty="0">
                <a:solidFill>
                  <a:schemeClr val="tx1"/>
                </a:solidFill>
              </a:rPr>
              <a:t>Coordinate the timing of your medication and activity</a:t>
            </a:r>
          </a:p>
          <a:p>
            <a:pPr marL="365760" lvl="1" indent="-365760">
              <a:spcBef>
                <a:spcPts val="1200"/>
              </a:spcBef>
              <a:spcAft>
                <a:spcPts val="0"/>
              </a:spcAft>
            </a:pPr>
            <a:r>
              <a:rPr lang="en-US" sz="3200" dirty="0">
                <a:solidFill>
                  <a:schemeClr val="tx1"/>
                </a:solidFill>
              </a:rPr>
              <a:t>Carry your rescue inhaler</a:t>
            </a:r>
          </a:p>
          <a:p>
            <a:pPr marL="365760" lvl="1" indent="-365760">
              <a:spcBef>
                <a:spcPts val="1200"/>
              </a:spcBef>
              <a:spcAft>
                <a:spcPts val="0"/>
              </a:spcAft>
            </a:pPr>
            <a:r>
              <a:rPr lang="en-US" sz="3200" dirty="0">
                <a:solidFill>
                  <a:schemeClr val="tx1"/>
                </a:solidFill>
              </a:rPr>
              <a:t>For more information:</a:t>
            </a:r>
            <a:r>
              <a:rPr lang="en-US" sz="2600" dirty="0">
                <a:solidFill>
                  <a:schemeClr val="tx1"/>
                </a:solidFill>
              </a:rPr>
              <a:t>  </a:t>
            </a:r>
            <a:r>
              <a:rPr lang="en-US" sz="2600" dirty="0">
                <a:solidFill>
                  <a:srgbClr val="0070C0"/>
                </a:solidFill>
                <a:hlinkClick r:id="rId3">
                  <a:extLst>
                    <a:ext uri="{A12FA001-AC4F-418D-AE19-62706E023703}">
                      <ahyp:hlinkClr xmlns:ahyp="http://schemas.microsoft.com/office/drawing/2018/hyperlinkcolor" val="tx"/>
                    </a:ext>
                  </a:extLst>
                </a:hlinkClick>
              </a:rPr>
              <a:t>https://www.livingwellwithcopd.com/DATA/</a:t>
            </a:r>
            <a:br>
              <a:rPr lang="en-US" sz="2600" dirty="0">
                <a:solidFill>
                  <a:srgbClr val="0070C0"/>
                </a:solidFill>
                <a:hlinkClick r:id="rId3">
                  <a:extLst>
                    <a:ext uri="{A12FA001-AC4F-418D-AE19-62706E023703}">
                      <ahyp:hlinkClr xmlns:ahyp="http://schemas.microsoft.com/office/drawing/2018/hyperlinkcolor" val="tx"/>
                    </a:ext>
                  </a:extLst>
                </a:hlinkClick>
              </a:rPr>
            </a:br>
            <a:r>
              <a:rPr lang="en-US" sz="2600" dirty="0">
                <a:solidFill>
                  <a:srgbClr val="0070C0"/>
                </a:solidFill>
                <a:hlinkClick r:id="rId3">
                  <a:extLst>
                    <a:ext uri="{A12FA001-AC4F-418D-AE19-62706E023703}">
                      <ahyp:hlinkClr xmlns:ahyp="http://schemas.microsoft.com/office/drawing/2018/hyperlinkcolor" val="tx"/>
                    </a:ext>
                  </a:extLst>
                </a:hlinkClick>
              </a:rPr>
              <a:t>DOCUMENT/58_en~v~integrating-an-exercise-program-into-your-life.pdf</a:t>
            </a:r>
            <a:endParaRPr lang="en-US" sz="2600" dirty="0">
              <a:solidFill>
                <a:srgbClr val="0070C0"/>
              </a:solidFill>
            </a:endParaRPr>
          </a:p>
        </p:txBody>
      </p:sp>
      <p:sp>
        <p:nvSpPr>
          <p:cNvPr id="9" name="Title 1">
            <a:extLst>
              <a:ext uri="{FF2B5EF4-FFF2-40B4-BE49-F238E27FC236}">
                <a16:creationId xmlns:a16="http://schemas.microsoft.com/office/drawing/2014/main" id="{FFC076D9-32A0-4DCD-A756-064FFCFC124E}"/>
              </a:ext>
            </a:extLst>
          </p:cNvPr>
          <p:cNvSpPr txBox="1">
            <a:spLocks/>
          </p:cNvSpPr>
          <p:nvPr/>
        </p:nvSpPr>
        <p:spPr>
          <a:xfrm>
            <a:off x="468897" y="730335"/>
            <a:ext cx="11482471"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a:t>PLANNING FOR ACTIVITY WITH:  </a:t>
            </a:r>
            <a:r>
              <a:rPr lang="en-US" sz="3100" cap="none" dirty="0"/>
              <a:t>LUNG DISEASE (ASTHMA/COPD)</a:t>
            </a:r>
          </a:p>
        </p:txBody>
      </p:sp>
    </p:spTree>
    <p:extLst>
      <p:ext uri="{BB962C8B-B14F-4D97-AF65-F5344CB8AC3E}">
        <p14:creationId xmlns:p14="http://schemas.microsoft.com/office/powerpoint/2010/main" val="22594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141911" cy="4636169"/>
          </a:xfrm>
        </p:spPr>
        <p:txBody>
          <a:bodyPr anchor="t">
            <a:noAutofit/>
          </a:bodyPr>
          <a:lstStyle/>
          <a:p>
            <a:pPr marL="365760" indent="-365760">
              <a:spcBef>
                <a:spcPts val="0"/>
              </a:spcBef>
              <a:spcAft>
                <a:spcPts val="0"/>
              </a:spcAft>
            </a:pPr>
            <a:r>
              <a:rPr lang="en-US" dirty="0">
                <a:solidFill>
                  <a:schemeClr val="tx1"/>
                </a:solidFill>
              </a:rPr>
              <a:t>Effects of physical activity:</a:t>
            </a:r>
          </a:p>
          <a:p>
            <a:pPr marL="959746" lvl="2" indent="-365760">
              <a:spcBef>
                <a:spcPts val="0"/>
              </a:spcBef>
              <a:spcAft>
                <a:spcPts val="0"/>
              </a:spcAft>
            </a:pPr>
            <a:r>
              <a:rPr lang="en-US" sz="3200" dirty="0">
                <a:solidFill>
                  <a:schemeClr val="tx1"/>
                </a:solidFill>
              </a:rPr>
              <a:t>Decreases pain and stiffness (especially long-term)</a:t>
            </a:r>
          </a:p>
          <a:p>
            <a:pPr marL="959746" lvl="2" indent="-365760">
              <a:spcBef>
                <a:spcPts val="0"/>
              </a:spcBef>
              <a:spcAft>
                <a:spcPts val="0"/>
              </a:spcAft>
            </a:pPr>
            <a:r>
              <a:rPr lang="en-US" sz="3200" dirty="0">
                <a:solidFill>
                  <a:schemeClr val="tx1"/>
                </a:solidFill>
              </a:rPr>
              <a:t>Improves physical function</a:t>
            </a:r>
          </a:p>
          <a:p>
            <a:pPr marL="365760" lvl="1" indent="-365760">
              <a:spcBef>
                <a:spcPts val="2400"/>
              </a:spcBef>
              <a:spcAft>
                <a:spcPts val="0"/>
              </a:spcAft>
            </a:pPr>
            <a:r>
              <a:rPr lang="en-US" sz="3200" dirty="0">
                <a:solidFill>
                  <a:schemeClr val="tx1"/>
                </a:solidFill>
              </a:rPr>
              <a:t>Activities should be “joint friendly”  (e.g. walking, swimming)</a:t>
            </a:r>
          </a:p>
          <a:p>
            <a:pPr marL="365760" lvl="1" indent="-365760">
              <a:spcBef>
                <a:spcPts val="1200"/>
              </a:spcBef>
              <a:spcAft>
                <a:spcPts val="0"/>
              </a:spcAft>
            </a:pPr>
            <a:r>
              <a:rPr lang="en-US" sz="3200" dirty="0">
                <a:solidFill>
                  <a:schemeClr val="tx1"/>
                </a:solidFill>
              </a:rPr>
              <a:t>Try to stay active even when arthritis symptoms increase</a:t>
            </a:r>
          </a:p>
          <a:p>
            <a:pPr marL="977745" lvl="3" indent="-365760">
              <a:spcBef>
                <a:spcPts val="0"/>
              </a:spcBef>
              <a:spcAft>
                <a:spcPts val="0"/>
              </a:spcAft>
            </a:pPr>
            <a:r>
              <a:rPr lang="en-US" sz="3200" dirty="0">
                <a:solidFill>
                  <a:schemeClr val="tx1"/>
                </a:solidFill>
              </a:rPr>
              <a:t>Modify activities as needed</a:t>
            </a:r>
          </a:p>
          <a:p>
            <a:pPr marL="365760" lvl="1" indent="-365760">
              <a:spcBef>
                <a:spcPts val="600"/>
              </a:spcBef>
              <a:spcAft>
                <a:spcPts val="0"/>
              </a:spcAft>
            </a:pPr>
            <a:r>
              <a:rPr lang="en-US" sz="3200" dirty="0">
                <a:solidFill>
                  <a:schemeClr val="tx1"/>
                </a:solidFill>
              </a:rPr>
              <a:t>For more information:  </a:t>
            </a:r>
            <a:r>
              <a:rPr lang="en-US" sz="3200" dirty="0">
                <a:solidFill>
                  <a:srgbClr val="0070C0"/>
                </a:solidFill>
                <a:hlinkClick r:id="rId3"/>
              </a:rPr>
              <a:t>https://www.cdc.gov/arthritis/basics/</a:t>
            </a:r>
            <a:br>
              <a:rPr lang="en-US" sz="3200" dirty="0">
                <a:solidFill>
                  <a:srgbClr val="0070C0"/>
                </a:solidFill>
                <a:hlinkClick r:id="rId3"/>
              </a:rPr>
            </a:br>
            <a:r>
              <a:rPr lang="en-US" sz="3200" dirty="0">
                <a:solidFill>
                  <a:srgbClr val="0070C0"/>
                </a:solidFill>
                <a:hlinkClick r:id="rId3"/>
              </a:rPr>
              <a:t>physical-activity-overview.html</a:t>
            </a:r>
            <a:endParaRPr lang="en-US" sz="3200" dirty="0">
              <a:solidFill>
                <a:srgbClr val="0070C0"/>
              </a:solidFill>
            </a:endParaRPr>
          </a:p>
        </p:txBody>
      </p:sp>
      <p:sp>
        <p:nvSpPr>
          <p:cNvPr id="6" name="Title 1">
            <a:extLst>
              <a:ext uri="{FF2B5EF4-FFF2-40B4-BE49-F238E27FC236}">
                <a16:creationId xmlns:a16="http://schemas.microsoft.com/office/drawing/2014/main" id="{A3EC1893-192E-4061-8AD6-84BF932E7C3A}"/>
              </a:ext>
            </a:extLst>
          </p:cNvPr>
          <p:cNvSpPr txBox="1">
            <a:spLocks/>
          </p:cNvSpPr>
          <p:nvPr/>
        </p:nvSpPr>
        <p:spPr>
          <a:xfrm>
            <a:off x="581192" y="730335"/>
            <a:ext cx="11029616"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PHYSICAL ACTIVITY WITH:  </a:t>
            </a:r>
            <a:r>
              <a:rPr lang="en-US" sz="4800" cap="none" dirty="0"/>
              <a:t>ARTHRITIS</a:t>
            </a:r>
          </a:p>
        </p:txBody>
      </p:sp>
    </p:spTree>
    <p:extLst>
      <p:ext uri="{BB962C8B-B14F-4D97-AF65-F5344CB8AC3E}">
        <p14:creationId xmlns:p14="http://schemas.microsoft.com/office/powerpoint/2010/main" val="21589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7" y="2021305"/>
            <a:ext cx="11141911" cy="4636169"/>
          </a:xfrm>
        </p:spPr>
        <p:txBody>
          <a:bodyPr anchor="t">
            <a:noAutofit/>
          </a:bodyPr>
          <a:lstStyle/>
          <a:p>
            <a:pPr marL="0" indent="0">
              <a:spcBef>
                <a:spcPts val="0"/>
              </a:spcBef>
              <a:spcAft>
                <a:spcPts val="0"/>
              </a:spcAft>
              <a:buNone/>
            </a:pPr>
            <a:r>
              <a:rPr lang="en-US" dirty="0">
                <a:solidFill>
                  <a:schemeClr val="tx1"/>
                </a:solidFill>
              </a:rPr>
              <a:t>e.g.  Fibromyalgia,  Neuropathy</a:t>
            </a:r>
          </a:p>
          <a:p>
            <a:pPr marL="0" indent="0">
              <a:spcBef>
                <a:spcPts val="0"/>
              </a:spcBef>
              <a:spcAft>
                <a:spcPts val="0"/>
              </a:spcAft>
              <a:buNone/>
            </a:pPr>
            <a:endParaRPr lang="en-US" dirty="0">
              <a:solidFill>
                <a:schemeClr val="tx1"/>
              </a:solidFill>
            </a:endParaRPr>
          </a:p>
          <a:p>
            <a:pPr marL="0" indent="0">
              <a:spcBef>
                <a:spcPts val="0"/>
              </a:spcBef>
              <a:spcAft>
                <a:spcPts val="0"/>
              </a:spcAft>
              <a:buNone/>
            </a:pPr>
            <a:r>
              <a:rPr lang="en-US" sz="3600" dirty="0">
                <a:solidFill>
                  <a:schemeClr val="tx1"/>
                </a:solidFill>
              </a:rPr>
              <a:t>Effects of physical activity:</a:t>
            </a:r>
          </a:p>
          <a:p>
            <a:pPr marL="640080" lvl="2" indent="-365760">
              <a:spcBef>
                <a:spcPts val="600"/>
              </a:spcBef>
              <a:spcAft>
                <a:spcPts val="0"/>
              </a:spcAft>
            </a:pPr>
            <a:r>
              <a:rPr lang="en-US" sz="3200" b="1" i="1" dirty="0">
                <a:solidFill>
                  <a:schemeClr val="tx1"/>
                </a:solidFill>
              </a:rPr>
              <a:t>Decreases</a:t>
            </a:r>
            <a:r>
              <a:rPr lang="en-US" sz="3200" dirty="0">
                <a:solidFill>
                  <a:schemeClr val="tx1"/>
                </a:solidFill>
              </a:rPr>
              <a:t> pain over time</a:t>
            </a:r>
          </a:p>
          <a:p>
            <a:pPr marL="640080" lvl="2" indent="-365760">
              <a:spcBef>
                <a:spcPts val="600"/>
              </a:spcBef>
              <a:spcAft>
                <a:spcPts val="0"/>
              </a:spcAft>
            </a:pPr>
            <a:r>
              <a:rPr lang="en-US" sz="3200" dirty="0">
                <a:solidFill>
                  <a:schemeClr val="tx1"/>
                </a:solidFill>
              </a:rPr>
              <a:t>Reduces stress</a:t>
            </a:r>
          </a:p>
          <a:p>
            <a:pPr marL="640080" lvl="2" indent="-365760">
              <a:spcBef>
                <a:spcPts val="600"/>
              </a:spcBef>
              <a:spcAft>
                <a:spcPts val="0"/>
              </a:spcAft>
            </a:pPr>
            <a:r>
              <a:rPr lang="en-US" sz="3200" dirty="0">
                <a:solidFill>
                  <a:schemeClr val="tx1"/>
                </a:solidFill>
              </a:rPr>
              <a:t>Improves physical function and stamina</a:t>
            </a:r>
          </a:p>
          <a:p>
            <a:pPr marL="1298064" lvl="5" indent="-365760">
              <a:spcBef>
                <a:spcPts val="600"/>
              </a:spcBef>
              <a:spcAft>
                <a:spcPts val="0"/>
              </a:spcAft>
            </a:pPr>
            <a:r>
              <a:rPr lang="en-US" sz="3200" dirty="0">
                <a:solidFill>
                  <a:schemeClr val="tx1"/>
                </a:solidFill>
              </a:rPr>
              <a:t>Allows you to engage in more activities in all areas of life</a:t>
            </a:r>
          </a:p>
          <a:p>
            <a:pPr marL="640080" lvl="2" indent="-365760">
              <a:spcBef>
                <a:spcPts val="600"/>
              </a:spcBef>
              <a:spcAft>
                <a:spcPts val="0"/>
              </a:spcAft>
            </a:pPr>
            <a:r>
              <a:rPr lang="en-US" sz="3200" dirty="0">
                <a:solidFill>
                  <a:schemeClr val="tx1"/>
                </a:solidFill>
              </a:rPr>
              <a:t>Regain confidence and control of your body</a:t>
            </a:r>
          </a:p>
        </p:txBody>
      </p:sp>
      <p:sp>
        <p:nvSpPr>
          <p:cNvPr id="6" name="Title 1">
            <a:extLst>
              <a:ext uri="{FF2B5EF4-FFF2-40B4-BE49-F238E27FC236}">
                <a16:creationId xmlns:a16="http://schemas.microsoft.com/office/drawing/2014/main" id="{A3EC1893-192E-4061-8AD6-84BF932E7C3A}"/>
              </a:ext>
            </a:extLst>
          </p:cNvPr>
          <p:cNvSpPr txBox="1">
            <a:spLocks/>
          </p:cNvSpPr>
          <p:nvPr/>
        </p:nvSpPr>
        <p:spPr>
          <a:xfrm>
            <a:off x="581192" y="730335"/>
            <a:ext cx="11029616"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PHYSICAL ACTIVITY WITH:  </a:t>
            </a:r>
            <a:r>
              <a:rPr lang="en-US" sz="4800" cap="none" dirty="0"/>
              <a:t>CHRONIC PAIN</a:t>
            </a:r>
          </a:p>
        </p:txBody>
      </p:sp>
    </p:spTree>
    <p:extLst>
      <p:ext uri="{BB962C8B-B14F-4D97-AF65-F5344CB8AC3E}">
        <p14:creationId xmlns:p14="http://schemas.microsoft.com/office/powerpoint/2010/main" val="5156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7DC18-5486-4236-B9AA-B41CFE2485AA}"/>
              </a:ext>
            </a:extLst>
          </p:cNvPr>
          <p:cNvSpPr>
            <a:spLocks noGrp="1"/>
          </p:cNvSpPr>
          <p:nvPr>
            <p:ph idx="1"/>
          </p:nvPr>
        </p:nvSpPr>
        <p:spPr>
          <a:xfrm>
            <a:off x="468898" y="2021305"/>
            <a:ext cx="11141910" cy="4636169"/>
          </a:xfrm>
        </p:spPr>
        <p:txBody>
          <a:bodyPr anchor="t">
            <a:noAutofit/>
          </a:bodyPr>
          <a:lstStyle/>
          <a:p>
            <a:pPr marL="182880" lvl="2" indent="-182880">
              <a:spcBef>
                <a:spcPts val="1200"/>
              </a:spcBef>
              <a:spcAft>
                <a:spcPts val="0"/>
              </a:spcAft>
            </a:pPr>
            <a:r>
              <a:rPr lang="en-US" sz="3200" dirty="0">
                <a:solidFill>
                  <a:schemeClr val="tx1"/>
                </a:solidFill>
              </a:rPr>
              <a:t>Find your baseline</a:t>
            </a:r>
          </a:p>
          <a:p>
            <a:pPr marL="182880" lvl="2" indent="-182880">
              <a:spcBef>
                <a:spcPts val="1200"/>
              </a:spcBef>
              <a:spcAft>
                <a:spcPts val="0"/>
              </a:spcAft>
            </a:pPr>
            <a:r>
              <a:rPr lang="en-US" sz="3200" dirty="0">
                <a:solidFill>
                  <a:schemeClr val="tx1"/>
                </a:solidFill>
              </a:rPr>
              <a:t>Pace yourself</a:t>
            </a:r>
          </a:p>
          <a:p>
            <a:pPr marL="182880" lvl="2" indent="-182880">
              <a:spcBef>
                <a:spcPts val="1200"/>
              </a:spcBef>
              <a:spcAft>
                <a:spcPts val="0"/>
              </a:spcAft>
            </a:pPr>
            <a:r>
              <a:rPr lang="en-US" sz="3200" dirty="0">
                <a:solidFill>
                  <a:schemeClr val="tx1"/>
                </a:solidFill>
              </a:rPr>
              <a:t>Be patient; reducing pain takes time</a:t>
            </a:r>
          </a:p>
          <a:p>
            <a:pPr marL="182880" lvl="1" indent="-182880">
              <a:spcBef>
                <a:spcPts val="2400"/>
              </a:spcBef>
              <a:spcAft>
                <a:spcPts val="0"/>
              </a:spcAft>
            </a:pPr>
            <a:r>
              <a:rPr lang="en-US" sz="3200" dirty="0">
                <a:solidFill>
                  <a:schemeClr val="tx1"/>
                </a:solidFill>
              </a:rPr>
              <a:t>Ensure you are well hydrated</a:t>
            </a:r>
          </a:p>
          <a:p>
            <a:pPr marL="182880" lvl="1" indent="-182880">
              <a:spcBef>
                <a:spcPts val="1200"/>
              </a:spcBef>
              <a:spcAft>
                <a:spcPts val="0"/>
              </a:spcAft>
            </a:pPr>
            <a:r>
              <a:rPr lang="en-US" sz="3200" dirty="0">
                <a:solidFill>
                  <a:schemeClr val="tx1"/>
                </a:solidFill>
              </a:rPr>
              <a:t>Wear proper footwear</a:t>
            </a:r>
          </a:p>
          <a:p>
            <a:pPr marL="182880" lvl="1" indent="-182880">
              <a:spcBef>
                <a:spcPts val="1200"/>
              </a:spcBef>
              <a:spcAft>
                <a:spcPts val="0"/>
              </a:spcAft>
            </a:pPr>
            <a:r>
              <a:rPr lang="en-US" sz="3200" dirty="0">
                <a:solidFill>
                  <a:schemeClr val="tx1"/>
                </a:solidFill>
              </a:rPr>
              <a:t>Education about managing chronic pain:  </a:t>
            </a:r>
            <a:r>
              <a:rPr lang="en-US" dirty="0">
                <a:solidFill>
                  <a:schemeClr val="tx1"/>
                </a:solidFill>
                <a:hlinkClick r:id="rId3"/>
              </a:rPr>
              <a:t>https://wrha.mb.ca/groups/chronic-pain-self-management/</a:t>
            </a:r>
            <a:endParaRPr lang="en-US" dirty="0">
              <a:solidFill>
                <a:schemeClr val="tx1"/>
              </a:solidFill>
            </a:endParaRPr>
          </a:p>
        </p:txBody>
      </p:sp>
      <p:sp>
        <p:nvSpPr>
          <p:cNvPr id="6" name="Title 1">
            <a:extLst>
              <a:ext uri="{FF2B5EF4-FFF2-40B4-BE49-F238E27FC236}">
                <a16:creationId xmlns:a16="http://schemas.microsoft.com/office/drawing/2014/main" id="{A3EC1893-192E-4061-8AD6-84BF932E7C3A}"/>
              </a:ext>
            </a:extLst>
          </p:cNvPr>
          <p:cNvSpPr txBox="1">
            <a:spLocks/>
          </p:cNvSpPr>
          <p:nvPr/>
        </p:nvSpPr>
        <p:spPr>
          <a:xfrm>
            <a:off x="581192" y="730335"/>
            <a:ext cx="11141910" cy="1013800"/>
          </a:xfrm>
          <a:prstGeom prst="rect">
            <a:avLst/>
          </a:prstGeom>
        </p:spPr>
        <p:txBody>
          <a:bodyPr vert="horz" lIns="91440" tIns="45720" rIns="91440" bIns="45720" rtlCol="0" anchor="b">
            <a:noAutofit/>
          </a:bodyPr>
          <a:lstStyle>
            <a:lvl1pPr algn="l" defTabSz="457189"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cap="none" dirty="0"/>
              <a:t>PLANNING FOR ACTIVITY WITH:  </a:t>
            </a:r>
            <a:r>
              <a:rPr lang="en-US" cap="none" dirty="0"/>
              <a:t>CHRONIC PAIN</a:t>
            </a:r>
          </a:p>
        </p:txBody>
      </p:sp>
    </p:spTree>
    <p:extLst>
      <p:ext uri="{BB962C8B-B14F-4D97-AF65-F5344CB8AC3E}">
        <p14:creationId xmlns:p14="http://schemas.microsoft.com/office/powerpoint/2010/main" val="308073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AA1D-9277-4DA2-95F5-C204E042EC2F}"/>
              </a:ext>
            </a:extLst>
          </p:cNvPr>
          <p:cNvSpPr>
            <a:spLocks noGrp="1"/>
          </p:cNvSpPr>
          <p:nvPr>
            <p:ph type="title"/>
          </p:nvPr>
        </p:nvSpPr>
        <p:spPr/>
        <p:txBody>
          <a:bodyPr>
            <a:normAutofit/>
          </a:bodyPr>
          <a:ls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9pPr>
          </a:lstStyle>
          <a:p>
            <a:pPr eaLnBrk="1" hangingPunct="1">
              <a:defRPr/>
            </a:pPr>
            <a:r>
              <a:rPr lang="en-US" sz="4800" cap="none" dirty="0">
                <a:solidFill>
                  <a:schemeClr val="bg1"/>
                </a:solidFill>
                <a:latin typeface="Gill Sans MT"/>
                <a:cs typeface="Arial"/>
              </a:rPr>
              <a:t>SAFETY PRECAUTIONS FOR EVERYONE</a:t>
            </a:r>
          </a:p>
        </p:txBody>
      </p:sp>
      <p:sp>
        <p:nvSpPr>
          <p:cNvPr id="53251" name="Content Placeholder 2">
            <a:extLst>
              <a:ext uri="{FF2B5EF4-FFF2-40B4-BE49-F238E27FC236}">
                <a16:creationId xmlns:a16="http://schemas.microsoft.com/office/drawing/2014/main" id="{02C35282-70B9-40F6-A4DD-2B0E8E98BBC7}"/>
              </a:ext>
            </a:extLst>
          </p:cNvPr>
          <p:cNvSpPr>
            <a:spLocks noGrp="1"/>
          </p:cNvSpPr>
          <p:nvPr>
            <p:ph idx="1"/>
          </p:nvPr>
        </p:nvSpPr>
        <p:spPr>
          <a:xfrm>
            <a:off x="581195" y="2102678"/>
            <a:ext cx="11029615" cy="4414500"/>
          </a:xfrm>
        </p:spPr>
        <p:txBody>
          <a:bodyPr>
            <a:noAutofit/>
          </a:bodyPr>
          <a:ls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Trebuchet MS" panose="020B0603020202020204" pitchFamily="34" charset="0"/>
                <a:ea typeface="+mn-ea"/>
                <a:cs typeface="Arial" panose="020B0604020202020204" pitchFamily="34" charset="0"/>
              </a:defRPr>
            </a:lvl9pPr>
          </a:lstStyle>
          <a:p>
            <a:pPr marL="0" indent="0" eaLnBrk="1" hangingPunct="1">
              <a:spcBef>
                <a:spcPts val="1600"/>
              </a:spcBef>
              <a:spcAft>
                <a:spcPts val="0"/>
              </a:spcAft>
              <a:buNone/>
              <a:defRPr/>
            </a:pPr>
            <a:r>
              <a:rPr lang="en-US" altLang="en-US" sz="3600" b="1" dirty="0">
                <a:solidFill>
                  <a:schemeClr val="accent2"/>
                </a:solidFill>
                <a:latin typeface="+mn-lt"/>
              </a:rPr>
              <a:t>STOP</a:t>
            </a:r>
            <a:r>
              <a:rPr lang="en-US" altLang="en-US" sz="3600" b="1" i="1" dirty="0">
                <a:latin typeface="+mn-lt"/>
              </a:rPr>
              <a:t> </a:t>
            </a:r>
            <a:r>
              <a:rPr lang="en-US" altLang="en-US" sz="3600" dirty="0">
                <a:latin typeface="+mn-lt"/>
              </a:rPr>
              <a:t>physical activity if you have:</a:t>
            </a:r>
          </a:p>
          <a:p>
            <a:pPr lvl="1" eaLnBrk="1" hangingPunct="1">
              <a:spcBef>
                <a:spcPts val="600"/>
              </a:spcBef>
              <a:spcAft>
                <a:spcPts val="0"/>
              </a:spcAft>
              <a:defRPr/>
            </a:pPr>
            <a:r>
              <a:rPr lang="en-US" altLang="en-US" sz="3600" dirty="0">
                <a:latin typeface="+mn-lt"/>
              </a:rPr>
              <a:t>Chest pain</a:t>
            </a:r>
          </a:p>
          <a:p>
            <a:pPr lvl="1" eaLnBrk="1" hangingPunct="1">
              <a:spcBef>
                <a:spcPts val="600"/>
              </a:spcBef>
              <a:spcAft>
                <a:spcPts val="0"/>
              </a:spcAft>
              <a:defRPr/>
            </a:pPr>
            <a:r>
              <a:rPr lang="en-US" altLang="en-US" sz="3600" dirty="0">
                <a:latin typeface="+mn-lt"/>
              </a:rPr>
              <a:t>Abnormal shortness of breath</a:t>
            </a:r>
          </a:p>
          <a:p>
            <a:pPr lvl="1" eaLnBrk="1" hangingPunct="1">
              <a:spcBef>
                <a:spcPts val="600"/>
              </a:spcBef>
              <a:spcAft>
                <a:spcPts val="0"/>
              </a:spcAft>
              <a:defRPr/>
            </a:pPr>
            <a:r>
              <a:rPr lang="en-US" altLang="en-US" sz="3600" dirty="0">
                <a:latin typeface="+mn-lt"/>
              </a:rPr>
              <a:t>Dizziness or lightheadedness</a:t>
            </a:r>
          </a:p>
          <a:p>
            <a:pPr lvl="1" eaLnBrk="1" hangingPunct="1">
              <a:spcBef>
                <a:spcPts val="600"/>
              </a:spcBef>
              <a:spcAft>
                <a:spcPts val="0"/>
              </a:spcAft>
              <a:defRPr/>
            </a:pPr>
            <a:r>
              <a:rPr lang="en-US" altLang="en-US" sz="3600" dirty="0">
                <a:latin typeface="+mn-lt"/>
              </a:rPr>
              <a:t>Nausea</a:t>
            </a:r>
          </a:p>
          <a:p>
            <a:pPr lvl="1" eaLnBrk="1" hangingPunct="1">
              <a:spcBef>
                <a:spcPts val="600"/>
              </a:spcBef>
              <a:spcAft>
                <a:spcPts val="0"/>
              </a:spcAft>
              <a:defRPr/>
            </a:pPr>
            <a:r>
              <a:rPr lang="en-US" altLang="en-US" sz="3600" dirty="0">
                <a:latin typeface="+mn-lt"/>
              </a:rPr>
              <a:t>Blurry vision</a:t>
            </a:r>
          </a:p>
          <a:p>
            <a:pPr lvl="1" eaLnBrk="1" hangingPunct="1">
              <a:spcBef>
                <a:spcPts val="600"/>
              </a:spcBef>
              <a:spcAft>
                <a:spcPts val="0"/>
              </a:spcAft>
              <a:defRPr/>
            </a:pPr>
            <a:r>
              <a:rPr lang="en-US" altLang="en-US" sz="3600" dirty="0">
                <a:latin typeface="+mn-lt"/>
              </a:rPr>
              <a:t>Pain or numbness in limbs</a:t>
            </a:r>
          </a:p>
        </p:txBody>
      </p:sp>
    </p:spTree>
    <p:extLst>
      <p:ext uri="{BB962C8B-B14F-4D97-AF65-F5344CB8AC3E}">
        <p14:creationId xmlns:p14="http://schemas.microsoft.com/office/powerpoint/2010/main" val="12351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fade">
                                      <p:cBhvr>
                                        <p:cTn id="10" dur="500"/>
                                        <p:tgtEl>
                                          <p:spTgt spid="532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Effect transition="in" filter="fade">
                                      <p:cBhvr>
                                        <p:cTn id="13" dur="500"/>
                                        <p:tgtEl>
                                          <p:spTgt spid="532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251">
                                            <p:txEl>
                                              <p:pRg st="3" end="3"/>
                                            </p:txEl>
                                          </p:spTgt>
                                        </p:tgtEl>
                                        <p:attrNameLst>
                                          <p:attrName>style.visibility</p:attrName>
                                        </p:attrNameLst>
                                      </p:cBhvr>
                                      <p:to>
                                        <p:strVal val="visible"/>
                                      </p:to>
                                    </p:set>
                                    <p:animEffect transition="in" filter="fade">
                                      <p:cBhvr>
                                        <p:cTn id="16" dur="500"/>
                                        <p:tgtEl>
                                          <p:spTgt spid="5325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Effect transition="in" filter="fade">
                                      <p:cBhvr>
                                        <p:cTn id="19" dur="500"/>
                                        <p:tgtEl>
                                          <p:spTgt spid="5325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251">
                                            <p:txEl>
                                              <p:pRg st="5" end="5"/>
                                            </p:txEl>
                                          </p:spTgt>
                                        </p:tgtEl>
                                        <p:attrNameLst>
                                          <p:attrName>style.visibility</p:attrName>
                                        </p:attrNameLst>
                                      </p:cBhvr>
                                      <p:to>
                                        <p:strVal val="visible"/>
                                      </p:to>
                                    </p:set>
                                    <p:animEffect transition="in" filter="fade">
                                      <p:cBhvr>
                                        <p:cTn id="22" dur="500"/>
                                        <p:tgtEl>
                                          <p:spTgt spid="5325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251">
                                            <p:txEl>
                                              <p:pRg st="6" end="6"/>
                                            </p:txEl>
                                          </p:spTgt>
                                        </p:tgtEl>
                                        <p:attrNameLst>
                                          <p:attrName>style.visibility</p:attrName>
                                        </p:attrNameLst>
                                      </p:cBhvr>
                                      <p:to>
                                        <p:strVal val="visible"/>
                                      </p:to>
                                    </p:set>
                                    <p:animEffect transition="in" filter="fade">
                                      <p:cBhvr>
                                        <p:cTn id="25"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86DA-BD26-4412-85DC-4CB27ACE9603}"/>
              </a:ext>
            </a:extLst>
          </p:cNvPr>
          <p:cNvSpPr>
            <a:spLocks noGrp="1"/>
          </p:cNvSpPr>
          <p:nvPr>
            <p:ph type="title"/>
          </p:nvPr>
        </p:nvSpPr>
        <p:spPr/>
        <p:txBody>
          <a:bodyPr>
            <a:normAutofit/>
          </a:bodyPr>
          <a:lstStyle/>
          <a:p>
            <a:r>
              <a:rPr lang="en-US" sz="4800" dirty="0"/>
              <a:t>Pain with Activity/exercise</a:t>
            </a:r>
          </a:p>
        </p:txBody>
      </p:sp>
      <p:sp>
        <p:nvSpPr>
          <p:cNvPr id="5" name="Text Placeholder 4">
            <a:extLst>
              <a:ext uri="{FF2B5EF4-FFF2-40B4-BE49-F238E27FC236}">
                <a16:creationId xmlns:a16="http://schemas.microsoft.com/office/drawing/2014/main" id="{0F4E0694-2037-4D7E-AE9D-3F9A4F09086B}"/>
              </a:ext>
            </a:extLst>
          </p:cNvPr>
          <p:cNvSpPr>
            <a:spLocks noGrp="1"/>
          </p:cNvSpPr>
          <p:nvPr>
            <p:ph type="body" idx="1"/>
          </p:nvPr>
        </p:nvSpPr>
        <p:spPr>
          <a:xfrm>
            <a:off x="282633" y="2390049"/>
            <a:ext cx="5087075" cy="536005"/>
          </a:xfrm>
        </p:spPr>
        <p:txBody>
          <a:bodyPr/>
          <a:lstStyle/>
          <a:p>
            <a:r>
              <a:rPr lang="en-US" sz="3200" b="1" dirty="0"/>
              <a:t>Normal pain response:</a:t>
            </a:r>
          </a:p>
        </p:txBody>
      </p:sp>
      <p:sp>
        <p:nvSpPr>
          <p:cNvPr id="3" name="Content Placeholder 2">
            <a:extLst>
              <a:ext uri="{FF2B5EF4-FFF2-40B4-BE49-F238E27FC236}">
                <a16:creationId xmlns:a16="http://schemas.microsoft.com/office/drawing/2014/main" id="{F5EDF7D0-C8BA-429F-9A7E-06BB3C0A0282}"/>
              </a:ext>
            </a:extLst>
          </p:cNvPr>
          <p:cNvSpPr>
            <a:spLocks noGrp="1"/>
          </p:cNvSpPr>
          <p:nvPr>
            <p:ph sz="half" idx="2"/>
          </p:nvPr>
        </p:nvSpPr>
        <p:spPr>
          <a:xfrm>
            <a:off x="282633" y="2926055"/>
            <a:ext cx="5691662" cy="2021630"/>
          </a:xfrm>
        </p:spPr>
        <p:txBody>
          <a:bodyPr>
            <a:noAutofit/>
          </a:bodyPr>
          <a:lstStyle/>
          <a:p>
            <a:pPr marL="365760" indent="-365760">
              <a:spcBef>
                <a:spcPts val="600"/>
              </a:spcBef>
            </a:pPr>
            <a:r>
              <a:rPr lang="en-US" sz="2800" dirty="0">
                <a:solidFill>
                  <a:schemeClr val="tx1"/>
                </a:solidFill>
              </a:rPr>
              <a:t>Up to 1-2 hours post-exercise</a:t>
            </a:r>
          </a:p>
          <a:p>
            <a:pPr marL="365760" indent="-365760">
              <a:spcBef>
                <a:spcPts val="600"/>
              </a:spcBef>
            </a:pPr>
            <a:r>
              <a:rPr lang="en-US" sz="2800" dirty="0">
                <a:solidFill>
                  <a:schemeClr val="tx1"/>
                </a:solidFill>
              </a:rPr>
              <a:t>Delayed onset muscle soreness:</a:t>
            </a:r>
            <a:br>
              <a:rPr lang="en-US" sz="2800" dirty="0">
                <a:solidFill>
                  <a:schemeClr val="tx1"/>
                </a:solidFill>
              </a:rPr>
            </a:br>
            <a:r>
              <a:rPr lang="en-US" sz="2800" dirty="0">
                <a:solidFill>
                  <a:schemeClr val="tx1"/>
                </a:solidFill>
              </a:rPr>
              <a:t>12-48 hours after</a:t>
            </a:r>
          </a:p>
        </p:txBody>
      </p:sp>
      <p:sp>
        <p:nvSpPr>
          <p:cNvPr id="4" name="Content Placeholder 3"/>
          <p:cNvSpPr>
            <a:spLocks noGrp="1"/>
          </p:cNvSpPr>
          <p:nvPr>
            <p:ph sz="quarter" idx="4"/>
          </p:nvPr>
        </p:nvSpPr>
        <p:spPr>
          <a:xfrm>
            <a:off x="5857915" y="2926054"/>
            <a:ext cx="6217709" cy="2021629"/>
          </a:xfrm>
        </p:spPr>
        <p:txBody>
          <a:bodyPr>
            <a:normAutofit/>
          </a:bodyPr>
          <a:lstStyle/>
          <a:p>
            <a:pPr marL="365760" lvl="1" indent="-365760">
              <a:spcBef>
                <a:spcPts val="600"/>
              </a:spcBef>
            </a:pPr>
            <a:r>
              <a:rPr lang="en-US" dirty="0">
                <a:solidFill>
                  <a:schemeClr val="tx1"/>
                </a:solidFill>
              </a:rPr>
              <a:t>Lasts 2+ hours</a:t>
            </a:r>
          </a:p>
          <a:p>
            <a:pPr marL="365760" lvl="1" indent="-365760">
              <a:spcBef>
                <a:spcPts val="600"/>
              </a:spcBef>
            </a:pPr>
            <a:r>
              <a:rPr lang="en-US" sz="2600" dirty="0">
                <a:solidFill>
                  <a:schemeClr val="tx1"/>
                </a:solidFill>
              </a:rPr>
              <a:t>Interferes with ability to continue activity</a:t>
            </a:r>
          </a:p>
          <a:p>
            <a:pPr marL="365760" lvl="1" indent="-365760">
              <a:spcBef>
                <a:spcPts val="600"/>
              </a:spcBef>
            </a:pPr>
            <a:r>
              <a:rPr lang="en-US" dirty="0">
                <a:solidFill>
                  <a:schemeClr val="tx1"/>
                </a:solidFill>
              </a:rPr>
              <a:t>Interferes with activities of daily living</a:t>
            </a:r>
          </a:p>
        </p:txBody>
      </p:sp>
      <p:sp>
        <p:nvSpPr>
          <p:cNvPr id="6" name="TextBox 5"/>
          <p:cNvSpPr txBox="1"/>
          <p:nvPr/>
        </p:nvSpPr>
        <p:spPr>
          <a:xfrm flipH="1">
            <a:off x="6684159" y="4703084"/>
            <a:ext cx="4681601" cy="1938992"/>
          </a:xfrm>
          <a:prstGeom prst="rect">
            <a:avLst/>
          </a:prstGeom>
          <a:noFill/>
        </p:spPr>
        <p:txBody>
          <a:bodyPr wrap="square" numCol="1" rtlCol="0">
            <a:spAutoFit/>
          </a:bodyPr>
          <a:lstStyle/>
          <a:p>
            <a:pPr lvl="1" indent="-457200" defTabSz="1219170" eaLnBrk="0" fontAlgn="base" hangingPunct="0">
              <a:spcBef>
                <a:spcPct val="0"/>
              </a:spcBef>
              <a:spcAft>
                <a:spcPct val="0"/>
              </a:spcAft>
              <a:buClr>
                <a:schemeClr val="accent2"/>
              </a:buClr>
              <a:buFont typeface="Wingdings" panose="05000000000000000000" pitchFamily="2" charset="2"/>
              <a:buChar char="Ø"/>
            </a:pPr>
            <a:r>
              <a:rPr lang="en-CA" sz="3000" dirty="0">
                <a:solidFill>
                  <a:schemeClr val="accent2"/>
                </a:solidFill>
                <a:latin typeface="Gill Sans MT" pitchFamily="34" charset="0"/>
                <a:cs typeface="Arial" panose="020B0604020202020204" pitchFamily="34" charset="0"/>
              </a:rPr>
              <a:t>Don’t quit … MODIFY</a:t>
            </a:r>
          </a:p>
          <a:p>
            <a:pPr lvl="1" indent="-457200" defTabSz="1219170" eaLnBrk="0" fontAlgn="base" hangingPunct="0">
              <a:spcBef>
                <a:spcPct val="0"/>
              </a:spcBef>
              <a:spcAft>
                <a:spcPct val="0"/>
              </a:spcAft>
              <a:buClr>
                <a:schemeClr val="accent2"/>
              </a:buClr>
              <a:buFont typeface="Wingdings" panose="05000000000000000000" pitchFamily="2" charset="2"/>
              <a:buChar char="Ø"/>
            </a:pPr>
            <a:r>
              <a:rPr lang="en-CA" sz="3000" dirty="0">
                <a:solidFill>
                  <a:schemeClr val="accent2"/>
                </a:solidFill>
                <a:latin typeface="Gill Sans MT" pitchFamily="34" charset="0"/>
                <a:cs typeface="Arial" panose="020B0604020202020204" pitchFamily="34" charset="0"/>
              </a:rPr>
              <a:t>Decrease intensity</a:t>
            </a:r>
          </a:p>
          <a:p>
            <a:pPr lvl="1" indent="-457200" defTabSz="1219170" eaLnBrk="0" fontAlgn="base" hangingPunct="0">
              <a:spcBef>
                <a:spcPct val="0"/>
              </a:spcBef>
              <a:spcAft>
                <a:spcPct val="0"/>
              </a:spcAft>
              <a:buClr>
                <a:schemeClr val="accent2"/>
              </a:buClr>
              <a:buFont typeface="Wingdings" panose="05000000000000000000" pitchFamily="2" charset="2"/>
              <a:buChar char="Ø"/>
            </a:pPr>
            <a:r>
              <a:rPr lang="en-CA" sz="3000" dirty="0">
                <a:solidFill>
                  <a:schemeClr val="accent2"/>
                </a:solidFill>
                <a:latin typeface="Gill Sans MT" pitchFamily="34" charset="0"/>
                <a:cs typeface="Arial" panose="020B0604020202020204" pitchFamily="34" charset="0"/>
              </a:rPr>
              <a:t>Change the movement</a:t>
            </a:r>
          </a:p>
          <a:p>
            <a:pPr lvl="1" indent="-457200" defTabSz="1219170" eaLnBrk="0" fontAlgn="base" hangingPunct="0">
              <a:spcBef>
                <a:spcPct val="0"/>
              </a:spcBef>
              <a:spcAft>
                <a:spcPct val="0"/>
              </a:spcAft>
              <a:buClr>
                <a:schemeClr val="accent2"/>
              </a:buClr>
              <a:buFont typeface="Wingdings" panose="05000000000000000000" pitchFamily="2" charset="2"/>
              <a:buChar char="Ø"/>
            </a:pPr>
            <a:r>
              <a:rPr lang="en-CA" sz="3000" dirty="0">
                <a:solidFill>
                  <a:schemeClr val="accent2"/>
                </a:solidFill>
                <a:latin typeface="Gill Sans MT" pitchFamily="34" charset="0"/>
                <a:cs typeface="Arial" panose="020B0604020202020204" pitchFamily="34" charset="0"/>
              </a:rPr>
              <a:t>Change the activity</a:t>
            </a:r>
          </a:p>
        </p:txBody>
      </p:sp>
      <p:pic>
        <p:nvPicPr>
          <p:cNvPr id="8" name="Picture 7">
            <a:extLst>
              <a:ext uri="{FF2B5EF4-FFF2-40B4-BE49-F238E27FC236}">
                <a16:creationId xmlns:a16="http://schemas.microsoft.com/office/drawing/2014/main" id="{6A43F2B0-7D4C-4E7A-92E4-4A29FAE50FD8}"/>
              </a:ext>
            </a:extLst>
          </p:cNvPr>
          <p:cNvPicPr>
            <a:picLocks noChangeAspect="1"/>
          </p:cNvPicPr>
          <p:nvPr/>
        </p:nvPicPr>
        <p:blipFill>
          <a:blip r:embed="rId3"/>
          <a:stretch>
            <a:fillRect/>
          </a:stretch>
        </p:blipFill>
        <p:spPr>
          <a:xfrm>
            <a:off x="9822491" y="580886"/>
            <a:ext cx="1928813" cy="1285875"/>
          </a:xfrm>
          <a:prstGeom prst="rect">
            <a:avLst/>
          </a:prstGeom>
        </p:spPr>
      </p:pic>
      <p:sp>
        <p:nvSpPr>
          <p:cNvPr id="9" name="Text Placeholder 4">
            <a:extLst>
              <a:ext uri="{FF2B5EF4-FFF2-40B4-BE49-F238E27FC236}">
                <a16:creationId xmlns:a16="http://schemas.microsoft.com/office/drawing/2014/main" id="{25E34737-65B2-4140-9EA0-9E32706DB28A}"/>
              </a:ext>
            </a:extLst>
          </p:cNvPr>
          <p:cNvSpPr txBox="1">
            <a:spLocks/>
          </p:cNvSpPr>
          <p:nvPr/>
        </p:nvSpPr>
        <p:spPr>
          <a:xfrm>
            <a:off x="5857915" y="2390049"/>
            <a:ext cx="5691661" cy="536005"/>
          </a:xfrm>
          <a:prstGeom prst="rect">
            <a:avLst/>
          </a:prstGeom>
        </p:spPr>
        <p:txBody>
          <a:bodyPr vert="horz" lIns="91440" tIns="45720" rIns="91440" bIns="45720" rtlCol="0" anchor="b" anchorCtr="0">
            <a:noAutofit/>
          </a:bodyPr>
          <a:lstStyle>
            <a:lvl1pPr marL="0"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189"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377"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566"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754"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5943"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131"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320"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509" indent="0" algn="l" defTabSz="457189"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3200" b="1" dirty="0"/>
              <a:t>Abnormal pain response:</a:t>
            </a:r>
          </a:p>
        </p:txBody>
      </p:sp>
    </p:spTree>
    <p:extLst>
      <p:ext uri="{BB962C8B-B14F-4D97-AF65-F5344CB8AC3E}">
        <p14:creationId xmlns:p14="http://schemas.microsoft.com/office/powerpoint/2010/main" val="18989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uiExpand="1" build="p"/>
      <p:bldP spid="4" grpId="0" uiExpand="1"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A97D00-13DC-4F21-B28B-32B33A365D6B}"/>
              </a:ext>
            </a:extLst>
          </p:cNvPr>
          <p:cNvSpPr/>
          <p:nvPr/>
        </p:nvSpPr>
        <p:spPr>
          <a:xfrm>
            <a:off x="8246533" y="723899"/>
            <a:ext cx="3784071" cy="59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BC3D4581-AD7E-4AF2-98FC-CDF4A0EBE935}"/>
              </a:ext>
            </a:extLst>
          </p:cNvPr>
          <p:cNvSpPr>
            <a:spLocks noGrp="1"/>
          </p:cNvSpPr>
          <p:nvPr>
            <p:ph type="ctrTitle" idx="4294967295"/>
          </p:nvPr>
        </p:nvSpPr>
        <p:spPr>
          <a:xfrm>
            <a:off x="8499614" y="2127766"/>
            <a:ext cx="3360737" cy="3434506"/>
          </a:xfrm>
        </p:spPr>
        <p:txBody>
          <a:bodyPr anchor="t">
            <a:noAutofit/>
          </a:bodyPr>
          <a:lstStyle/>
          <a:p>
            <a:pPr>
              <a:lnSpc>
                <a:spcPct val="90000"/>
              </a:lnSpc>
              <a:spcBef>
                <a:spcPts val="1200"/>
              </a:spcBef>
              <a:defRPr/>
            </a:pPr>
            <a:r>
              <a:rPr lang="en-US" sz="4400" dirty="0"/>
              <a:t>How</a:t>
            </a:r>
            <a:br>
              <a:rPr lang="en-US" sz="4400" dirty="0"/>
            </a:br>
            <a:r>
              <a:rPr lang="en-US" sz="4400" dirty="0"/>
              <a:t>to have success with exercise</a:t>
            </a:r>
            <a:endParaRPr lang="en-US" sz="4400" b="1" dirty="0"/>
          </a:p>
        </p:txBody>
      </p:sp>
      <p:graphicFrame>
        <p:nvGraphicFramePr>
          <p:cNvPr id="7" name="Content Placeholder 2">
            <a:extLst>
              <a:ext uri="{FF2B5EF4-FFF2-40B4-BE49-F238E27FC236}">
                <a16:creationId xmlns:a16="http://schemas.microsoft.com/office/drawing/2014/main" id="{814C1B8D-EA18-4BD9-92AF-85527AE2E02F}"/>
              </a:ext>
            </a:extLst>
          </p:cNvPr>
          <p:cNvGraphicFramePr>
            <a:graphicFrameLocks/>
          </p:cNvGraphicFramePr>
          <p:nvPr>
            <p:extLst>
              <p:ext uri="{D42A27DB-BD31-4B8C-83A1-F6EECF244321}">
                <p14:modId xmlns:p14="http://schemas.microsoft.com/office/powerpoint/2010/main" val="2120039146"/>
              </p:ext>
            </p:extLst>
          </p:nvPr>
        </p:nvGraphicFramePr>
        <p:xfrm>
          <a:off x="161396" y="723899"/>
          <a:ext cx="7914884" cy="5909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9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Content Placeholder 5">
            <a:extLst>
              <a:ext uri="{FF2B5EF4-FFF2-40B4-BE49-F238E27FC236}">
                <a16:creationId xmlns:a16="http://schemas.microsoft.com/office/drawing/2014/main" id="{101B4455-7700-0843-BC15-6D7AF0DDB3D6}"/>
              </a:ext>
            </a:extLst>
          </p:cNvPr>
          <p:cNvSpPr>
            <a:spLocks noGrp="1"/>
          </p:cNvSpPr>
          <p:nvPr>
            <p:ph idx="1"/>
          </p:nvPr>
        </p:nvSpPr>
        <p:spPr>
          <a:xfrm>
            <a:off x="885993" y="2794000"/>
            <a:ext cx="3821474" cy="2718546"/>
          </a:xfrm>
        </p:spPr>
        <p:txBody>
          <a:bodyPr>
            <a:noAutofit/>
          </a:bodyPr>
          <a:lstStyle/>
          <a:p>
            <a:pPr marL="0" indent="0" algn="ctr">
              <a:buNone/>
            </a:pPr>
            <a:r>
              <a:rPr lang="en-US" altLang="en-US" sz="5400" dirty="0">
                <a:solidFill>
                  <a:schemeClr val="accent2"/>
                </a:solidFill>
                <a:latin typeface="+mj-lt"/>
              </a:rPr>
              <a:t>What do you want to</a:t>
            </a:r>
            <a:br>
              <a:rPr lang="en-US" altLang="en-US" sz="5400" dirty="0">
                <a:solidFill>
                  <a:schemeClr val="accent2"/>
                </a:solidFill>
                <a:latin typeface="+mj-lt"/>
              </a:rPr>
            </a:br>
            <a:r>
              <a:rPr lang="en-US" altLang="en-US" sz="5400" dirty="0">
                <a:solidFill>
                  <a:schemeClr val="accent2"/>
                </a:solidFill>
                <a:latin typeface="+mj-lt"/>
              </a:rPr>
              <a:t>learn today?</a:t>
            </a:r>
          </a:p>
        </p:txBody>
      </p:sp>
      <p:pic>
        <p:nvPicPr>
          <p:cNvPr id="2" name="Picture 1">
            <a:extLst>
              <a:ext uri="{FF2B5EF4-FFF2-40B4-BE49-F238E27FC236}">
                <a16:creationId xmlns:a16="http://schemas.microsoft.com/office/drawing/2014/main" id="{F761696C-A586-45DA-B6BE-0CBAF0E9D06A}"/>
              </a:ext>
            </a:extLst>
          </p:cNvPr>
          <p:cNvPicPr>
            <a:picLocks noChangeAspect="1"/>
          </p:cNvPicPr>
          <p:nvPr/>
        </p:nvPicPr>
        <p:blipFill>
          <a:blip r:embed="rId3"/>
          <a:stretch>
            <a:fillRect/>
          </a:stretch>
        </p:blipFill>
        <p:spPr>
          <a:xfrm>
            <a:off x="6498236" y="1961680"/>
            <a:ext cx="5210797" cy="4695707"/>
          </a:xfrm>
          <a:prstGeom prst="rect">
            <a:avLst/>
          </a:prstGeom>
        </p:spPr>
      </p:pic>
    </p:spTree>
    <p:extLst>
      <p:ext uri="{BB962C8B-B14F-4D97-AF65-F5344CB8AC3E}">
        <p14:creationId xmlns:p14="http://schemas.microsoft.com/office/powerpoint/2010/main" val="823739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t>Barriers to Activity</a:t>
            </a:r>
          </a:p>
        </p:txBody>
      </p:sp>
      <p:sp>
        <p:nvSpPr>
          <p:cNvPr id="4" name="Text Placeholder 3">
            <a:extLst>
              <a:ext uri="{FF2B5EF4-FFF2-40B4-BE49-F238E27FC236}">
                <a16:creationId xmlns:a16="http://schemas.microsoft.com/office/drawing/2014/main" id="{7996EA5F-1AC4-486E-A403-7150B7FA994C}"/>
              </a:ext>
            </a:extLst>
          </p:cNvPr>
          <p:cNvSpPr>
            <a:spLocks noGrp="1"/>
          </p:cNvSpPr>
          <p:nvPr>
            <p:ph type="body" idx="1"/>
          </p:nvPr>
        </p:nvSpPr>
        <p:spPr>
          <a:xfrm>
            <a:off x="275158" y="2084644"/>
            <a:ext cx="5087075" cy="536005"/>
          </a:xfrm>
        </p:spPr>
        <p:txBody>
          <a:bodyPr/>
          <a:lstStyle/>
          <a:p>
            <a:r>
              <a:rPr lang="en-US" sz="3200" b="1" dirty="0"/>
              <a:t>What’s stopping you?</a:t>
            </a:r>
          </a:p>
        </p:txBody>
      </p:sp>
      <p:sp>
        <p:nvSpPr>
          <p:cNvPr id="3" name="Content Placeholder 2"/>
          <p:cNvSpPr>
            <a:spLocks noGrp="1"/>
          </p:cNvSpPr>
          <p:nvPr>
            <p:ph sz="half" idx="2"/>
          </p:nvPr>
        </p:nvSpPr>
        <p:spPr>
          <a:xfrm>
            <a:off x="275164" y="2759804"/>
            <a:ext cx="5393100" cy="2934999"/>
          </a:xfrm>
        </p:spPr>
        <p:txBody>
          <a:bodyPr>
            <a:noAutofit/>
          </a:bodyPr>
          <a:lstStyle/>
          <a:p>
            <a:pPr>
              <a:spcBef>
                <a:spcPts val="1800"/>
              </a:spcBef>
              <a:spcAft>
                <a:spcPts val="0"/>
              </a:spcAft>
            </a:pPr>
            <a:r>
              <a:rPr lang="en-CA" sz="2800" dirty="0">
                <a:solidFill>
                  <a:schemeClr val="tx1"/>
                </a:solidFill>
              </a:rPr>
              <a:t>Low motivation</a:t>
            </a:r>
          </a:p>
          <a:p>
            <a:pPr>
              <a:spcBef>
                <a:spcPts val="1800"/>
              </a:spcBef>
              <a:spcAft>
                <a:spcPts val="0"/>
              </a:spcAft>
            </a:pPr>
            <a:r>
              <a:rPr lang="en-CA" sz="2800" dirty="0">
                <a:solidFill>
                  <a:schemeClr val="tx1"/>
                </a:solidFill>
              </a:rPr>
              <a:t>Cost</a:t>
            </a:r>
          </a:p>
          <a:p>
            <a:pPr>
              <a:spcBef>
                <a:spcPts val="1800"/>
              </a:spcBef>
              <a:spcAft>
                <a:spcPts val="0"/>
              </a:spcAft>
            </a:pPr>
            <a:r>
              <a:rPr lang="en-CA" sz="2800" dirty="0">
                <a:solidFill>
                  <a:schemeClr val="tx1"/>
                </a:solidFill>
              </a:rPr>
              <a:t>Weather</a:t>
            </a:r>
          </a:p>
          <a:p>
            <a:pPr>
              <a:spcBef>
                <a:spcPts val="1800"/>
              </a:spcBef>
              <a:spcAft>
                <a:spcPts val="0"/>
              </a:spcAft>
            </a:pPr>
            <a:r>
              <a:rPr lang="en-CA" sz="2800" dirty="0">
                <a:solidFill>
                  <a:schemeClr val="tx1"/>
                </a:solidFill>
              </a:rPr>
              <a:t>Transportation</a:t>
            </a:r>
          </a:p>
          <a:p>
            <a:pPr>
              <a:spcBef>
                <a:spcPts val="1800"/>
              </a:spcBef>
              <a:spcAft>
                <a:spcPts val="0"/>
              </a:spcAft>
            </a:pPr>
            <a:r>
              <a:rPr lang="en-CA" sz="2800" dirty="0">
                <a:solidFill>
                  <a:schemeClr val="tx1"/>
                </a:solidFill>
              </a:rPr>
              <a:t>Intimidation</a:t>
            </a:r>
          </a:p>
          <a:p>
            <a:pPr>
              <a:spcBef>
                <a:spcPts val="1800"/>
              </a:spcBef>
              <a:spcAft>
                <a:spcPts val="0"/>
              </a:spcAft>
            </a:pPr>
            <a:r>
              <a:rPr lang="en-CA" sz="2800" dirty="0">
                <a:solidFill>
                  <a:schemeClr val="tx1"/>
                </a:solidFill>
              </a:rPr>
              <a:t>Pain</a:t>
            </a:r>
          </a:p>
        </p:txBody>
      </p:sp>
      <p:sp>
        <p:nvSpPr>
          <p:cNvPr id="5" name="Text Placeholder 4">
            <a:extLst>
              <a:ext uri="{FF2B5EF4-FFF2-40B4-BE49-F238E27FC236}">
                <a16:creationId xmlns:a16="http://schemas.microsoft.com/office/drawing/2014/main" id="{159AE5EA-84D9-458C-8207-734DA0F2DA0F}"/>
              </a:ext>
            </a:extLst>
          </p:cNvPr>
          <p:cNvSpPr>
            <a:spLocks noGrp="1"/>
          </p:cNvSpPr>
          <p:nvPr>
            <p:ph type="body" sz="quarter" idx="3"/>
          </p:nvPr>
        </p:nvSpPr>
        <p:spPr>
          <a:xfrm>
            <a:off x="5298297" y="2084644"/>
            <a:ext cx="4975918" cy="553373"/>
          </a:xfrm>
        </p:spPr>
        <p:txBody>
          <a:bodyPr/>
          <a:lstStyle/>
          <a:p>
            <a:r>
              <a:rPr lang="en-US" sz="3200" b="1" dirty="0"/>
              <a:t>Ways to start</a:t>
            </a:r>
          </a:p>
        </p:txBody>
      </p:sp>
      <p:sp>
        <p:nvSpPr>
          <p:cNvPr id="6" name="Content Placeholder 5">
            <a:extLst>
              <a:ext uri="{FF2B5EF4-FFF2-40B4-BE49-F238E27FC236}">
                <a16:creationId xmlns:a16="http://schemas.microsoft.com/office/drawing/2014/main" id="{80A6493A-81D8-4E29-A855-454F7074BEF7}"/>
              </a:ext>
            </a:extLst>
          </p:cNvPr>
          <p:cNvSpPr>
            <a:spLocks noGrp="1"/>
          </p:cNvSpPr>
          <p:nvPr>
            <p:ph sz="quarter" idx="4"/>
          </p:nvPr>
        </p:nvSpPr>
        <p:spPr>
          <a:xfrm>
            <a:off x="5325801" y="2759804"/>
            <a:ext cx="6591035" cy="2934999"/>
          </a:xfrm>
        </p:spPr>
        <p:txBody>
          <a:bodyPr>
            <a:noAutofit/>
          </a:bodyPr>
          <a:lstStyle/>
          <a:p>
            <a:pPr>
              <a:spcBef>
                <a:spcPts val="600"/>
              </a:spcBef>
              <a:spcAft>
                <a:spcPts val="0"/>
              </a:spcAft>
            </a:pPr>
            <a:r>
              <a:rPr lang="en-US" sz="2400" dirty="0">
                <a:solidFill>
                  <a:schemeClr val="tx1"/>
                </a:solidFill>
              </a:rPr>
              <a:t>Ask a friend to join you;  Do a fun activity;</a:t>
            </a:r>
            <a:br>
              <a:rPr lang="en-US" sz="2400" dirty="0">
                <a:solidFill>
                  <a:schemeClr val="tx1"/>
                </a:solidFill>
              </a:rPr>
            </a:br>
            <a:r>
              <a:rPr lang="en-US" sz="2400" dirty="0">
                <a:solidFill>
                  <a:schemeClr val="tx1"/>
                </a:solidFill>
              </a:rPr>
              <a:t>Attend a group</a:t>
            </a:r>
          </a:p>
          <a:p>
            <a:pPr>
              <a:spcBef>
                <a:spcPts val="600"/>
              </a:spcBef>
              <a:spcAft>
                <a:spcPts val="0"/>
              </a:spcAft>
            </a:pPr>
            <a:r>
              <a:rPr lang="en-US" sz="2400" dirty="0">
                <a:solidFill>
                  <a:schemeClr val="tx1"/>
                </a:solidFill>
              </a:rPr>
              <a:t>Find a program on the internet;</a:t>
            </a:r>
            <a:br>
              <a:rPr lang="en-US" sz="2400" dirty="0">
                <a:solidFill>
                  <a:schemeClr val="tx1"/>
                </a:solidFill>
              </a:rPr>
            </a:br>
            <a:r>
              <a:rPr lang="en-US" sz="2400" dirty="0">
                <a:solidFill>
                  <a:schemeClr val="tx1"/>
                </a:solidFill>
              </a:rPr>
              <a:t>Connect to subsidy-supported programs;</a:t>
            </a:r>
            <a:br>
              <a:rPr lang="en-US" sz="2400" dirty="0">
                <a:solidFill>
                  <a:schemeClr val="tx1"/>
                </a:solidFill>
              </a:rPr>
            </a:br>
            <a:r>
              <a:rPr lang="en-US" sz="2400" dirty="0">
                <a:solidFill>
                  <a:schemeClr val="tx1"/>
                </a:solidFill>
              </a:rPr>
              <a:t>Find a simple activity</a:t>
            </a:r>
          </a:p>
          <a:p>
            <a:pPr>
              <a:spcBef>
                <a:spcPts val="600"/>
              </a:spcBef>
              <a:spcAft>
                <a:spcPts val="0"/>
              </a:spcAft>
            </a:pPr>
            <a:r>
              <a:rPr lang="en-US" sz="2400" dirty="0">
                <a:solidFill>
                  <a:schemeClr val="tx1"/>
                </a:solidFill>
              </a:rPr>
              <a:t>Mall walking;  Home exercise programs</a:t>
            </a:r>
          </a:p>
          <a:p>
            <a:pPr>
              <a:spcBef>
                <a:spcPts val="600"/>
              </a:spcBef>
              <a:spcAft>
                <a:spcPts val="0"/>
              </a:spcAft>
            </a:pPr>
            <a:r>
              <a:rPr lang="en-US" sz="2400" dirty="0">
                <a:solidFill>
                  <a:schemeClr val="tx1"/>
                </a:solidFill>
              </a:rPr>
              <a:t>Take the bus or Transit Plus;  Call a friend</a:t>
            </a:r>
          </a:p>
          <a:p>
            <a:pPr>
              <a:spcBef>
                <a:spcPts val="600"/>
              </a:spcBef>
              <a:spcAft>
                <a:spcPts val="0"/>
              </a:spcAft>
            </a:pPr>
            <a:r>
              <a:rPr lang="en-US" sz="2400" dirty="0">
                <a:solidFill>
                  <a:schemeClr val="tx1"/>
                </a:solidFill>
              </a:rPr>
              <a:t>Talk to an exercise specialist to help you </a:t>
            </a:r>
          </a:p>
          <a:p>
            <a:pPr>
              <a:spcBef>
                <a:spcPts val="600"/>
              </a:spcBef>
              <a:spcAft>
                <a:spcPts val="0"/>
              </a:spcAft>
            </a:pPr>
            <a:r>
              <a:rPr lang="en-US" sz="2400" dirty="0">
                <a:solidFill>
                  <a:schemeClr val="tx1"/>
                </a:solidFill>
              </a:rPr>
              <a:t>Ensure the activity is right for you;  Attend a class</a:t>
            </a:r>
          </a:p>
        </p:txBody>
      </p:sp>
      <p:pic>
        <p:nvPicPr>
          <p:cNvPr id="3074" name="Picture 2" descr="Overcoming Barriers">
            <a:extLst>
              <a:ext uri="{FF2B5EF4-FFF2-40B4-BE49-F238E27FC236}">
                <a16:creationId xmlns:a16="http://schemas.microsoft.com/office/drawing/2014/main" id="{4323BD79-F116-4870-9B60-3B6DAD036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65"/>
          <a:stretch/>
        </p:blipFill>
        <p:spPr bwMode="auto">
          <a:xfrm>
            <a:off x="9436354" y="604431"/>
            <a:ext cx="2324547" cy="1271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5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t>SET A GOAL (ACTION PLAN)</a:t>
            </a:r>
          </a:p>
        </p:txBody>
      </p:sp>
      <p:graphicFrame>
        <p:nvGraphicFramePr>
          <p:cNvPr id="25" name="Content Placeholder 2">
            <a:extLst>
              <a:ext uri="{FF2B5EF4-FFF2-40B4-BE49-F238E27FC236}">
                <a16:creationId xmlns:a16="http://schemas.microsoft.com/office/drawing/2014/main" id="{DAEBEB04-7817-4F1B-9F4F-5C6E6AB3081A}"/>
              </a:ext>
            </a:extLst>
          </p:cNvPr>
          <p:cNvGraphicFramePr>
            <a:graphicFrameLocks/>
          </p:cNvGraphicFramePr>
          <p:nvPr>
            <p:extLst>
              <p:ext uri="{D42A27DB-BD31-4B8C-83A1-F6EECF244321}">
                <p14:modId xmlns:p14="http://schemas.microsoft.com/office/powerpoint/2010/main" val="2503239073"/>
              </p:ext>
            </p:extLst>
          </p:nvPr>
        </p:nvGraphicFramePr>
        <p:xfrm>
          <a:off x="1315856" y="1455465"/>
          <a:ext cx="9993423" cy="5776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4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2C23-7451-40C0-AA83-22828B431BB3}"/>
              </a:ext>
            </a:extLst>
          </p:cNvPr>
          <p:cNvSpPr>
            <a:spLocks noGrp="1"/>
          </p:cNvSpPr>
          <p:nvPr>
            <p:ph type="title"/>
          </p:nvPr>
        </p:nvSpPr>
        <p:spPr/>
        <p:txBody>
          <a:bodyPr>
            <a:normAutofit/>
          </a:bodyPr>
          <a:lstStyle/>
          <a:p>
            <a:r>
              <a:rPr lang="en-US" sz="4800" dirty="0"/>
              <a:t>Monitor your progress</a:t>
            </a:r>
          </a:p>
        </p:txBody>
      </p:sp>
      <p:sp>
        <p:nvSpPr>
          <p:cNvPr id="3" name="Content Placeholder 2">
            <a:extLst>
              <a:ext uri="{FF2B5EF4-FFF2-40B4-BE49-F238E27FC236}">
                <a16:creationId xmlns:a16="http://schemas.microsoft.com/office/drawing/2014/main" id="{E8B27FBD-0C2C-4FD7-882B-DE2B40B8BE3B}"/>
              </a:ext>
            </a:extLst>
          </p:cNvPr>
          <p:cNvSpPr>
            <a:spLocks noGrp="1"/>
          </p:cNvSpPr>
          <p:nvPr>
            <p:ph idx="1"/>
          </p:nvPr>
        </p:nvSpPr>
        <p:spPr>
          <a:xfrm>
            <a:off x="431565" y="2527070"/>
            <a:ext cx="11029615" cy="4055874"/>
          </a:xfrm>
        </p:spPr>
        <p:txBody>
          <a:bodyPr>
            <a:noAutofit/>
          </a:bodyPr>
          <a:lstStyle/>
          <a:p>
            <a:r>
              <a:rPr lang="en-US" sz="3600" dirty="0">
                <a:solidFill>
                  <a:schemeClr val="tx1"/>
                </a:solidFill>
              </a:rPr>
              <a:t>Track or log your activity</a:t>
            </a:r>
            <a:r>
              <a:rPr lang="en-US" dirty="0">
                <a:solidFill>
                  <a:schemeClr val="tx1"/>
                </a:solidFill>
              </a:rPr>
              <a:t>  (calendar,  smartphone app,  diary)</a:t>
            </a:r>
            <a:endParaRPr lang="en-US" sz="3600" dirty="0">
              <a:solidFill>
                <a:schemeClr val="tx1"/>
              </a:solidFill>
            </a:endParaRPr>
          </a:p>
          <a:p>
            <a:pPr>
              <a:spcBef>
                <a:spcPts val="3600"/>
              </a:spcBef>
            </a:pPr>
            <a:r>
              <a:rPr lang="en-US" sz="3600" dirty="0">
                <a:solidFill>
                  <a:schemeClr val="tx1"/>
                </a:solidFill>
              </a:rPr>
              <a:t>Exercise is not a quick fix,  </a:t>
            </a:r>
            <a:r>
              <a:rPr lang="en-US" sz="3600" b="1" i="1" dirty="0">
                <a:solidFill>
                  <a:schemeClr val="tx1"/>
                </a:solidFill>
              </a:rPr>
              <a:t>be patient</a:t>
            </a:r>
          </a:p>
          <a:p>
            <a:r>
              <a:rPr lang="en-US" sz="3600" dirty="0">
                <a:solidFill>
                  <a:schemeClr val="tx1"/>
                </a:solidFill>
              </a:rPr>
              <a:t>Be prepared for ups and downs</a:t>
            </a:r>
          </a:p>
          <a:p>
            <a:r>
              <a:rPr lang="en-US" sz="3600" dirty="0">
                <a:solidFill>
                  <a:schemeClr val="tx1"/>
                </a:solidFill>
              </a:rPr>
              <a:t>Perseverance is key</a:t>
            </a:r>
          </a:p>
        </p:txBody>
      </p:sp>
    </p:spTree>
    <p:extLst>
      <p:ext uri="{BB962C8B-B14F-4D97-AF65-F5344CB8AC3E}">
        <p14:creationId xmlns:p14="http://schemas.microsoft.com/office/powerpoint/2010/main" val="236924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A06E-F1D6-4B56-A2EE-19A77AC70C53}"/>
              </a:ext>
            </a:extLst>
          </p:cNvPr>
          <p:cNvSpPr>
            <a:spLocks noGrp="1"/>
          </p:cNvSpPr>
          <p:nvPr>
            <p:ph type="title"/>
          </p:nvPr>
        </p:nvSpPr>
        <p:spPr/>
        <p:txBody>
          <a:bodyPr>
            <a:normAutofit/>
          </a:bodyPr>
          <a:lstStyle/>
          <a:p>
            <a:r>
              <a:rPr lang="en-US" sz="4800" dirty="0">
                <a:solidFill>
                  <a:srgbClr val="FFFEFF"/>
                </a:solidFill>
              </a:rPr>
              <a:t>New thoughts about exercise</a:t>
            </a:r>
          </a:p>
        </p:txBody>
      </p:sp>
      <p:graphicFrame>
        <p:nvGraphicFramePr>
          <p:cNvPr id="5" name="Content Placeholder 2">
            <a:extLst>
              <a:ext uri="{FF2B5EF4-FFF2-40B4-BE49-F238E27FC236}">
                <a16:creationId xmlns:a16="http://schemas.microsoft.com/office/drawing/2014/main" id="{4C67F62C-497D-4B1F-99FA-266EDFE828A5}"/>
              </a:ext>
            </a:extLst>
          </p:cNvPr>
          <p:cNvGraphicFramePr>
            <a:graphicFrameLocks noGrp="1"/>
          </p:cNvGraphicFramePr>
          <p:nvPr>
            <p:ph idx="1"/>
            <p:extLst>
              <p:ext uri="{D42A27DB-BD31-4B8C-83A1-F6EECF244321}">
                <p14:modId xmlns:p14="http://schemas.microsoft.com/office/powerpoint/2010/main" val="3944580566"/>
              </p:ext>
            </p:extLst>
          </p:nvPr>
        </p:nvGraphicFramePr>
        <p:xfrm>
          <a:off x="581025" y="2347479"/>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15" y="803333"/>
            <a:ext cx="9859593" cy="947649"/>
          </a:xfrm>
        </p:spPr>
        <p:txBody>
          <a:bodyPr anchor="ctr">
            <a:noAutofit/>
          </a:bodyPr>
          <a:lstStyle/>
          <a:p>
            <a:r>
              <a:rPr lang="en-CA" sz="4800" cap="none" dirty="0"/>
              <a:t>PHYSICAL ACTIVITY CHALLENGE</a:t>
            </a:r>
          </a:p>
        </p:txBody>
      </p:sp>
      <p:graphicFrame>
        <p:nvGraphicFramePr>
          <p:cNvPr id="24" name="Content Placeholder 2">
            <a:extLst>
              <a:ext uri="{FF2B5EF4-FFF2-40B4-BE49-F238E27FC236}">
                <a16:creationId xmlns:a16="http://schemas.microsoft.com/office/drawing/2014/main" id="{14C6A6EA-4E19-4804-85AA-4681189CFFA3}"/>
              </a:ext>
            </a:extLst>
          </p:cNvPr>
          <p:cNvGraphicFramePr>
            <a:graphicFrameLocks noGrp="1"/>
          </p:cNvGraphicFramePr>
          <p:nvPr>
            <p:ph idx="1"/>
            <p:extLst>
              <p:ext uri="{D42A27DB-BD31-4B8C-83A1-F6EECF244321}">
                <p14:modId xmlns:p14="http://schemas.microsoft.com/office/powerpoint/2010/main" val="1299003506"/>
              </p:ext>
            </p:extLst>
          </p:nvPr>
        </p:nvGraphicFramePr>
        <p:xfrm>
          <a:off x="392197" y="1985618"/>
          <a:ext cx="11345374"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D36ABA0-F316-4B41-89FF-0836C6792D01}"/>
              </a:ext>
            </a:extLst>
          </p:cNvPr>
          <p:cNvSpPr/>
          <p:nvPr/>
        </p:nvSpPr>
        <p:spPr>
          <a:xfrm>
            <a:off x="392196" y="1985618"/>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124DE0BB-3AAF-404D-835E-CC111C29F0F9}"/>
              </a:ext>
            </a:extLst>
          </p:cNvPr>
          <p:cNvSpPr/>
          <p:nvPr/>
        </p:nvSpPr>
        <p:spPr>
          <a:xfrm>
            <a:off x="392195" y="2770501"/>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9B79233-812F-4EB4-849C-048C2ECA6A52}"/>
              </a:ext>
            </a:extLst>
          </p:cNvPr>
          <p:cNvSpPr/>
          <p:nvPr/>
        </p:nvSpPr>
        <p:spPr>
          <a:xfrm>
            <a:off x="392194" y="3573547"/>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DC8F059E-4F2D-4421-B77A-3F465D8D6936}"/>
              </a:ext>
            </a:extLst>
          </p:cNvPr>
          <p:cNvSpPr/>
          <p:nvPr/>
        </p:nvSpPr>
        <p:spPr>
          <a:xfrm>
            <a:off x="385460" y="4411662"/>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3680A892-FFA0-4271-8B45-D2716D4077FE}"/>
              </a:ext>
            </a:extLst>
          </p:cNvPr>
          <p:cNvSpPr/>
          <p:nvPr/>
        </p:nvSpPr>
        <p:spPr>
          <a:xfrm>
            <a:off x="385459" y="5214968"/>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3B98E515-2416-4B72-BB05-2A58A842D5E5}"/>
              </a:ext>
            </a:extLst>
          </p:cNvPr>
          <p:cNvSpPr/>
          <p:nvPr/>
        </p:nvSpPr>
        <p:spPr>
          <a:xfrm>
            <a:off x="398935" y="6035954"/>
            <a:ext cx="11345373" cy="672502"/>
          </a:xfrm>
          <a:prstGeom prst="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22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a:t>WHO CAN HELP</a:t>
            </a:r>
          </a:p>
        </p:txBody>
      </p:sp>
      <p:sp>
        <p:nvSpPr>
          <p:cNvPr id="3" name="Content Placeholder 2"/>
          <p:cNvSpPr>
            <a:spLocks noGrp="1"/>
          </p:cNvSpPr>
          <p:nvPr>
            <p:ph idx="1"/>
          </p:nvPr>
        </p:nvSpPr>
        <p:spPr>
          <a:xfrm>
            <a:off x="581194" y="2111433"/>
            <a:ext cx="11029615" cy="4488871"/>
          </a:xfrm>
        </p:spPr>
        <p:txBody>
          <a:bodyPr>
            <a:noAutofit/>
          </a:bodyPr>
          <a:lstStyle/>
          <a:p>
            <a:pPr marL="365760" lvl="1" indent="-365760">
              <a:spcBef>
                <a:spcPts val="0"/>
              </a:spcBef>
              <a:spcAft>
                <a:spcPts val="0"/>
              </a:spcAft>
            </a:pPr>
            <a:r>
              <a:rPr lang="en-US" sz="3200" dirty="0">
                <a:solidFill>
                  <a:schemeClr val="tx1"/>
                </a:solidFill>
              </a:rPr>
              <a:t>Your doctor/primary care provider</a:t>
            </a:r>
          </a:p>
          <a:p>
            <a:pPr marL="1067742" lvl="4" indent="-365760">
              <a:spcBef>
                <a:spcPts val="0"/>
              </a:spcBef>
              <a:spcAft>
                <a:spcPts val="0"/>
              </a:spcAft>
            </a:pPr>
            <a:r>
              <a:rPr lang="en-US" sz="2800" dirty="0">
                <a:solidFill>
                  <a:schemeClr val="tx1"/>
                </a:solidFill>
              </a:rPr>
              <a:t>Referral to cardiac rehab or pulmonary rehab (if appropriate)</a:t>
            </a:r>
          </a:p>
          <a:p>
            <a:pPr marL="365760" lvl="1" indent="-365760">
              <a:spcBef>
                <a:spcPts val="1800"/>
              </a:spcBef>
              <a:spcAft>
                <a:spcPts val="0"/>
              </a:spcAft>
            </a:pPr>
            <a:r>
              <a:rPr lang="en-US" sz="3200" dirty="0">
                <a:solidFill>
                  <a:schemeClr val="tx1"/>
                </a:solidFill>
              </a:rPr>
              <a:t>Medical fitness facility</a:t>
            </a:r>
            <a:r>
              <a:rPr lang="en-US" dirty="0">
                <a:solidFill>
                  <a:schemeClr val="tx1"/>
                </a:solidFill>
              </a:rPr>
              <a:t>  (</a:t>
            </a:r>
            <a:r>
              <a:rPr lang="en-US" dirty="0" err="1">
                <a:solidFill>
                  <a:schemeClr val="tx1"/>
                </a:solidFill>
              </a:rPr>
              <a:t>Reh</a:t>
            </a:r>
            <a:r>
              <a:rPr lang="en-US" dirty="0">
                <a:solidFill>
                  <a:schemeClr val="tx1"/>
                </a:solidFill>
              </a:rPr>
              <a:t>-Fit Centre,  Wellness Institute)</a:t>
            </a:r>
          </a:p>
          <a:p>
            <a:pPr marL="977745" lvl="3" indent="-365760">
              <a:spcBef>
                <a:spcPts val="0"/>
              </a:spcBef>
              <a:spcAft>
                <a:spcPts val="0"/>
              </a:spcAft>
            </a:pPr>
            <a:r>
              <a:rPr lang="en-US" sz="2800" dirty="0">
                <a:solidFill>
                  <a:schemeClr val="tx1"/>
                </a:solidFill>
              </a:rPr>
              <a:t>These facilities also offer online group sessions</a:t>
            </a:r>
          </a:p>
          <a:p>
            <a:pPr marL="365760" lvl="1" indent="-365760">
              <a:spcBef>
                <a:spcPts val="1800"/>
              </a:spcBef>
              <a:spcAft>
                <a:spcPts val="0"/>
              </a:spcAft>
            </a:pPr>
            <a:r>
              <a:rPr lang="en-US" sz="3200" dirty="0">
                <a:solidFill>
                  <a:schemeClr val="tx1"/>
                </a:solidFill>
              </a:rPr>
              <a:t>Other health professionals</a:t>
            </a:r>
            <a:r>
              <a:rPr lang="en-US" dirty="0">
                <a:solidFill>
                  <a:schemeClr val="tx1"/>
                </a:solidFill>
              </a:rPr>
              <a:t>  (Physiotherapist,  Athletic Therapist)</a:t>
            </a:r>
          </a:p>
          <a:p>
            <a:pPr marL="365760" lvl="1" indent="-365760">
              <a:spcBef>
                <a:spcPts val="1800"/>
              </a:spcBef>
              <a:spcAft>
                <a:spcPts val="0"/>
              </a:spcAft>
            </a:pPr>
            <a:r>
              <a:rPr lang="en-US" sz="3200" dirty="0">
                <a:solidFill>
                  <a:schemeClr val="tx1"/>
                </a:solidFill>
              </a:rPr>
              <a:t>Certified personal trainers and Exercise Physiologists</a:t>
            </a:r>
          </a:p>
          <a:p>
            <a:pPr marL="977745" lvl="3" indent="-365760">
              <a:spcBef>
                <a:spcPts val="0"/>
              </a:spcBef>
              <a:spcAft>
                <a:spcPts val="0"/>
              </a:spcAft>
            </a:pPr>
            <a:r>
              <a:rPr lang="en-US" sz="2800" dirty="0">
                <a:solidFill>
                  <a:schemeClr val="tx1"/>
                </a:solidFill>
              </a:rPr>
              <a:t>Look for </a:t>
            </a:r>
            <a:r>
              <a:rPr lang="en-US" sz="2800" dirty="0" err="1">
                <a:solidFill>
                  <a:schemeClr val="tx1"/>
                </a:solidFill>
              </a:rPr>
              <a:t>CSEP</a:t>
            </a:r>
            <a:r>
              <a:rPr lang="en-US" sz="2800" dirty="0">
                <a:solidFill>
                  <a:schemeClr val="tx1"/>
                </a:solidFill>
              </a:rPr>
              <a:t> certified (Canadian Society for Exercise Physiology)</a:t>
            </a:r>
          </a:p>
        </p:txBody>
      </p:sp>
    </p:spTree>
    <p:extLst>
      <p:ext uri="{BB962C8B-B14F-4D97-AF65-F5344CB8AC3E}">
        <p14:creationId xmlns:p14="http://schemas.microsoft.com/office/powerpoint/2010/main" val="24154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BAD2F8E-D768-43AF-B7AC-37986DCA5DF9}"/>
              </a:ext>
            </a:extLst>
          </p:cNvPr>
          <p:cNvSpPr>
            <a:spLocks noGrp="1" noChangeArrowheads="1"/>
          </p:cNvSpPr>
          <p:nvPr>
            <p:ph type="title"/>
          </p:nvPr>
        </p:nvSpPr>
        <p:spPr/>
        <p:txBody>
          <a:bodyPr>
            <a:normAutofit/>
          </a:bodyPr>
          <a:lstStyle/>
          <a:p>
            <a:r>
              <a:rPr lang="en-US" sz="4800" cap="none" dirty="0"/>
              <a:t>PHYSICAL ACTIVITY RESOURCES</a:t>
            </a:r>
          </a:p>
        </p:txBody>
      </p:sp>
      <p:sp>
        <p:nvSpPr>
          <p:cNvPr id="156675" name="Rectangle 3">
            <a:extLst>
              <a:ext uri="{FF2B5EF4-FFF2-40B4-BE49-F238E27FC236}">
                <a16:creationId xmlns:a16="http://schemas.microsoft.com/office/drawing/2014/main" id="{B8FE7AE9-739D-419E-8984-FE98137C093F}"/>
              </a:ext>
            </a:extLst>
          </p:cNvPr>
          <p:cNvSpPr>
            <a:spLocks noGrp="1" noChangeArrowheads="1"/>
          </p:cNvSpPr>
          <p:nvPr>
            <p:ph idx="1"/>
          </p:nvPr>
        </p:nvSpPr>
        <p:spPr>
          <a:xfrm>
            <a:off x="392540" y="2332481"/>
            <a:ext cx="6007331" cy="4491189"/>
          </a:xfrm>
        </p:spPr>
        <p:txBody>
          <a:bodyPr>
            <a:noAutofit/>
          </a:bodyPr>
          <a:lstStyle/>
          <a:p>
            <a:pPr>
              <a:spcBef>
                <a:spcPts val="800"/>
              </a:spcBef>
              <a:spcAft>
                <a:spcPts val="0"/>
              </a:spcAft>
            </a:pPr>
            <a:r>
              <a:rPr lang="en-US" dirty="0">
                <a:solidFill>
                  <a:schemeClr val="tx1"/>
                </a:solidFill>
              </a:rPr>
              <a:t>Free workout videos</a:t>
            </a:r>
            <a:br>
              <a:rPr lang="en-US" dirty="0">
                <a:solidFill>
                  <a:schemeClr val="tx1"/>
                </a:solidFill>
              </a:rPr>
            </a:br>
            <a:r>
              <a:rPr lang="en-US" dirty="0">
                <a:solidFill>
                  <a:schemeClr val="tx1"/>
                </a:solidFill>
              </a:rPr>
              <a:t>for all ages and abilities</a:t>
            </a:r>
            <a:br>
              <a:rPr lang="en-US" dirty="0">
                <a:solidFill>
                  <a:schemeClr val="tx1"/>
                </a:solidFill>
              </a:rPr>
            </a:br>
            <a:r>
              <a:rPr lang="en-US" dirty="0">
                <a:solidFill>
                  <a:schemeClr val="tx1"/>
                </a:solidFill>
                <a:hlinkClick r:id="rId3"/>
              </a:rPr>
              <a:t>ymcahome.ca/fitness</a:t>
            </a:r>
            <a:endParaRPr lang="en-US" dirty="0">
              <a:solidFill>
                <a:schemeClr val="tx1"/>
              </a:solidFill>
            </a:endParaRPr>
          </a:p>
          <a:p>
            <a:pPr>
              <a:spcBef>
                <a:spcPts val="800"/>
              </a:spcBef>
              <a:spcAft>
                <a:spcPts val="0"/>
              </a:spcAft>
            </a:pPr>
            <a:endParaRPr lang="en-US" dirty="0">
              <a:solidFill>
                <a:schemeClr val="tx1"/>
              </a:solidFill>
            </a:endParaRPr>
          </a:p>
          <a:p>
            <a:pPr>
              <a:spcBef>
                <a:spcPts val="1200"/>
              </a:spcBef>
              <a:spcAft>
                <a:spcPts val="0"/>
              </a:spcAft>
            </a:pPr>
            <a:r>
              <a:rPr lang="en-US" dirty="0">
                <a:solidFill>
                  <a:schemeClr val="tx1"/>
                </a:solidFill>
              </a:rPr>
              <a:t>Winnipeg Leisure Guide</a:t>
            </a:r>
            <a:br>
              <a:rPr lang="en-US" dirty="0">
                <a:solidFill>
                  <a:schemeClr val="tx1"/>
                </a:solidFill>
              </a:rPr>
            </a:br>
            <a:r>
              <a:rPr lang="en-US" dirty="0">
                <a:solidFill>
                  <a:schemeClr val="tx1"/>
                </a:solidFill>
                <a:hlinkClick r:id="rId4"/>
              </a:rPr>
              <a:t>http://LeisureOnline.ca</a:t>
            </a:r>
            <a:endParaRPr lang="en-US" dirty="0">
              <a:solidFill>
                <a:schemeClr val="tx1"/>
              </a:solidFill>
            </a:endParaRPr>
          </a:p>
        </p:txBody>
      </p:sp>
      <p:sp>
        <p:nvSpPr>
          <p:cNvPr id="5" name="Rectangle 3">
            <a:extLst>
              <a:ext uri="{FF2B5EF4-FFF2-40B4-BE49-F238E27FC236}">
                <a16:creationId xmlns:a16="http://schemas.microsoft.com/office/drawing/2014/main" id="{B42A7A69-3903-4D66-A07C-17D48C17F094}"/>
              </a:ext>
            </a:extLst>
          </p:cNvPr>
          <p:cNvSpPr txBox="1">
            <a:spLocks noChangeArrowheads="1"/>
          </p:cNvSpPr>
          <p:nvPr/>
        </p:nvSpPr>
        <p:spPr>
          <a:xfrm>
            <a:off x="6014258" y="2332482"/>
            <a:ext cx="5836230" cy="4491189"/>
          </a:xfrm>
          <a:prstGeom prst="rect">
            <a:avLst/>
          </a:prstGeom>
        </p:spPr>
        <p:txBody>
          <a:bodyPr vert="horz" lIns="91440" tIns="45720" rIns="91440" bIns="45720" rtlCol="0" anchor="t" anchorCtr="0">
            <a:noAutofit/>
          </a:bodyPr>
          <a:lst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en-US" dirty="0">
                <a:solidFill>
                  <a:schemeClr val="tx1"/>
                </a:solidFill>
              </a:rPr>
              <a:t>Winnipeg in Motion</a:t>
            </a:r>
          </a:p>
          <a:p>
            <a:pPr marL="323984" lvl="1" indent="0">
              <a:spcBef>
                <a:spcPts val="0"/>
              </a:spcBef>
              <a:spcAft>
                <a:spcPts val="0"/>
              </a:spcAft>
              <a:buNone/>
            </a:pPr>
            <a:r>
              <a:rPr lang="en-US" sz="3200" dirty="0">
                <a:solidFill>
                  <a:schemeClr val="tx1"/>
                </a:solidFill>
                <a:hlinkClick r:id="rId5"/>
              </a:rPr>
              <a:t>WinnipegInMotion.ca</a:t>
            </a:r>
            <a:endParaRPr lang="en-US" sz="3200" dirty="0">
              <a:solidFill>
                <a:schemeClr val="tx1"/>
              </a:solidFill>
            </a:endParaRPr>
          </a:p>
          <a:p>
            <a:pPr>
              <a:spcBef>
                <a:spcPts val="1800"/>
              </a:spcBef>
              <a:spcAft>
                <a:spcPts val="0"/>
              </a:spcAft>
            </a:pPr>
            <a:endParaRPr lang="en-US" dirty="0">
              <a:solidFill>
                <a:schemeClr val="tx1"/>
              </a:solidFill>
            </a:endParaRPr>
          </a:p>
          <a:p>
            <a:pPr>
              <a:spcBef>
                <a:spcPts val="3600"/>
              </a:spcBef>
              <a:spcAft>
                <a:spcPts val="0"/>
              </a:spcAft>
            </a:pPr>
            <a:r>
              <a:rPr lang="en-US" dirty="0">
                <a:solidFill>
                  <a:schemeClr val="tx1"/>
                </a:solidFill>
              </a:rPr>
              <a:t>24-Hour Movement Guidelines</a:t>
            </a:r>
          </a:p>
          <a:p>
            <a:pPr marL="323984" lvl="1" indent="0">
              <a:spcBef>
                <a:spcPts val="0"/>
              </a:spcBef>
              <a:spcAft>
                <a:spcPts val="0"/>
              </a:spcAft>
              <a:buNone/>
            </a:pPr>
            <a:r>
              <a:rPr lang="en-US" sz="3200" dirty="0">
                <a:solidFill>
                  <a:schemeClr val="tx1"/>
                </a:solidFill>
                <a:hlinkClick r:id="rId6"/>
              </a:rPr>
              <a:t>CSEPguidelines.ca</a:t>
            </a:r>
            <a:endParaRPr lang="en-US" sz="3200" dirty="0">
              <a:solidFill>
                <a:schemeClr val="tx1"/>
              </a:solidFill>
            </a:endParaRPr>
          </a:p>
        </p:txBody>
      </p:sp>
    </p:spTree>
    <p:extLst>
      <p:ext uri="{BB962C8B-B14F-4D97-AF65-F5344CB8AC3E}">
        <p14:creationId xmlns:p14="http://schemas.microsoft.com/office/powerpoint/2010/main" val="3351434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BAD2F8E-D768-43AF-B7AC-37986DCA5DF9}"/>
              </a:ext>
            </a:extLst>
          </p:cNvPr>
          <p:cNvSpPr>
            <a:spLocks noGrp="1" noChangeArrowheads="1"/>
          </p:cNvSpPr>
          <p:nvPr>
            <p:ph type="title"/>
          </p:nvPr>
        </p:nvSpPr>
        <p:spPr/>
        <p:txBody>
          <a:bodyPr>
            <a:normAutofit fontScale="90000"/>
          </a:bodyPr>
          <a:lstStyle/>
          <a:p>
            <a:r>
              <a:rPr lang="en-US" sz="4800" cap="none" dirty="0"/>
              <a:t>RESOURCES FOR CHRONIC CONDITIONS</a:t>
            </a:r>
          </a:p>
        </p:txBody>
      </p:sp>
      <p:sp>
        <p:nvSpPr>
          <p:cNvPr id="156675" name="Rectangle 3">
            <a:extLst>
              <a:ext uri="{FF2B5EF4-FFF2-40B4-BE49-F238E27FC236}">
                <a16:creationId xmlns:a16="http://schemas.microsoft.com/office/drawing/2014/main" id="{B8FE7AE9-739D-419E-8984-FE98137C093F}"/>
              </a:ext>
            </a:extLst>
          </p:cNvPr>
          <p:cNvSpPr>
            <a:spLocks noGrp="1" noChangeArrowheads="1"/>
          </p:cNvSpPr>
          <p:nvPr>
            <p:ph idx="1"/>
          </p:nvPr>
        </p:nvSpPr>
        <p:spPr>
          <a:xfrm>
            <a:off x="254228" y="2159000"/>
            <a:ext cx="6007331" cy="4414989"/>
          </a:xfrm>
        </p:spPr>
        <p:txBody>
          <a:bodyPr>
            <a:noAutofit/>
          </a:bodyPr>
          <a:lstStyle/>
          <a:p>
            <a:pPr>
              <a:spcBef>
                <a:spcPts val="1800"/>
              </a:spcBef>
              <a:spcAft>
                <a:spcPts val="0"/>
              </a:spcAft>
            </a:pPr>
            <a:r>
              <a:rPr lang="en-US" dirty="0">
                <a:solidFill>
                  <a:schemeClr val="tx1"/>
                </a:solidFill>
              </a:rPr>
              <a:t>Diabetes Canada</a:t>
            </a:r>
          </a:p>
          <a:p>
            <a:pPr marL="323984" lvl="1" indent="0">
              <a:spcBef>
                <a:spcPts val="0"/>
              </a:spcBef>
              <a:spcAft>
                <a:spcPts val="0"/>
              </a:spcAft>
              <a:buNone/>
            </a:pPr>
            <a:r>
              <a:rPr lang="en-US" sz="3200" dirty="0">
                <a:solidFill>
                  <a:schemeClr val="tx1"/>
                </a:solidFill>
                <a:hlinkClick r:id="rId3"/>
              </a:rPr>
              <a:t>d</a:t>
            </a:r>
            <a:r>
              <a:rPr lang="en-US" sz="3200" dirty="0">
                <a:solidFill>
                  <a:schemeClr val="tx1"/>
                </a:solidFill>
                <a:hlinkClick r:id="rId4"/>
              </a:rPr>
              <a:t>iabetes.ca/nutrition---fitness/</a:t>
            </a:r>
            <a:br>
              <a:rPr lang="en-US" sz="3200" dirty="0">
                <a:solidFill>
                  <a:schemeClr val="tx1"/>
                </a:solidFill>
                <a:hlinkClick r:id="rId4"/>
              </a:rPr>
            </a:br>
            <a:r>
              <a:rPr lang="en-US" sz="3200" dirty="0">
                <a:solidFill>
                  <a:schemeClr val="tx1"/>
                </a:solidFill>
                <a:hlinkClick r:id="rId4"/>
              </a:rPr>
              <a:t>exercise---activity</a:t>
            </a:r>
            <a:endParaRPr lang="en-US" sz="3200" dirty="0">
              <a:solidFill>
                <a:schemeClr val="tx1"/>
              </a:solidFill>
            </a:endParaRPr>
          </a:p>
          <a:p>
            <a:pPr>
              <a:spcBef>
                <a:spcPts val="5400"/>
              </a:spcBef>
              <a:spcAft>
                <a:spcPts val="0"/>
              </a:spcAft>
            </a:pPr>
            <a:r>
              <a:rPr lang="en-US" dirty="0">
                <a:solidFill>
                  <a:schemeClr val="tx1"/>
                </a:solidFill>
              </a:rPr>
              <a:t>Heart &amp; Stroke Association</a:t>
            </a:r>
          </a:p>
          <a:p>
            <a:pPr marL="323984" lvl="1" indent="0">
              <a:spcBef>
                <a:spcPts val="0"/>
              </a:spcBef>
              <a:spcAft>
                <a:spcPts val="0"/>
              </a:spcAft>
              <a:buNone/>
            </a:pPr>
            <a:r>
              <a:rPr lang="en-US" sz="3200" dirty="0">
                <a:solidFill>
                  <a:schemeClr val="tx1"/>
                </a:solidFill>
                <a:hlinkClick r:id="rId5"/>
              </a:rPr>
              <a:t>HeartAndStroke.ca/</a:t>
            </a:r>
          </a:p>
          <a:p>
            <a:pPr marL="323984" lvl="1" indent="0">
              <a:spcBef>
                <a:spcPts val="0"/>
              </a:spcBef>
              <a:spcAft>
                <a:spcPts val="0"/>
              </a:spcAft>
              <a:buNone/>
            </a:pPr>
            <a:r>
              <a:rPr lang="en-US" sz="3200" dirty="0">
                <a:solidFill>
                  <a:schemeClr val="tx1"/>
                </a:solidFill>
                <a:hlinkClick r:id="rId5"/>
              </a:rPr>
              <a:t>healthy-living/stay-active</a:t>
            </a:r>
            <a:endParaRPr lang="en-US" sz="3200" dirty="0">
              <a:solidFill>
                <a:schemeClr val="tx1"/>
              </a:solidFill>
            </a:endParaRPr>
          </a:p>
        </p:txBody>
      </p:sp>
      <p:sp>
        <p:nvSpPr>
          <p:cNvPr id="5" name="Rectangle 3">
            <a:extLst>
              <a:ext uri="{FF2B5EF4-FFF2-40B4-BE49-F238E27FC236}">
                <a16:creationId xmlns:a16="http://schemas.microsoft.com/office/drawing/2014/main" id="{B42A7A69-3903-4D66-A07C-17D48C17F094}"/>
              </a:ext>
            </a:extLst>
          </p:cNvPr>
          <p:cNvSpPr txBox="1">
            <a:spLocks noChangeArrowheads="1"/>
          </p:cNvSpPr>
          <p:nvPr/>
        </p:nvSpPr>
        <p:spPr>
          <a:xfrm>
            <a:off x="6261559" y="2159000"/>
            <a:ext cx="5836230" cy="4410671"/>
          </a:xfrm>
          <a:prstGeom prst="rect">
            <a:avLst/>
          </a:prstGeom>
        </p:spPr>
        <p:txBody>
          <a:bodyPr vert="horz" lIns="91440" tIns="45720" rIns="91440" bIns="45720" rtlCol="0" anchor="t" anchorCtr="0">
            <a:noAutofit/>
          </a:bodyPr>
          <a:lst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1800"/>
              </a:spcBef>
              <a:spcAft>
                <a:spcPts val="0"/>
              </a:spcAft>
            </a:pPr>
            <a:r>
              <a:rPr lang="en-US" dirty="0">
                <a:solidFill>
                  <a:schemeClr val="tx1"/>
                </a:solidFill>
              </a:rPr>
              <a:t>Asthma:  The Lung Association</a:t>
            </a:r>
            <a:br>
              <a:rPr lang="en-US" dirty="0">
                <a:solidFill>
                  <a:schemeClr val="tx1"/>
                </a:solidFill>
              </a:rPr>
            </a:br>
            <a:r>
              <a:rPr lang="en-US" dirty="0">
                <a:solidFill>
                  <a:schemeClr val="tx1"/>
                </a:solidFill>
                <a:hlinkClick r:id="rId6"/>
              </a:rPr>
              <a:t>Lung.ca</a:t>
            </a:r>
            <a:endParaRPr lang="en-US" dirty="0">
              <a:solidFill>
                <a:schemeClr val="tx1"/>
              </a:solidFill>
            </a:endParaRPr>
          </a:p>
          <a:p>
            <a:pPr>
              <a:spcBef>
                <a:spcPts val="4200"/>
              </a:spcBef>
              <a:spcAft>
                <a:spcPts val="0"/>
              </a:spcAft>
            </a:pPr>
            <a:r>
              <a:rPr lang="en-US" dirty="0">
                <a:solidFill>
                  <a:schemeClr val="tx1"/>
                </a:solidFill>
              </a:rPr>
              <a:t>Living Well With COPD</a:t>
            </a:r>
          </a:p>
          <a:p>
            <a:pPr marL="323984" lvl="1" indent="0">
              <a:spcBef>
                <a:spcPts val="0"/>
              </a:spcBef>
              <a:spcAft>
                <a:spcPts val="0"/>
              </a:spcAft>
              <a:buFont typeface="Wingdings 2" panose="05020102010507070707" pitchFamily="18" charset="2"/>
              <a:buNone/>
            </a:pPr>
            <a:r>
              <a:rPr lang="en-US" sz="3200" dirty="0">
                <a:hlinkClick r:id="rId7"/>
              </a:rPr>
              <a:t>LivingWellWithCOPD.com</a:t>
            </a:r>
            <a:endParaRPr lang="en-US" sz="3200" dirty="0"/>
          </a:p>
          <a:p>
            <a:pPr>
              <a:spcBef>
                <a:spcPts val="4200"/>
              </a:spcBef>
              <a:spcAft>
                <a:spcPts val="0"/>
              </a:spcAft>
            </a:pPr>
            <a:r>
              <a:rPr lang="en-US" dirty="0">
                <a:solidFill>
                  <a:schemeClr val="tx1"/>
                </a:solidFill>
              </a:rPr>
              <a:t>The Arthritis Society</a:t>
            </a:r>
          </a:p>
          <a:p>
            <a:pPr marL="323984" lvl="1" indent="0">
              <a:spcBef>
                <a:spcPts val="0"/>
              </a:spcBef>
              <a:spcAft>
                <a:spcPts val="0"/>
              </a:spcAft>
              <a:buFont typeface="Wingdings 2" panose="05020102010507070707" pitchFamily="18" charset="2"/>
              <a:buNone/>
            </a:pPr>
            <a:r>
              <a:rPr lang="en-US" sz="3200" dirty="0">
                <a:solidFill>
                  <a:schemeClr val="tx1"/>
                </a:solidFill>
                <a:hlinkClick r:id="rId8"/>
              </a:rPr>
              <a:t>arthritis.ca/living-well</a:t>
            </a:r>
            <a:endParaRPr lang="en-US" sz="3200" dirty="0">
              <a:solidFill>
                <a:schemeClr val="tx1"/>
              </a:solidFill>
            </a:endParaRPr>
          </a:p>
        </p:txBody>
      </p:sp>
    </p:spTree>
    <p:extLst>
      <p:ext uri="{BB962C8B-B14F-4D97-AF65-F5344CB8AC3E}">
        <p14:creationId xmlns:p14="http://schemas.microsoft.com/office/powerpoint/2010/main" val="1585146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08" y="864523"/>
            <a:ext cx="10268989" cy="964276"/>
          </a:xfrm>
        </p:spPr>
        <p:txBody>
          <a:bodyPr anchor="ctr">
            <a:normAutofit/>
          </a:bodyPr>
          <a:lstStyle/>
          <a:p>
            <a:pPr>
              <a:defRPr/>
            </a:pPr>
            <a:r>
              <a:rPr lang="en-US" sz="4800" dirty="0"/>
              <a:t>NEXT STEPS</a:t>
            </a:r>
          </a:p>
        </p:txBody>
      </p:sp>
      <p:sp>
        <p:nvSpPr>
          <p:cNvPr id="7171" name="Content Placeholder 2"/>
          <p:cNvSpPr>
            <a:spLocks noGrp="1"/>
          </p:cNvSpPr>
          <p:nvPr>
            <p:ph idx="1"/>
          </p:nvPr>
        </p:nvSpPr>
        <p:spPr>
          <a:xfrm>
            <a:off x="410095" y="2244440"/>
            <a:ext cx="11272059" cy="4106487"/>
          </a:xfrm>
        </p:spPr>
        <p:txBody>
          <a:bodyPr anchor="t">
            <a:noAutofit/>
          </a:bodyPr>
          <a:lstStyle/>
          <a:p>
            <a:pPr marL="516467" indent="-514350" defTabSz="457178" fontAlgn="base">
              <a:spcBef>
                <a:spcPts val="0"/>
              </a:spcBef>
              <a:spcAft>
                <a:spcPts val="0"/>
              </a:spcAft>
              <a:buSzPct val="100000"/>
              <a:buFont typeface="+mj-lt"/>
              <a:buAutoNum type="arabicPeriod"/>
            </a:pPr>
            <a:r>
              <a:rPr lang="en-US" sz="3600" dirty="0">
                <a:solidFill>
                  <a:prstClr val="black"/>
                </a:solidFill>
              </a:rPr>
              <a:t>Think about </a:t>
            </a:r>
            <a:r>
              <a:rPr lang="en-US" sz="3600" b="1" dirty="0">
                <a:solidFill>
                  <a:prstClr val="black"/>
                </a:solidFill>
              </a:rPr>
              <a:t>one change </a:t>
            </a:r>
            <a:r>
              <a:rPr lang="en-US" sz="3600" dirty="0">
                <a:solidFill>
                  <a:prstClr val="black"/>
                </a:solidFill>
              </a:rPr>
              <a:t>you would like to make</a:t>
            </a:r>
            <a:br>
              <a:rPr lang="en-US" sz="3600" dirty="0">
                <a:solidFill>
                  <a:prstClr val="black"/>
                </a:solidFill>
              </a:rPr>
            </a:br>
            <a:r>
              <a:rPr lang="en-US" sz="3600" dirty="0">
                <a:solidFill>
                  <a:prstClr val="black"/>
                </a:solidFill>
              </a:rPr>
              <a:t>for your health</a:t>
            </a:r>
          </a:p>
          <a:p>
            <a:pPr marL="516467" indent="-514350" defTabSz="457178" fontAlgn="base">
              <a:spcBef>
                <a:spcPts val="0"/>
              </a:spcBef>
              <a:spcAft>
                <a:spcPts val="0"/>
              </a:spcAft>
              <a:buSzPct val="100000"/>
              <a:buFont typeface="+mj-lt"/>
              <a:buAutoNum type="arabicPeriod"/>
            </a:pPr>
            <a:endParaRPr lang="en-US" sz="3600" dirty="0">
              <a:solidFill>
                <a:prstClr val="black"/>
              </a:solidFill>
            </a:endParaRPr>
          </a:p>
          <a:p>
            <a:pPr marL="516467" indent="-514350" defTabSz="457178" fontAlgn="base">
              <a:spcBef>
                <a:spcPts val="0"/>
              </a:spcBef>
              <a:spcAft>
                <a:spcPts val="0"/>
              </a:spcAft>
              <a:buSzPct val="100000"/>
              <a:buFont typeface="+mj-lt"/>
              <a:buAutoNum type="arabicPeriod"/>
            </a:pPr>
            <a:r>
              <a:rPr lang="en-US" sz="3600" dirty="0">
                <a:solidFill>
                  <a:prstClr val="black"/>
                </a:solidFill>
              </a:rPr>
              <a:t>Sign up for the </a:t>
            </a:r>
            <a:r>
              <a:rPr lang="en-US" sz="3600" b="1" i="1" dirty="0">
                <a:solidFill>
                  <a:prstClr val="black"/>
                </a:solidFill>
              </a:rPr>
              <a:t>Preparing for Success </a:t>
            </a:r>
            <a:r>
              <a:rPr lang="en-US" sz="3600" dirty="0">
                <a:solidFill>
                  <a:prstClr val="black"/>
                </a:solidFill>
              </a:rPr>
              <a:t>class</a:t>
            </a:r>
          </a:p>
          <a:p>
            <a:pPr marL="977745" lvl="3" indent="-365760" defTabSz="457178" fontAlgn="base">
              <a:spcBef>
                <a:spcPts val="600"/>
              </a:spcBef>
              <a:spcAft>
                <a:spcPts val="0"/>
              </a:spcAft>
              <a:buSzPct val="100000"/>
              <a:buFont typeface="Wingdings" panose="05000000000000000000" pitchFamily="2" charset="2"/>
              <a:buChar char="§"/>
            </a:pPr>
            <a:r>
              <a:rPr lang="en-US" sz="3200" dirty="0">
                <a:solidFill>
                  <a:prstClr val="black"/>
                </a:solidFill>
              </a:rPr>
              <a:t>Watch for the </a:t>
            </a:r>
            <a:r>
              <a:rPr lang="en-US" sz="3200" i="1" dirty="0">
                <a:solidFill>
                  <a:prstClr val="black"/>
                </a:solidFill>
              </a:rPr>
              <a:t>Goal Setting </a:t>
            </a:r>
            <a:r>
              <a:rPr lang="en-US" sz="3200" dirty="0">
                <a:solidFill>
                  <a:prstClr val="black"/>
                </a:solidFill>
              </a:rPr>
              <a:t>worksheet to be sent</a:t>
            </a:r>
            <a:br>
              <a:rPr lang="en-US" sz="3200" dirty="0">
                <a:solidFill>
                  <a:prstClr val="black"/>
                </a:solidFill>
              </a:rPr>
            </a:br>
            <a:r>
              <a:rPr lang="en-US" sz="3200" dirty="0">
                <a:solidFill>
                  <a:prstClr val="black"/>
                </a:solidFill>
              </a:rPr>
              <a:t>with your weblink to the class</a:t>
            </a:r>
          </a:p>
          <a:p>
            <a:pPr marL="977745" lvl="3" indent="-365760" defTabSz="457178" fontAlgn="base">
              <a:spcBef>
                <a:spcPts val="600"/>
              </a:spcBef>
              <a:spcAft>
                <a:spcPts val="0"/>
              </a:spcAft>
              <a:buSzPct val="100000"/>
              <a:buFont typeface="Wingdings" panose="05000000000000000000" pitchFamily="2" charset="2"/>
              <a:buChar char="§"/>
            </a:pPr>
            <a:r>
              <a:rPr lang="en-US" sz="3200" dirty="0">
                <a:solidFill>
                  <a:prstClr val="black"/>
                </a:solidFill>
              </a:rPr>
              <a:t>Bring this worksheet to the next class, but don’t fill it out yet</a:t>
            </a:r>
          </a:p>
        </p:txBody>
      </p:sp>
    </p:spTree>
    <p:extLst>
      <p:ext uri="{BB962C8B-B14F-4D97-AF65-F5344CB8AC3E}">
        <p14:creationId xmlns:p14="http://schemas.microsoft.com/office/powerpoint/2010/main" val="719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08" y="864523"/>
            <a:ext cx="10268989" cy="964276"/>
          </a:xfrm>
        </p:spPr>
        <p:txBody>
          <a:bodyPr anchor="ctr">
            <a:normAutofit/>
          </a:bodyPr>
          <a:lstStyle/>
          <a:p>
            <a:pPr>
              <a:defRPr/>
            </a:pPr>
            <a:r>
              <a:rPr lang="en-US" sz="4800" dirty="0"/>
              <a:t>Thank you</a:t>
            </a:r>
          </a:p>
        </p:txBody>
      </p:sp>
      <p:sp>
        <p:nvSpPr>
          <p:cNvPr id="7171" name="Content Placeholder 2"/>
          <p:cNvSpPr>
            <a:spLocks noGrp="1"/>
          </p:cNvSpPr>
          <p:nvPr>
            <p:ph idx="1"/>
          </p:nvPr>
        </p:nvSpPr>
        <p:spPr>
          <a:xfrm>
            <a:off x="570808" y="2410691"/>
            <a:ext cx="11172014" cy="3327402"/>
          </a:xfrm>
        </p:spPr>
        <p:txBody>
          <a:bodyPr anchor="ctr">
            <a:noAutofit/>
          </a:bodyPr>
          <a:lstStyle/>
          <a:p>
            <a:pPr marL="0" indent="0" algn="ctr">
              <a:buNone/>
            </a:pPr>
            <a:r>
              <a:rPr lang="en-US" altLang="en-US" sz="4000" b="1" dirty="0">
                <a:solidFill>
                  <a:schemeClr val="tx1"/>
                </a:solidFill>
              </a:rPr>
              <a:t>Any questions?</a:t>
            </a:r>
          </a:p>
          <a:p>
            <a:pPr marL="0" indent="0" algn="ctr">
              <a:buNone/>
            </a:pPr>
            <a:r>
              <a:rPr lang="en-US" altLang="en-US" sz="4000" dirty="0">
                <a:solidFill>
                  <a:schemeClr val="tx1"/>
                </a:solidFill>
              </a:rPr>
              <a:t>Use the chat function</a:t>
            </a:r>
            <a:br>
              <a:rPr lang="en-US" altLang="en-US" sz="4000" dirty="0">
                <a:solidFill>
                  <a:schemeClr val="tx1"/>
                </a:solidFill>
              </a:rPr>
            </a:br>
            <a:r>
              <a:rPr lang="en-US" altLang="en-US" sz="4000" dirty="0">
                <a:solidFill>
                  <a:schemeClr val="tx1"/>
                </a:solidFill>
              </a:rPr>
              <a:t>or un-mute your microphone</a:t>
            </a:r>
          </a:p>
        </p:txBody>
      </p:sp>
    </p:spTree>
    <p:extLst>
      <p:ext uri="{BB962C8B-B14F-4D97-AF65-F5344CB8AC3E}">
        <p14:creationId xmlns:p14="http://schemas.microsoft.com/office/powerpoint/2010/main" val="31265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CD11-4370-411E-A9B8-12674BF9EFB4}"/>
              </a:ext>
            </a:extLst>
          </p:cNvPr>
          <p:cNvSpPr>
            <a:spLocks noGrp="1"/>
          </p:cNvSpPr>
          <p:nvPr>
            <p:ph type="title"/>
          </p:nvPr>
        </p:nvSpPr>
        <p:spPr/>
        <p:txBody>
          <a:bodyPr>
            <a:normAutofit/>
          </a:bodyPr>
          <a:lstStyle/>
          <a:p>
            <a:r>
              <a:rPr lang="en-US" sz="4800" dirty="0"/>
              <a:t>objectives</a:t>
            </a:r>
          </a:p>
        </p:txBody>
      </p:sp>
      <p:sp>
        <p:nvSpPr>
          <p:cNvPr id="3" name="Content Placeholder 2">
            <a:extLst>
              <a:ext uri="{FF2B5EF4-FFF2-40B4-BE49-F238E27FC236}">
                <a16:creationId xmlns:a16="http://schemas.microsoft.com/office/drawing/2014/main" id="{5A840BD9-9564-43F0-BD44-9F1AA092A16B}"/>
              </a:ext>
            </a:extLst>
          </p:cNvPr>
          <p:cNvSpPr>
            <a:spLocks noGrp="1"/>
          </p:cNvSpPr>
          <p:nvPr>
            <p:ph idx="1"/>
          </p:nvPr>
        </p:nvSpPr>
        <p:spPr>
          <a:xfrm>
            <a:off x="581194" y="2150532"/>
            <a:ext cx="11029615" cy="4402668"/>
          </a:xfrm>
        </p:spPr>
        <p:txBody>
          <a:bodyPr>
            <a:normAutofit/>
          </a:bodyPr>
          <a:lstStyle/>
          <a:p>
            <a:r>
              <a:rPr lang="en-US" dirty="0">
                <a:solidFill>
                  <a:schemeClr val="tx1"/>
                </a:solidFill>
              </a:rPr>
              <a:t>Explore our beliefs about exercise</a:t>
            </a:r>
          </a:p>
          <a:p>
            <a:r>
              <a:rPr lang="en-US" dirty="0">
                <a:solidFill>
                  <a:schemeClr val="tx1"/>
                </a:solidFill>
              </a:rPr>
              <a:t>Benefits of physical activity and exercise</a:t>
            </a:r>
          </a:p>
          <a:p>
            <a:r>
              <a:rPr lang="en-US" dirty="0">
                <a:solidFill>
                  <a:schemeClr val="tx1"/>
                </a:solidFill>
              </a:rPr>
              <a:t>Guidelines for physical activity</a:t>
            </a:r>
          </a:p>
          <a:p>
            <a:r>
              <a:rPr lang="en-US" dirty="0">
                <a:solidFill>
                  <a:schemeClr val="tx1"/>
                </a:solidFill>
              </a:rPr>
              <a:t>How to be active, even with a chronic condition</a:t>
            </a:r>
          </a:p>
          <a:p>
            <a:r>
              <a:rPr lang="en-US" dirty="0">
                <a:solidFill>
                  <a:schemeClr val="tx1"/>
                </a:solidFill>
              </a:rPr>
              <a:t>Helpful strategies</a:t>
            </a:r>
          </a:p>
          <a:p>
            <a:r>
              <a:rPr lang="en-US" dirty="0">
                <a:solidFill>
                  <a:schemeClr val="tx1"/>
                </a:solidFill>
              </a:rPr>
              <a:t>Where to start</a:t>
            </a:r>
          </a:p>
        </p:txBody>
      </p:sp>
    </p:spTree>
    <p:extLst>
      <p:ext uri="{BB962C8B-B14F-4D97-AF65-F5344CB8AC3E}">
        <p14:creationId xmlns:p14="http://schemas.microsoft.com/office/powerpoint/2010/main" val="231191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F34E49B-FFBC-5E48-8ED0-89BA951C06D7}"/>
              </a:ext>
            </a:extLst>
          </p:cNvPr>
          <p:cNvSpPr>
            <a:spLocks noGrp="1" noChangeArrowheads="1"/>
          </p:cNvSpPr>
          <p:nvPr>
            <p:ph type="title"/>
          </p:nvPr>
        </p:nvSpPr>
        <p:spPr>
          <a:xfrm>
            <a:off x="581192" y="641653"/>
            <a:ext cx="11029616" cy="1095560"/>
          </a:xfrm>
        </p:spPr>
        <p:txBody>
          <a:bodyPr anchor="b">
            <a:normAutofit/>
          </a:bodyPr>
          <a:lstStyle/>
          <a:p>
            <a:pPr>
              <a:defRPr/>
            </a:pPr>
            <a:r>
              <a:rPr lang="en-US" altLang="en-US" sz="4800" cap="none" dirty="0"/>
              <a:t>REFERENCES</a:t>
            </a:r>
          </a:p>
        </p:txBody>
      </p:sp>
      <p:sp>
        <p:nvSpPr>
          <p:cNvPr id="61441" name="Rectangle 3">
            <a:extLst>
              <a:ext uri="{FF2B5EF4-FFF2-40B4-BE49-F238E27FC236}">
                <a16:creationId xmlns:a16="http://schemas.microsoft.com/office/drawing/2014/main" id="{1ED7A11D-F5CE-1B47-AEF3-1FBDFE3170FD}"/>
              </a:ext>
            </a:extLst>
          </p:cNvPr>
          <p:cNvSpPr>
            <a:spLocks noGrp="1"/>
          </p:cNvSpPr>
          <p:nvPr>
            <p:ph idx="1"/>
          </p:nvPr>
        </p:nvSpPr>
        <p:spPr>
          <a:xfrm>
            <a:off x="410818" y="1879600"/>
            <a:ext cx="11317356" cy="4799496"/>
          </a:xfrm>
        </p:spPr>
        <p:txBody>
          <a:bodyPr>
            <a:noAutofit/>
          </a:bodyPr>
          <a:lstStyle/>
          <a:p>
            <a:pPr marL="91440" indent="-91440">
              <a:spcBef>
                <a:spcPts val="0"/>
              </a:spcBef>
              <a:buFont typeface="Wingdings" panose="05000000000000000000" pitchFamily="2" charset="2"/>
              <a:buChar char="§"/>
            </a:pPr>
            <a:r>
              <a:rPr lang="en-US" altLang="en-US" sz="1200" dirty="0">
                <a:solidFill>
                  <a:schemeClr val="tx1"/>
                </a:solidFill>
                <a:cs typeface="Times New Roman" panose="02020603050405020304" pitchFamily="18" charset="0"/>
              </a:rPr>
              <a:t>Blair, S. N., </a:t>
            </a:r>
            <a:r>
              <a:rPr lang="en-US" altLang="en-US" sz="1200" dirty="0" err="1">
                <a:solidFill>
                  <a:schemeClr val="tx1"/>
                </a:solidFill>
                <a:cs typeface="Times New Roman" panose="02020603050405020304" pitchFamily="18" charset="0"/>
              </a:rPr>
              <a:t>Sallis</a:t>
            </a:r>
            <a:r>
              <a:rPr lang="en-US" altLang="en-US" sz="1200" dirty="0">
                <a:solidFill>
                  <a:schemeClr val="tx1"/>
                </a:solidFill>
                <a:cs typeface="Times New Roman" panose="02020603050405020304" pitchFamily="18" charset="0"/>
              </a:rPr>
              <a:t>, R. E., </a:t>
            </a:r>
            <a:r>
              <a:rPr lang="en-US" altLang="en-US" sz="1200" dirty="0" err="1">
                <a:solidFill>
                  <a:schemeClr val="tx1"/>
                </a:solidFill>
                <a:cs typeface="Times New Roman" panose="02020603050405020304" pitchFamily="18" charset="0"/>
              </a:rPr>
              <a:t>Hutber</a:t>
            </a:r>
            <a:r>
              <a:rPr lang="en-US" altLang="en-US" sz="1200" dirty="0">
                <a:solidFill>
                  <a:schemeClr val="tx1"/>
                </a:solidFill>
                <a:cs typeface="Times New Roman" panose="02020603050405020304" pitchFamily="18" charset="0"/>
              </a:rPr>
              <a:t>, A., &amp; Archer, E. (2012). Exercise therapy – The public health message. </a:t>
            </a:r>
            <a:r>
              <a:rPr lang="en-US" altLang="en-US" sz="1200" i="1" dirty="0">
                <a:solidFill>
                  <a:schemeClr val="tx1"/>
                </a:solidFill>
                <a:cs typeface="Times New Roman" panose="02020603050405020304" pitchFamily="18" charset="0"/>
              </a:rPr>
              <a:t>Scandinavian Journal of Medicine and Science in Sports</a:t>
            </a:r>
            <a:r>
              <a:rPr lang="en-US" altLang="en-US" sz="1200" dirty="0">
                <a:solidFill>
                  <a:schemeClr val="tx1"/>
                </a:solidFill>
                <a:cs typeface="Times New Roman" panose="02020603050405020304" pitchFamily="18" charset="0"/>
              </a:rPr>
              <a:t>, 22, e24-e28. </a:t>
            </a:r>
            <a:r>
              <a:rPr lang="en-US" altLang="en-US" sz="1200" dirty="0">
                <a:solidFill>
                  <a:schemeClr val="tx1"/>
                </a:solidFill>
                <a:cs typeface="Times New Roman" panose="02020603050405020304" pitchFamily="18" charset="0"/>
                <a:hlinkClick r:id="rId3"/>
              </a:rPr>
              <a:t>https://doi.org/10.1111/j.1600-0838.2012.01462.x</a:t>
            </a:r>
            <a:endParaRPr lang="en-US" altLang="en-US"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err="1">
                <a:solidFill>
                  <a:schemeClr val="tx1"/>
                </a:solidFill>
                <a:cs typeface="Times New Roman" panose="02020603050405020304" pitchFamily="18" charset="0"/>
              </a:rPr>
              <a:t>Clockify</a:t>
            </a:r>
            <a:r>
              <a:rPr lang="en-CA" sz="1200" dirty="0">
                <a:solidFill>
                  <a:schemeClr val="tx1"/>
                </a:solidFill>
                <a:cs typeface="Times New Roman" panose="02020603050405020304" pitchFamily="18" charset="0"/>
              </a:rPr>
              <a:t>. (2021). </a:t>
            </a:r>
            <a:r>
              <a:rPr lang="en-CA" sz="1200" i="1" dirty="0">
                <a:solidFill>
                  <a:schemeClr val="tx1"/>
                </a:solidFill>
                <a:cs typeface="Times New Roman" panose="02020603050405020304" pitchFamily="18" charset="0"/>
              </a:rPr>
              <a:t>How to set SMART goals: 10 helpful templates. </a:t>
            </a:r>
            <a:r>
              <a:rPr lang="en-CA" sz="1200" dirty="0">
                <a:solidFill>
                  <a:schemeClr val="tx1"/>
                </a:solidFill>
                <a:cs typeface="Times New Roman" panose="02020603050405020304" pitchFamily="18" charset="0"/>
              </a:rPr>
              <a:t>Retrieved October 4, 2021, from: </a:t>
            </a:r>
            <a:r>
              <a:rPr lang="en-CA" sz="1200" dirty="0">
                <a:solidFill>
                  <a:schemeClr val="tx1"/>
                </a:solidFill>
                <a:cs typeface="Times New Roman" panose="02020603050405020304" pitchFamily="18" charset="0"/>
                <a:hlinkClick r:id="rId4"/>
              </a:rPr>
              <a:t>https://clockify.me/blog/productivity/smart-goals/</a:t>
            </a:r>
            <a:endParaRPr lang="en-CA"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200" dirty="0" err="1">
                <a:solidFill>
                  <a:schemeClr val="tx1"/>
                </a:solidFill>
                <a:cs typeface="Times New Roman" panose="02020603050405020304" pitchFamily="18" charset="0"/>
              </a:rPr>
              <a:t>Colberg</a:t>
            </a:r>
            <a:r>
              <a:rPr lang="en-US" altLang="en-US" sz="1200" dirty="0">
                <a:solidFill>
                  <a:schemeClr val="tx1"/>
                </a:solidFill>
                <a:cs typeface="Times New Roman" panose="02020603050405020304" pitchFamily="18" charset="0"/>
              </a:rPr>
              <a:t>, S. R., Albright, A. L., </a:t>
            </a:r>
            <a:r>
              <a:rPr lang="en-US" altLang="en-US" sz="1200" dirty="0" err="1">
                <a:solidFill>
                  <a:schemeClr val="tx1"/>
                </a:solidFill>
                <a:cs typeface="Times New Roman" panose="02020603050405020304" pitchFamily="18" charset="0"/>
              </a:rPr>
              <a:t>Blissmer</a:t>
            </a:r>
            <a:r>
              <a:rPr lang="en-US" altLang="en-US" sz="1200" dirty="0">
                <a:solidFill>
                  <a:schemeClr val="tx1"/>
                </a:solidFill>
                <a:cs typeface="Times New Roman" panose="02020603050405020304" pitchFamily="18" charset="0"/>
              </a:rPr>
              <a:t>, B. J., Braun, B,, </a:t>
            </a:r>
            <a:r>
              <a:rPr lang="en-US" altLang="en-US" sz="1200" dirty="0" err="1">
                <a:solidFill>
                  <a:schemeClr val="tx1"/>
                </a:solidFill>
                <a:cs typeface="Times New Roman" panose="02020603050405020304" pitchFamily="18" charset="0"/>
              </a:rPr>
              <a:t>Chasan</a:t>
            </a:r>
            <a:r>
              <a:rPr lang="en-US" altLang="en-US" sz="1200" dirty="0">
                <a:solidFill>
                  <a:schemeClr val="tx1"/>
                </a:solidFill>
                <a:cs typeface="Times New Roman" panose="02020603050405020304" pitchFamily="18" charset="0"/>
              </a:rPr>
              <a:t>-Taber, L., </a:t>
            </a:r>
            <a:r>
              <a:rPr lang="en-US" altLang="en-US" sz="1200" dirty="0" err="1">
                <a:solidFill>
                  <a:schemeClr val="tx1"/>
                </a:solidFill>
                <a:cs typeface="Times New Roman" panose="02020603050405020304" pitchFamily="18" charset="0"/>
              </a:rPr>
              <a:t>Fernhall</a:t>
            </a:r>
            <a:r>
              <a:rPr lang="en-US" altLang="en-US" sz="1200" dirty="0">
                <a:solidFill>
                  <a:schemeClr val="tx1"/>
                </a:solidFill>
                <a:cs typeface="Times New Roman" panose="02020603050405020304" pitchFamily="18" charset="0"/>
              </a:rPr>
              <a:t>, B., </a:t>
            </a:r>
            <a:r>
              <a:rPr lang="en-US" altLang="en-US" sz="1200" dirty="0" err="1">
                <a:solidFill>
                  <a:schemeClr val="tx1"/>
                </a:solidFill>
                <a:cs typeface="Times New Roman" panose="02020603050405020304" pitchFamily="18" charset="0"/>
              </a:rPr>
              <a:t>Regensteiner</a:t>
            </a:r>
            <a:r>
              <a:rPr lang="en-US" altLang="en-US" sz="1200" dirty="0">
                <a:solidFill>
                  <a:schemeClr val="tx1"/>
                </a:solidFill>
                <a:cs typeface="Times New Roman" panose="02020603050405020304" pitchFamily="18" charset="0"/>
              </a:rPr>
              <a:t>, J. G., Rubin, R, R,, </a:t>
            </a:r>
            <a:r>
              <a:rPr lang="en-US" altLang="en-US" sz="1200" dirty="0" err="1">
                <a:solidFill>
                  <a:schemeClr val="tx1"/>
                </a:solidFill>
                <a:cs typeface="Times New Roman" panose="02020603050405020304" pitchFamily="18" charset="0"/>
              </a:rPr>
              <a:t>Sigal</a:t>
            </a:r>
            <a:r>
              <a:rPr lang="en-US" altLang="en-US" sz="1200" dirty="0">
                <a:solidFill>
                  <a:schemeClr val="tx1"/>
                </a:solidFill>
                <a:cs typeface="Times New Roman" panose="02020603050405020304" pitchFamily="18" charset="0"/>
              </a:rPr>
              <a:t>, R. J., American College of Sports Medicine, &amp; American Diabetes Association. (2010).  Exercise and type 2 diabetes: American College of Sports Medicine and the American Diabetes Association: Joint position statement. </a:t>
            </a:r>
            <a:r>
              <a:rPr lang="en-US" altLang="en-US" sz="1200" i="1" dirty="0">
                <a:solidFill>
                  <a:schemeClr val="tx1"/>
                </a:solidFill>
                <a:cs typeface="Times New Roman" panose="02020603050405020304" pitchFamily="18" charset="0"/>
              </a:rPr>
              <a:t>Medicine and Science in Sports and Exercise, 42</a:t>
            </a:r>
            <a:r>
              <a:rPr lang="en-US" altLang="en-US" sz="1200" dirty="0">
                <a:solidFill>
                  <a:schemeClr val="tx1"/>
                </a:solidFill>
                <a:cs typeface="Times New Roman" panose="02020603050405020304" pitchFamily="18" charset="0"/>
              </a:rPr>
              <a:t>(12), 2282-2303. </a:t>
            </a:r>
            <a:r>
              <a:rPr lang="en-US" altLang="en-US" sz="1200" dirty="0">
                <a:solidFill>
                  <a:schemeClr val="tx1"/>
                </a:solidFill>
                <a:cs typeface="Times New Roman" panose="02020603050405020304" pitchFamily="18" charset="0"/>
                <a:hlinkClick r:id="rId5"/>
              </a:rPr>
              <a:t>https://doi.org/10.1249/mss.0b013e3181eeb61c</a:t>
            </a:r>
            <a:endParaRPr lang="en-US" altLang="en-US"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a:solidFill>
                  <a:schemeClr val="tx1"/>
                </a:solidFill>
                <a:cs typeface="Times New Roman" panose="02020603050405020304" pitchFamily="18" charset="0"/>
              </a:rPr>
              <a:t>Dietitians of Canada. (2021). </a:t>
            </a:r>
            <a:r>
              <a:rPr lang="en-CA" sz="1200" i="1" dirty="0">
                <a:solidFill>
                  <a:schemeClr val="tx1"/>
                </a:solidFill>
                <a:cs typeface="Times New Roman" panose="02020603050405020304" pitchFamily="18" charset="0"/>
              </a:rPr>
              <a:t>10 SMART healthy eating goals. </a:t>
            </a:r>
            <a:r>
              <a:rPr lang="en-CA" sz="1200" dirty="0">
                <a:solidFill>
                  <a:schemeClr val="tx1"/>
                </a:solidFill>
                <a:cs typeface="Times New Roman" panose="02020603050405020304" pitchFamily="18" charset="0"/>
              </a:rPr>
              <a:t>Retrieved October 4, 2021, from: </a:t>
            </a:r>
            <a:r>
              <a:rPr lang="en-CA" sz="1200" dirty="0">
                <a:solidFill>
                  <a:schemeClr val="tx1"/>
                </a:solidFill>
                <a:cs typeface="Times New Roman" panose="02020603050405020304" pitchFamily="18" charset="0"/>
                <a:hlinkClick r:id="rId6"/>
              </a:rPr>
              <a:t>https://www.unlockfood.ca/en/Articles/Weight-and-Health/10-SMART%E2%80%9D-Healthy-Eating-Goals.aspx</a:t>
            </a:r>
            <a:endParaRPr lang="en-CA"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200" dirty="0" err="1">
                <a:solidFill>
                  <a:schemeClr val="tx1"/>
                </a:solidFill>
                <a:cs typeface="Times New Roman" panose="02020603050405020304" pitchFamily="18" charset="0"/>
              </a:rPr>
              <a:t>Gulve</a:t>
            </a:r>
            <a:r>
              <a:rPr lang="en-US" altLang="en-US" sz="1200" dirty="0">
                <a:solidFill>
                  <a:schemeClr val="tx1"/>
                </a:solidFill>
                <a:cs typeface="Times New Roman" panose="02020603050405020304" pitchFamily="18" charset="0"/>
              </a:rPr>
              <a:t>, E. A. (2008). Exercise and glycemic control in diabetes: Benefits, challenges, and adjustments to pharmacotherapy. </a:t>
            </a:r>
            <a:r>
              <a:rPr lang="en-US" altLang="en-US" sz="1200" i="1" dirty="0">
                <a:solidFill>
                  <a:schemeClr val="tx1"/>
                </a:solidFill>
                <a:cs typeface="Times New Roman" panose="02020603050405020304" pitchFamily="18" charset="0"/>
              </a:rPr>
              <a:t>Physical Therapy, 88</a:t>
            </a:r>
            <a:r>
              <a:rPr lang="en-US" altLang="en-US" sz="1200" dirty="0">
                <a:solidFill>
                  <a:schemeClr val="tx1"/>
                </a:solidFill>
                <a:cs typeface="Times New Roman" panose="02020603050405020304" pitchFamily="18" charset="0"/>
              </a:rPr>
              <a:t>(11), 1297-1321. </a:t>
            </a:r>
            <a:r>
              <a:rPr lang="en-US" altLang="en-US" sz="1200" dirty="0">
                <a:solidFill>
                  <a:schemeClr val="tx1"/>
                </a:solidFill>
                <a:cs typeface="Times New Roman" panose="02020603050405020304" pitchFamily="18" charset="0"/>
                <a:hlinkClick r:id="rId7"/>
              </a:rPr>
              <a:t>https://doi.org/10.2522/ptj.20080114</a:t>
            </a:r>
            <a:endParaRPr lang="en-US" altLang="en-US"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a:solidFill>
                  <a:schemeClr val="tx1"/>
                </a:solidFill>
                <a:cs typeface="Times New Roman" panose="02020603050405020304" pitchFamily="18" charset="0"/>
              </a:rPr>
              <a:t>Hughes, J. (2018, November 17). </a:t>
            </a:r>
            <a:r>
              <a:rPr lang="en-CA" sz="1200" i="1" dirty="0">
                <a:solidFill>
                  <a:schemeClr val="tx1"/>
                </a:solidFill>
                <a:cs typeface="Times New Roman" panose="02020603050405020304" pitchFamily="18" charset="0"/>
              </a:rPr>
              <a:t>How to set SMART goals (with 5 examples). </a:t>
            </a:r>
            <a:r>
              <a:rPr lang="en-CA" sz="1200" dirty="0">
                <a:solidFill>
                  <a:schemeClr val="tx1"/>
                </a:solidFill>
                <a:cs typeface="Times New Roman" panose="02020603050405020304" pitchFamily="18" charset="0"/>
              </a:rPr>
              <a:t>Retrieved October 4, 2021, from </a:t>
            </a:r>
            <a:r>
              <a:rPr lang="en-CA" sz="1200" dirty="0">
                <a:solidFill>
                  <a:schemeClr val="tx1"/>
                </a:solidFill>
                <a:cs typeface="Times New Roman" panose="02020603050405020304" pitchFamily="18" charset="0"/>
                <a:hlinkClick r:id="rId8"/>
              </a:rPr>
              <a:t>https://www.elegantthemes.com/blog/business/smart-goals</a:t>
            </a:r>
            <a:endParaRPr lang="en-CA"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200" dirty="0" err="1">
                <a:solidFill>
                  <a:schemeClr val="tx1"/>
                </a:solidFill>
                <a:cs typeface="Times New Roman" panose="02020603050405020304" pitchFamily="18" charset="0"/>
              </a:rPr>
              <a:t>Knowler</a:t>
            </a:r>
            <a:r>
              <a:rPr lang="en-US" altLang="en-US" sz="1200" dirty="0">
                <a:solidFill>
                  <a:schemeClr val="tx1"/>
                </a:solidFill>
                <a:cs typeface="Times New Roman" panose="02020603050405020304" pitchFamily="18" charset="0"/>
              </a:rPr>
              <a:t>, W. C., Barrett-Connor, E., Fowler, S. E., Hamman, R. F., </a:t>
            </a:r>
            <a:r>
              <a:rPr lang="en-US" altLang="en-US" sz="1200" dirty="0" err="1">
                <a:solidFill>
                  <a:schemeClr val="tx1"/>
                </a:solidFill>
                <a:cs typeface="Times New Roman" panose="02020603050405020304" pitchFamily="18" charset="0"/>
              </a:rPr>
              <a:t>Lachin</a:t>
            </a:r>
            <a:r>
              <a:rPr lang="en-US" altLang="en-US" sz="1200" dirty="0">
                <a:solidFill>
                  <a:schemeClr val="tx1"/>
                </a:solidFill>
                <a:cs typeface="Times New Roman" panose="02020603050405020304" pitchFamily="18" charset="0"/>
              </a:rPr>
              <a:t>, J. M., Walker, E. A., Nathan, D. M. (2002). Reduction in the incidence of type 2 diabetes with lifestyle intervention or metformin. </a:t>
            </a:r>
            <a:r>
              <a:rPr lang="en-US" altLang="en-US" sz="1200" i="1" dirty="0">
                <a:solidFill>
                  <a:schemeClr val="tx1"/>
                </a:solidFill>
                <a:cs typeface="Times New Roman" panose="02020603050405020304" pitchFamily="18" charset="0"/>
              </a:rPr>
              <a:t>New England Journal of Medicine, 346</a:t>
            </a:r>
            <a:r>
              <a:rPr lang="en-US" altLang="en-US" sz="1200" dirty="0">
                <a:solidFill>
                  <a:schemeClr val="tx1"/>
                </a:solidFill>
                <a:cs typeface="Times New Roman" panose="02020603050405020304" pitchFamily="18" charset="0"/>
              </a:rPr>
              <a:t>(6), 393-403. </a:t>
            </a:r>
            <a:r>
              <a:rPr lang="en-US" altLang="en-US" sz="1200" dirty="0">
                <a:solidFill>
                  <a:schemeClr val="tx1"/>
                </a:solidFill>
                <a:cs typeface="Times New Roman" panose="02020603050405020304" pitchFamily="18" charset="0"/>
                <a:hlinkClick r:id="rId9"/>
              </a:rPr>
              <a:t>https://doi.org/10.1056/NEJMoa012512</a:t>
            </a:r>
            <a:endParaRPr lang="en-US" altLang="en-US"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a:solidFill>
                  <a:schemeClr val="tx1"/>
                </a:solidFill>
                <a:cs typeface="Times New Roman" panose="02020603050405020304" pitchFamily="18" charset="0"/>
              </a:rPr>
              <a:t>Mind Tools. (2021). </a:t>
            </a:r>
            <a:r>
              <a:rPr lang="en-CA" sz="1200" i="1" dirty="0">
                <a:solidFill>
                  <a:schemeClr val="tx1"/>
                </a:solidFill>
                <a:cs typeface="Times New Roman" panose="02020603050405020304" pitchFamily="18" charset="0"/>
              </a:rPr>
              <a:t>SMART goals: How to make your goals achievable. </a:t>
            </a:r>
            <a:r>
              <a:rPr lang="en-CA" sz="1200" dirty="0">
                <a:solidFill>
                  <a:schemeClr val="tx1"/>
                </a:solidFill>
                <a:cs typeface="Times New Roman" panose="02020603050405020304" pitchFamily="18" charset="0"/>
              </a:rPr>
              <a:t>Retrieved October 4, 2021, from: </a:t>
            </a:r>
            <a:r>
              <a:rPr lang="en-CA" sz="1200" dirty="0">
                <a:solidFill>
                  <a:schemeClr val="tx1"/>
                </a:solidFill>
                <a:cs typeface="Times New Roman" panose="02020603050405020304" pitchFamily="18" charset="0"/>
                <a:hlinkClick r:id="rId10"/>
              </a:rPr>
              <a:t>https://www.mindtools.com/pages/article/smart-goals.htm</a:t>
            </a:r>
            <a:endParaRPr lang="en-CA"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US" altLang="en-US" sz="1200" dirty="0">
                <a:solidFill>
                  <a:schemeClr val="tx1"/>
                </a:solidFill>
                <a:cs typeface="Times New Roman" panose="02020603050405020304" pitchFamily="18" charset="0"/>
              </a:rPr>
              <a:t>Nathan, D. M., Cleary, P. A., Backlund, J. C., </a:t>
            </a:r>
            <a:r>
              <a:rPr lang="en-US" altLang="en-US" sz="1200" dirty="0" err="1">
                <a:solidFill>
                  <a:schemeClr val="tx1"/>
                </a:solidFill>
                <a:cs typeface="Times New Roman" panose="02020603050405020304" pitchFamily="18" charset="0"/>
              </a:rPr>
              <a:t>Genuth</a:t>
            </a:r>
            <a:r>
              <a:rPr lang="en-US" altLang="en-US" sz="1200" dirty="0">
                <a:solidFill>
                  <a:schemeClr val="tx1"/>
                </a:solidFill>
                <a:cs typeface="Times New Roman" panose="02020603050405020304" pitchFamily="18" charset="0"/>
              </a:rPr>
              <a:t>, </a:t>
            </a:r>
            <a:r>
              <a:rPr lang="en-US" altLang="en-US" sz="1200" dirty="0" err="1">
                <a:solidFill>
                  <a:schemeClr val="tx1"/>
                </a:solidFill>
                <a:cs typeface="Times New Roman" panose="02020603050405020304" pitchFamily="18" charset="0"/>
              </a:rPr>
              <a:t>S.M</a:t>
            </a:r>
            <a:r>
              <a:rPr lang="en-US" altLang="en-US" sz="1200" dirty="0">
                <a:solidFill>
                  <a:schemeClr val="tx1"/>
                </a:solidFill>
                <a:cs typeface="Times New Roman" panose="02020603050405020304" pitchFamily="18" charset="0"/>
              </a:rPr>
              <a:t>., </a:t>
            </a:r>
            <a:r>
              <a:rPr lang="en-US" altLang="en-US" sz="1200" dirty="0" err="1">
                <a:solidFill>
                  <a:schemeClr val="tx1"/>
                </a:solidFill>
                <a:cs typeface="Times New Roman" panose="02020603050405020304" pitchFamily="18" charset="0"/>
              </a:rPr>
              <a:t>Lachin</a:t>
            </a:r>
            <a:r>
              <a:rPr lang="en-US" altLang="en-US" sz="1200" dirty="0">
                <a:solidFill>
                  <a:schemeClr val="tx1"/>
                </a:solidFill>
                <a:cs typeface="Times New Roman" panose="02020603050405020304" pitchFamily="18" charset="0"/>
              </a:rPr>
              <a:t>, J. M., Orchard, T. J., </a:t>
            </a:r>
            <a:r>
              <a:rPr lang="en-US" altLang="en-US" sz="1200" dirty="0" err="1">
                <a:solidFill>
                  <a:schemeClr val="tx1"/>
                </a:solidFill>
                <a:cs typeface="Times New Roman" panose="02020603050405020304" pitchFamily="18" charset="0"/>
              </a:rPr>
              <a:t>Raskin</a:t>
            </a:r>
            <a:r>
              <a:rPr lang="en-US" altLang="en-US" sz="1200" dirty="0">
                <a:solidFill>
                  <a:schemeClr val="tx1"/>
                </a:solidFill>
                <a:cs typeface="Times New Roman" panose="02020603050405020304" pitchFamily="18" charset="0"/>
              </a:rPr>
              <a:t>, P., &amp; </a:t>
            </a:r>
            <a:r>
              <a:rPr lang="en-US" altLang="en-US" sz="1200" dirty="0" err="1">
                <a:solidFill>
                  <a:schemeClr val="tx1"/>
                </a:solidFill>
                <a:cs typeface="Times New Roman" panose="02020603050405020304" pitchFamily="18" charset="0"/>
              </a:rPr>
              <a:t>Zinman</a:t>
            </a:r>
            <a:r>
              <a:rPr lang="en-US" altLang="en-US" sz="1200" dirty="0">
                <a:solidFill>
                  <a:schemeClr val="tx1"/>
                </a:solidFill>
                <a:cs typeface="Times New Roman" panose="02020603050405020304" pitchFamily="18" charset="0"/>
              </a:rPr>
              <a:t>, B. (2005). Intensive diabetes treatment and cardiovascular disease in patients with type 1 diabetes. </a:t>
            </a:r>
            <a:r>
              <a:rPr lang="en-US" altLang="en-US" sz="1200" i="1" dirty="0">
                <a:solidFill>
                  <a:schemeClr val="tx1"/>
                </a:solidFill>
                <a:cs typeface="Times New Roman" panose="02020603050405020304" pitchFamily="18" charset="0"/>
              </a:rPr>
              <a:t>New England Journal of Medicine, 353</a:t>
            </a:r>
            <a:r>
              <a:rPr lang="en-US" altLang="en-US" sz="1200" dirty="0">
                <a:solidFill>
                  <a:schemeClr val="tx1"/>
                </a:solidFill>
                <a:cs typeface="Times New Roman" panose="02020603050405020304" pitchFamily="18" charset="0"/>
              </a:rPr>
              <a:t>(25), 2643-2651. </a:t>
            </a:r>
            <a:r>
              <a:rPr lang="en-US" altLang="en-US" sz="1200" dirty="0">
                <a:solidFill>
                  <a:schemeClr val="tx1"/>
                </a:solidFill>
                <a:cs typeface="Times New Roman" panose="02020603050405020304" pitchFamily="18" charset="0"/>
                <a:hlinkClick r:id="rId11"/>
              </a:rPr>
              <a:t>https://doi.org/10.1056/nejmoa052187</a:t>
            </a:r>
            <a:endParaRPr lang="en-US" altLang="en-US" sz="1200" dirty="0">
              <a:solidFill>
                <a:schemeClr val="tx1"/>
              </a:solidFill>
              <a:cs typeface="Times New Roman" panose="02020603050405020304" pitchFamily="18" charset="0"/>
            </a:endParaRPr>
          </a:p>
          <a:p>
            <a:pPr marL="91440" indent="-91440" eaLnBrk="1" hangingPunct="1">
              <a:spcBef>
                <a:spcPts val="0"/>
              </a:spcBef>
              <a:buFont typeface="Wingdings" panose="05000000000000000000" pitchFamily="2" charset="2"/>
              <a:buChar char="§"/>
            </a:pPr>
            <a:r>
              <a:rPr lang="en-US" altLang="en-US" sz="1200" dirty="0">
                <a:solidFill>
                  <a:schemeClr val="tx1"/>
                </a:solidFill>
                <a:cs typeface="Times New Roman" panose="02020603050405020304" pitchFamily="18" charset="0"/>
              </a:rPr>
              <a:t>National Diabetes Information Clearinghouse. (2013, November 21). </a:t>
            </a:r>
            <a:r>
              <a:rPr lang="en-US" altLang="en-US" sz="1200" i="1" dirty="0">
                <a:solidFill>
                  <a:schemeClr val="tx1"/>
                </a:solidFill>
                <a:cs typeface="Times New Roman" panose="02020603050405020304" pitchFamily="18" charset="0"/>
              </a:rPr>
              <a:t>DCCT and EDIC: The Diabetes Control and Complications Trial and Follow-up Study</a:t>
            </a:r>
            <a:r>
              <a:rPr lang="en-US" altLang="en-US" sz="1200" dirty="0">
                <a:solidFill>
                  <a:schemeClr val="tx1"/>
                </a:solidFill>
                <a:cs typeface="Times New Roman" panose="02020603050405020304" pitchFamily="18" charset="0"/>
              </a:rPr>
              <a:t>. Retrieved May 2, 2014 from </a:t>
            </a:r>
            <a:r>
              <a:rPr lang="en-US" altLang="en-US" sz="1200" dirty="0">
                <a:solidFill>
                  <a:schemeClr val="tx1"/>
                </a:solidFill>
                <a:cs typeface="Times New Roman" panose="02020603050405020304" pitchFamily="18" charset="0"/>
                <a:hlinkClick r:id="rId12"/>
              </a:rPr>
              <a:t>http://diabetes.niddk.nih.gov/dm/pubs/control/</a:t>
            </a:r>
            <a:endParaRPr lang="en-US" altLang="en-US"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err="1">
                <a:solidFill>
                  <a:schemeClr val="tx1"/>
                </a:solidFill>
                <a:cs typeface="Times New Roman" panose="02020603050405020304" pitchFamily="18" charset="0"/>
              </a:rPr>
              <a:t>NutriProCan</a:t>
            </a:r>
            <a:r>
              <a:rPr lang="en-CA" sz="1200" dirty="0">
                <a:solidFill>
                  <a:schemeClr val="tx1"/>
                </a:solidFill>
                <a:cs typeface="Times New Roman" panose="02020603050405020304" pitchFamily="18" charset="0"/>
              </a:rPr>
              <a:t>. (2020, May 14). </a:t>
            </a:r>
            <a:r>
              <a:rPr lang="en-US" sz="1200" i="1" dirty="0">
                <a:solidFill>
                  <a:schemeClr val="tx1"/>
                </a:solidFill>
                <a:cs typeface="Times New Roman" panose="02020603050405020304" pitchFamily="18" charset="0"/>
              </a:rPr>
              <a:t>SMART nutrition goals guide and worksheet</a:t>
            </a:r>
            <a:r>
              <a:rPr lang="en-CA" sz="1200" i="1" dirty="0">
                <a:solidFill>
                  <a:schemeClr val="tx1"/>
                </a:solidFill>
                <a:cs typeface="Times New Roman" panose="02020603050405020304" pitchFamily="18" charset="0"/>
              </a:rPr>
              <a:t>. </a:t>
            </a:r>
            <a:r>
              <a:rPr lang="en-CA" sz="1200" dirty="0">
                <a:solidFill>
                  <a:schemeClr val="tx1"/>
                </a:solidFill>
                <a:cs typeface="Times New Roman" panose="02020603050405020304" pitchFamily="18" charset="0"/>
              </a:rPr>
              <a:t>Retrieved October 4, 2021, from: </a:t>
            </a:r>
            <a:r>
              <a:rPr lang="en-CA" sz="1200" dirty="0">
                <a:solidFill>
                  <a:schemeClr val="tx1"/>
                </a:solidFill>
                <a:cs typeface="Times New Roman" panose="02020603050405020304" pitchFamily="18" charset="0"/>
                <a:hlinkClick r:id="rId13"/>
              </a:rPr>
              <a:t>https://www.nutriprocan.ca/smart-nutrition-goals/</a:t>
            </a:r>
            <a:endParaRPr lang="en-CA" sz="1200" dirty="0">
              <a:solidFill>
                <a:schemeClr val="tx1"/>
              </a:solidFill>
              <a:cs typeface="Times New Roman" panose="02020603050405020304" pitchFamily="18" charset="0"/>
            </a:endParaRPr>
          </a:p>
          <a:p>
            <a:pPr marL="91440" indent="-91440">
              <a:spcBef>
                <a:spcPts val="0"/>
              </a:spcBef>
              <a:buFont typeface="Wingdings" panose="05000000000000000000" pitchFamily="2" charset="2"/>
              <a:buChar char="§"/>
            </a:pPr>
            <a:r>
              <a:rPr lang="en-CA" sz="1200" dirty="0" err="1">
                <a:solidFill>
                  <a:schemeClr val="tx1"/>
                </a:solidFill>
                <a:cs typeface="Times New Roman" panose="02020603050405020304" pitchFamily="18" charset="0"/>
              </a:rPr>
              <a:t>Streit</a:t>
            </a:r>
            <a:r>
              <a:rPr lang="en-CA" sz="1200" dirty="0">
                <a:solidFill>
                  <a:schemeClr val="tx1"/>
                </a:solidFill>
                <a:cs typeface="Times New Roman" panose="02020603050405020304" pitchFamily="18" charset="0"/>
              </a:rPr>
              <a:t>, L. (2018, May 2). SMART goals for healthy eating and weight loss. Retrieved October 4, 2021, from: </a:t>
            </a:r>
            <a:r>
              <a:rPr lang="en-CA" sz="1200" dirty="0">
                <a:solidFill>
                  <a:schemeClr val="tx1"/>
                </a:solidFill>
                <a:cs typeface="Times New Roman" panose="02020603050405020304" pitchFamily="18" charset="0"/>
                <a:hlinkClick r:id="rId14"/>
              </a:rPr>
              <a:t>https://www.healthyforlifemeals.com/blog/smart-goals-for-healthy-eating-and-weight-loss</a:t>
            </a:r>
            <a:endParaRPr lang="en-CA" sz="12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8490084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3D104-4FEF-46F3-9ED9-501B784CA25E}"/>
              </a:ext>
            </a:extLst>
          </p:cNvPr>
          <p:cNvSpPr>
            <a:spLocks noGrp="1"/>
          </p:cNvSpPr>
          <p:nvPr>
            <p:ph type="title"/>
          </p:nvPr>
        </p:nvSpPr>
        <p:spPr/>
        <p:txBody>
          <a:bodyPr/>
          <a:lstStyle/>
          <a:p>
            <a:r>
              <a:rPr lang="en-US" dirty="0"/>
              <a:t>ACKNOWLEDGMENTS</a:t>
            </a:r>
            <a:endParaRPr lang="en-CA" dirty="0"/>
          </a:p>
        </p:txBody>
      </p:sp>
      <p:sp>
        <p:nvSpPr>
          <p:cNvPr id="2" name="Content Placeholder 1">
            <a:extLst>
              <a:ext uri="{FF2B5EF4-FFF2-40B4-BE49-F238E27FC236}">
                <a16:creationId xmlns:a16="http://schemas.microsoft.com/office/drawing/2014/main" id="{3D9E03BD-2742-4470-9012-AC7D5D52B818}"/>
              </a:ext>
            </a:extLst>
          </p:cNvPr>
          <p:cNvSpPr>
            <a:spLocks noGrp="1"/>
          </p:cNvSpPr>
          <p:nvPr>
            <p:ph idx="1"/>
          </p:nvPr>
        </p:nvSpPr>
        <p:spPr>
          <a:xfrm>
            <a:off x="193007" y="2092737"/>
            <a:ext cx="11805991" cy="4612388"/>
          </a:xfrm>
        </p:spPr>
        <p:txBody>
          <a:bodyPr vert="horz" lIns="91440" tIns="45720" rIns="91440" bIns="45720" rtlCol="0" anchor="t" anchorCtr="0">
            <a:normAutofit fontScale="92500" lnSpcReduction="10000"/>
          </a:bodyPr>
          <a:lstStyle/>
          <a:p>
            <a:pPr marL="45719" indent="0">
              <a:buNone/>
            </a:pPr>
            <a:r>
              <a:rPr lang="en-US" sz="2800" b="1" dirty="0">
                <a:solidFill>
                  <a:schemeClr val="tx1"/>
                </a:solidFill>
              </a:rPr>
              <a:t>Development team:</a:t>
            </a:r>
          </a:p>
          <a:p>
            <a:pPr marL="45719" indent="0">
              <a:buNone/>
            </a:pPr>
            <a:r>
              <a:rPr lang="en-US" dirty="0">
                <a:solidFill>
                  <a:schemeClr val="tx1"/>
                </a:solidFill>
              </a:rPr>
              <a:t>Maggie Wallin, </a:t>
            </a:r>
            <a:r>
              <a:rPr lang="en-US" dirty="0" err="1">
                <a:solidFill>
                  <a:schemeClr val="tx1"/>
                </a:solidFill>
                <a:ea typeface="+mn-lt"/>
                <a:cs typeface="+mn-lt"/>
              </a:rPr>
              <a:t>BMR</a:t>
            </a:r>
            <a:r>
              <a:rPr lang="en-US" dirty="0">
                <a:solidFill>
                  <a:schemeClr val="tx1"/>
                </a:solidFill>
                <a:ea typeface="+mn-lt"/>
                <a:cs typeface="+mn-lt"/>
              </a:rPr>
              <a:t>-PT </a:t>
            </a:r>
            <a:r>
              <a:rPr lang="en-US" dirty="0" err="1">
                <a:solidFill>
                  <a:schemeClr val="tx1"/>
                </a:solidFill>
                <a:ea typeface="+mn-lt"/>
                <a:cs typeface="+mn-lt"/>
              </a:rPr>
              <a:t>CRE</a:t>
            </a:r>
            <a:r>
              <a:rPr lang="en-US" dirty="0">
                <a:solidFill>
                  <a:schemeClr val="tx1"/>
                </a:solidFill>
                <a:ea typeface="+mn-lt"/>
                <a:cs typeface="+mn-lt"/>
              </a:rPr>
              <a:t>  &amp;  Cindy Campbell, OT Reg (MB) </a:t>
            </a:r>
            <a:r>
              <a:rPr lang="en-US" dirty="0" err="1">
                <a:solidFill>
                  <a:schemeClr val="tx1"/>
                </a:solidFill>
                <a:ea typeface="+mn-lt"/>
                <a:cs typeface="+mn-lt"/>
              </a:rPr>
              <a:t>CRE</a:t>
            </a:r>
            <a:endParaRPr lang="en-CA" dirty="0">
              <a:solidFill>
                <a:schemeClr val="tx1"/>
              </a:solidFill>
              <a:ea typeface="+mn-lt"/>
              <a:cs typeface="+mn-lt"/>
            </a:endParaRPr>
          </a:p>
          <a:p>
            <a:pPr marL="45719" indent="0">
              <a:buNone/>
            </a:pPr>
            <a:endParaRPr lang="en-US" dirty="0">
              <a:solidFill>
                <a:schemeClr val="tx1"/>
              </a:solidFill>
            </a:endParaRPr>
          </a:p>
          <a:p>
            <a:pPr marL="45719" indent="0">
              <a:buNone/>
            </a:pPr>
            <a:r>
              <a:rPr lang="en-US" sz="2800" b="1" dirty="0">
                <a:solidFill>
                  <a:schemeClr val="tx1"/>
                </a:solidFill>
              </a:rPr>
              <a:t>Reviewer team:</a:t>
            </a:r>
          </a:p>
          <a:p>
            <a:pPr marL="45719" indent="0">
              <a:buNone/>
            </a:pPr>
            <a:r>
              <a:rPr lang="en-US" dirty="0">
                <a:solidFill>
                  <a:schemeClr val="tx1"/>
                </a:solidFill>
              </a:rPr>
              <a:t>Aimee Bowcott, MPH RD CDE CRE;  </a:t>
            </a:r>
            <a:r>
              <a:rPr lang="en-US" dirty="0">
                <a:solidFill>
                  <a:schemeClr val="tx1"/>
                </a:solidFill>
                <a:ea typeface="+mn-lt"/>
                <a:cs typeface="+mn-lt"/>
              </a:rPr>
              <a:t>Cindy Campbell, OT Reg (MB) CRE;</a:t>
            </a:r>
            <a:br>
              <a:rPr lang="en-US" dirty="0"/>
            </a:br>
            <a:r>
              <a:rPr lang="en-US" dirty="0">
                <a:solidFill>
                  <a:schemeClr val="tx1"/>
                </a:solidFill>
              </a:rPr>
              <a:t>Shauna Doerksen, RD CDE;  Jenna Hart, RD CDE;</a:t>
            </a:r>
            <a:br>
              <a:rPr lang="en-US" dirty="0">
                <a:solidFill>
                  <a:schemeClr val="tx1"/>
                </a:solidFill>
              </a:rPr>
            </a:br>
            <a:r>
              <a:rPr lang="en-US" dirty="0">
                <a:solidFill>
                  <a:schemeClr val="tx1"/>
                </a:solidFill>
              </a:rPr>
              <a:t>Sheila Pelagio, </a:t>
            </a:r>
            <a:r>
              <a:rPr lang="en-US" dirty="0" err="1">
                <a:solidFill>
                  <a:schemeClr val="tx1"/>
                </a:solidFill>
                <a:ea typeface="+mn-lt"/>
                <a:cs typeface="+mn-lt"/>
              </a:rPr>
              <a:t>BHEcol</a:t>
            </a:r>
            <a:r>
              <a:rPr lang="en-US" dirty="0">
                <a:solidFill>
                  <a:schemeClr val="tx1"/>
                </a:solidFill>
                <a:ea typeface="+mn-lt"/>
                <a:cs typeface="+mn-lt"/>
              </a:rPr>
              <a:t> BN RN CTE</a:t>
            </a:r>
            <a:r>
              <a:rPr lang="en-CA" dirty="0">
                <a:solidFill>
                  <a:schemeClr val="tx1"/>
                </a:solidFill>
              </a:rPr>
              <a:t>;  </a:t>
            </a:r>
            <a:r>
              <a:rPr lang="en-US" dirty="0">
                <a:solidFill>
                  <a:schemeClr val="tx1"/>
                </a:solidFill>
              </a:rPr>
              <a:t>Colin</a:t>
            </a:r>
            <a:r>
              <a:rPr lang="en-US" dirty="0">
                <a:solidFill>
                  <a:schemeClr val="tx1"/>
                </a:solidFill>
                <a:ea typeface="+mn-lt"/>
                <a:cs typeface="+mn-lt"/>
              </a:rPr>
              <a:t> Reeve, BSP CDE CRE CTE</a:t>
            </a:r>
            <a:r>
              <a:rPr lang="en-US" dirty="0">
                <a:solidFill>
                  <a:schemeClr val="tx1"/>
                </a:solidFill>
              </a:rPr>
              <a:t>;</a:t>
            </a:r>
            <a:br>
              <a:rPr lang="en-US" dirty="0">
                <a:solidFill>
                  <a:schemeClr val="tx1"/>
                </a:solidFill>
              </a:rPr>
            </a:br>
            <a:r>
              <a:rPr lang="en-US" dirty="0">
                <a:solidFill>
                  <a:schemeClr val="tx1"/>
                </a:solidFill>
              </a:rPr>
              <a:t>Cindy Sanchez, </a:t>
            </a:r>
            <a:r>
              <a:rPr lang="en-US" dirty="0">
                <a:solidFill>
                  <a:schemeClr val="tx1"/>
                </a:solidFill>
                <a:ea typeface="+mn-lt"/>
                <a:cs typeface="+mn-lt"/>
              </a:rPr>
              <a:t>RN BN CDE</a:t>
            </a:r>
            <a:r>
              <a:rPr lang="en-US" dirty="0">
                <a:solidFill>
                  <a:schemeClr val="tx1"/>
                </a:solidFill>
              </a:rPr>
              <a:t>;  Cheryl Shaver, </a:t>
            </a:r>
            <a:r>
              <a:rPr lang="en-US" dirty="0" err="1">
                <a:solidFill>
                  <a:schemeClr val="tx1"/>
                </a:solidFill>
                <a:ea typeface="+mn-lt"/>
                <a:cs typeface="+mn-lt"/>
              </a:rPr>
              <a:t>BScPharm</a:t>
            </a:r>
            <a:r>
              <a:rPr lang="en-US" dirty="0">
                <a:solidFill>
                  <a:schemeClr val="tx1"/>
                </a:solidFill>
                <a:ea typeface="+mn-lt"/>
                <a:cs typeface="+mn-lt"/>
              </a:rPr>
              <a:t> </a:t>
            </a:r>
            <a:r>
              <a:rPr lang="en-US" dirty="0" err="1">
                <a:solidFill>
                  <a:schemeClr val="tx1"/>
                </a:solidFill>
                <a:ea typeface="+mn-lt"/>
                <a:cs typeface="+mn-lt"/>
              </a:rPr>
              <a:t>CTE</a:t>
            </a:r>
            <a:r>
              <a:rPr lang="en-US" dirty="0">
                <a:solidFill>
                  <a:schemeClr val="tx1"/>
                </a:solidFill>
              </a:rPr>
              <a:t>;</a:t>
            </a:r>
            <a:br>
              <a:rPr lang="en-US" dirty="0">
                <a:solidFill>
                  <a:schemeClr val="tx1"/>
                </a:solidFill>
              </a:rPr>
            </a:br>
            <a:r>
              <a:rPr lang="en-US" dirty="0">
                <a:solidFill>
                  <a:schemeClr val="tx1"/>
                </a:solidFill>
              </a:rPr>
              <a:t>Maggie Wallin, </a:t>
            </a:r>
            <a:r>
              <a:rPr lang="en-US" dirty="0" err="1">
                <a:solidFill>
                  <a:schemeClr val="tx1"/>
                </a:solidFill>
                <a:ea typeface="+mn-lt"/>
                <a:cs typeface="+mn-lt"/>
              </a:rPr>
              <a:t>BMR</a:t>
            </a:r>
            <a:r>
              <a:rPr lang="en-US" dirty="0">
                <a:solidFill>
                  <a:schemeClr val="tx1"/>
                </a:solidFill>
                <a:ea typeface="+mn-lt"/>
                <a:cs typeface="+mn-lt"/>
              </a:rPr>
              <a:t>-PT </a:t>
            </a:r>
            <a:r>
              <a:rPr lang="en-US" dirty="0" err="1">
                <a:solidFill>
                  <a:schemeClr val="tx1"/>
                </a:solidFill>
                <a:ea typeface="+mn-lt"/>
                <a:cs typeface="+mn-lt"/>
              </a:rPr>
              <a:t>CRE</a:t>
            </a:r>
            <a:endParaRPr lang="en-US" dirty="0">
              <a:solidFill>
                <a:srgbClr val="FF0000"/>
              </a:solidFill>
            </a:endParaRPr>
          </a:p>
        </p:txBody>
      </p:sp>
    </p:spTree>
    <p:extLst>
      <p:ext uri="{BB962C8B-B14F-4D97-AF65-F5344CB8AC3E}">
        <p14:creationId xmlns:p14="http://schemas.microsoft.com/office/powerpoint/2010/main" val="294526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7E46-BE5D-4007-B7BD-46C094CD045D}"/>
              </a:ext>
            </a:extLst>
          </p:cNvPr>
          <p:cNvSpPr>
            <a:spLocks noGrp="1"/>
          </p:cNvSpPr>
          <p:nvPr>
            <p:ph type="title"/>
          </p:nvPr>
        </p:nvSpPr>
        <p:spPr/>
        <p:txBody>
          <a:bodyPr>
            <a:noAutofit/>
          </a:bodyPr>
          <a:lstStyle/>
          <a:p>
            <a:r>
              <a:rPr lang="en-US" sz="4000" cap="none" dirty="0"/>
              <a:t>PHYSICAL ACTIVITY/EXERCISE:  YOUR BELIEFS</a:t>
            </a:r>
          </a:p>
        </p:txBody>
      </p:sp>
      <p:sp>
        <p:nvSpPr>
          <p:cNvPr id="4" name="Content Placeholder 3"/>
          <p:cNvSpPr>
            <a:spLocks noGrp="1"/>
          </p:cNvSpPr>
          <p:nvPr>
            <p:ph idx="1"/>
          </p:nvPr>
        </p:nvSpPr>
        <p:spPr>
          <a:xfrm>
            <a:off x="581195" y="2302932"/>
            <a:ext cx="11029615" cy="4014003"/>
          </a:xfrm>
        </p:spPr>
        <p:txBody>
          <a:bodyPr>
            <a:normAutofit/>
          </a:bodyPr>
          <a:lstStyle/>
          <a:p>
            <a:r>
              <a:rPr lang="en-CA" sz="3600" dirty="0">
                <a:solidFill>
                  <a:schemeClr val="tx1"/>
                </a:solidFill>
              </a:rPr>
              <a:t>What do you think of when you hear the words </a:t>
            </a:r>
            <a:r>
              <a:rPr lang="en-CA" sz="3600" b="1" i="1" dirty="0">
                <a:solidFill>
                  <a:schemeClr val="tx1"/>
                </a:solidFill>
              </a:rPr>
              <a:t>physical</a:t>
            </a:r>
            <a:r>
              <a:rPr lang="en-CA" sz="3600" i="1" dirty="0">
                <a:solidFill>
                  <a:schemeClr val="tx1"/>
                </a:solidFill>
              </a:rPr>
              <a:t> </a:t>
            </a:r>
            <a:r>
              <a:rPr lang="en-CA" sz="3600" b="1" i="1" dirty="0">
                <a:solidFill>
                  <a:schemeClr val="tx1"/>
                </a:solidFill>
              </a:rPr>
              <a:t>activity</a:t>
            </a:r>
            <a:r>
              <a:rPr lang="en-CA" sz="3600" i="1" dirty="0">
                <a:solidFill>
                  <a:schemeClr val="tx1"/>
                </a:solidFill>
              </a:rPr>
              <a:t> </a:t>
            </a:r>
            <a:r>
              <a:rPr lang="en-CA" sz="3600" dirty="0">
                <a:solidFill>
                  <a:schemeClr val="tx1"/>
                </a:solidFill>
              </a:rPr>
              <a:t>or </a:t>
            </a:r>
            <a:r>
              <a:rPr lang="en-CA" sz="3600" b="1" i="1" dirty="0">
                <a:solidFill>
                  <a:schemeClr val="tx1"/>
                </a:solidFill>
              </a:rPr>
              <a:t>exercise</a:t>
            </a:r>
            <a:r>
              <a:rPr lang="en-CA" sz="3600" dirty="0">
                <a:solidFill>
                  <a:schemeClr val="tx1"/>
                </a:solidFill>
              </a:rPr>
              <a:t>?</a:t>
            </a:r>
          </a:p>
          <a:p>
            <a:pPr>
              <a:spcBef>
                <a:spcPts val="3000"/>
              </a:spcBef>
            </a:pPr>
            <a:r>
              <a:rPr lang="en-CA" sz="3600" dirty="0">
                <a:solidFill>
                  <a:schemeClr val="tx1"/>
                </a:solidFill>
              </a:rPr>
              <a:t>What experiences have you had engaging in activity</a:t>
            </a:r>
            <a:br>
              <a:rPr lang="en-CA" sz="3600" dirty="0">
                <a:solidFill>
                  <a:schemeClr val="tx1"/>
                </a:solidFill>
              </a:rPr>
            </a:br>
            <a:r>
              <a:rPr lang="en-CA" sz="3600" dirty="0">
                <a:solidFill>
                  <a:schemeClr val="tx1"/>
                </a:solidFill>
              </a:rPr>
              <a:t>or exercise programs?</a:t>
            </a:r>
          </a:p>
        </p:txBody>
      </p:sp>
    </p:spTree>
    <p:extLst>
      <p:ext uri="{BB962C8B-B14F-4D97-AF65-F5344CB8AC3E}">
        <p14:creationId xmlns:p14="http://schemas.microsoft.com/office/powerpoint/2010/main" val="10440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250"/>
                                        <p:tgtEl>
                                          <p:spTgt spid="4">
                                            <p:txEl>
                                              <p:pRg st="1" end="1"/>
                                            </p:txEl>
                                          </p:spTgt>
                                        </p:tgtEl>
                                      </p:cBhvr>
                                    </p:animEffect>
                                    <p:anim calcmode="lin" valueType="num">
                                      <p:cBhvr>
                                        <p:cTn id="15"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8F36-E31A-428C-8E77-2F6C45E4FFAB}"/>
              </a:ext>
            </a:extLst>
          </p:cNvPr>
          <p:cNvSpPr>
            <a:spLocks noGrp="1"/>
          </p:cNvSpPr>
          <p:nvPr>
            <p:ph type="title"/>
          </p:nvPr>
        </p:nvSpPr>
        <p:spPr/>
        <p:txBody>
          <a:bodyPr>
            <a:normAutofit/>
          </a:bodyPr>
          <a:lstStyle/>
          <a:p>
            <a:r>
              <a:rPr lang="en-US" sz="4800" dirty="0"/>
              <a:t>Good news!</a:t>
            </a:r>
          </a:p>
        </p:txBody>
      </p:sp>
      <p:sp>
        <p:nvSpPr>
          <p:cNvPr id="3" name="Content Placeholder 2">
            <a:extLst>
              <a:ext uri="{FF2B5EF4-FFF2-40B4-BE49-F238E27FC236}">
                <a16:creationId xmlns:a16="http://schemas.microsoft.com/office/drawing/2014/main" id="{B9351AD9-99B9-4FAB-BFF7-FC5AC2E7E84C}"/>
              </a:ext>
            </a:extLst>
          </p:cNvPr>
          <p:cNvSpPr>
            <a:spLocks noGrp="1"/>
          </p:cNvSpPr>
          <p:nvPr>
            <p:ph idx="1"/>
          </p:nvPr>
        </p:nvSpPr>
        <p:spPr>
          <a:xfrm>
            <a:off x="287867" y="2218267"/>
            <a:ext cx="11667066" cy="4098669"/>
          </a:xfrm>
        </p:spPr>
        <p:txBody>
          <a:bodyPr>
            <a:normAutofit/>
          </a:bodyPr>
          <a:lstStyle/>
          <a:p>
            <a:pPr>
              <a:spcBef>
                <a:spcPts val="1800"/>
              </a:spcBef>
            </a:pPr>
            <a:r>
              <a:rPr lang="en-US" sz="3600" dirty="0">
                <a:solidFill>
                  <a:schemeClr val="tx1"/>
                </a:solidFill>
              </a:rPr>
              <a:t>Everyone can </a:t>
            </a:r>
            <a:r>
              <a:rPr lang="en-US" sz="3600" i="1" dirty="0">
                <a:solidFill>
                  <a:schemeClr val="tx1"/>
                </a:solidFill>
              </a:rPr>
              <a:t>MOVE</a:t>
            </a:r>
          </a:p>
          <a:p>
            <a:pPr>
              <a:spcBef>
                <a:spcPts val="1800"/>
              </a:spcBef>
            </a:pPr>
            <a:r>
              <a:rPr lang="en-US" sz="3600" dirty="0">
                <a:solidFill>
                  <a:schemeClr val="tx1"/>
                </a:solidFill>
              </a:rPr>
              <a:t>For most people, it is far more </a:t>
            </a:r>
            <a:r>
              <a:rPr lang="en-US" sz="3600" i="1" dirty="0">
                <a:solidFill>
                  <a:schemeClr val="tx1"/>
                </a:solidFill>
              </a:rPr>
              <a:t>dangerous</a:t>
            </a:r>
            <a:r>
              <a:rPr lang="en-US" sz="3600" dirty="0">
                <a:solidFill>
                  <a:schemeClr val="tx1"/>
                </a:solidFill>
              </a:rPr>
              <a:t> to continue </a:t>
            </a:r>
            <a:r>
              <a:rPr lang="en-US" sz="3600" i="1" dirty="0">
                <a:solidFill>
                  <a:schemeClr val="tx1"/>
                </a:solidFill>
              </a:rPr>
              <a:t>sedentary living </a:t>
            </a:r>
            <a:r>
              <a:rPr lang="en-US" sz="3600" dirty="0">
                <a:solidFill>
                  <a:schemeClr val="tx1"/>
                </a:solidFill>
              </a:rPr>
              <a:t>than to begin an activity or exercise program</a:t>
            </a:r>
          </a:p>
          <a:p>
            <a:pPr>
              <a:spcBef>
                <a:spcPts val="1800"/>
              </a:spcBef>
            </a:pPr>
            <a:r>
              <a:rPr lang="en-US" sz="3600" dirty="0">
                <a:solidFill>
                  <a:schemeClr val="tx1"/>
                </a:solidFill>
              </a:rPr>
              <a:t>Finding the right type of activity and the right “dose” is key</a:t>
            </a:r>
          </a:p>
        </p:txBody>
      </p:sp>
    </p:spTree>
    <p:extLst>
      <p:ext uri="{BB962C8B-B14F-4D97-AF65-F5344CB8AC3E}">
        <p14:creationId xmlns:p14="http://schemas.microsoft.com/office/powerpoint/2010/main" val="34809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80A32BD7-8CCE-475C-A613-0EE3FAF37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318" y="186267"/>
            <a:ext cx="5899363" cy="649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11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05ACA64-7B7A-40DE-9053-F0B77AD1D828}"/>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85738"/>
            <a:ext cx="11636375" cy="6480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ivide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6EB285F6385848A6687E8839B8E482" ma:contentTypeVersion="2" ma:contentTypeDescription="Create a new document." ma:contentTypeScope="" ma:versionID="e7b61574e58c2f9df0a2f5e4e253edba">
  <xsd:schema xmlns:xsd="http://www.w3.org/2001/XMLSchema" xmlns:xs="http://www.w3.org/2001/XMLSchema" xmlns:p="http://schemas.microsoft.com/office/2006/metadata/properties" xmlns:ns2="ab4e325b-1af0-4f83-8c45-398578fdafca" targetNamespace="http://schemas.microsoft.com/office/2006/metadata/properties" ma:root="true" ma:fieldsID="f16bc6ec6c5726b7dde5f257c3c1331f" ns2:_="">
    <xsd:import namespace="ab4e325b-1af0-4f83-8c45-398578fdafc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e325b-1af0-4f83-8c45-398578fdaf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E3FB1-6C7B-41A8-B7C3-0E60D2191C48}">
  <ds:schemaRefs>
    <ds:schemaRef ds:uri="http://schemas.microsoft.com/sharepoint/v3/contenttype/forms"/>
  </ds:schemaRefs>
</ds:datastoreItem>
</file>

<file path=customXml/itemProps2.xml><?xml version="1.0" encoding="utf-8"?>
<ds:datastoreItem xmlns:ds="http://schemas.openxmlformats.org/officeDocument/2006/customXml" ds:itemID="{E54EB75F-BA24-4DDB-81D4-9994DE9F1D1F}">
  <ds:schemaRefs>
    <ds:schemaRef ds:uri="http://purl.org/dc/elements/1.1/"/>
    <ds:schemaRef ds:uri="http://schemas.openxmlformats.org/package/2006/metadata/core-properties"/>
    <ds:schemaRef ds:uri="http://purl.org/dc/dcmitype/"/>
    <ds:schemaRef ds:uri="708ba1c0-d857-4dc6-88ea-ef371b0c3194"/>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3377971-0BBB-45E8-AD91-2F8C19E7AFDC}"/>
</file>

<file path=docProps/app.xml><?xml version="1.0" encoding="utf-8"?>
<Properties xmlns="http://schemas.openxmlformats.org/officeDocument/2006/extended-properties" xmlns:vt="http://schemas.openxmlformats.org/officeDocument/2006/docPropsVTypes">
  <TotalTime>3292</TotalTime>
  <Words>6692</Words>
  <Application>Microsoft Office PowerPoint</Application>
  <PresentationFormat>Widescreen</PresentationFormat>
  <Paragraphs>519</Paragraphs>
  <Slides>51</Slides>
  <Notes>49</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Gill Sans MT</vt:lpstr>
      <vt:lpstr>Times New Roman</vt:lpstr>
      <vt:lpstr>Wingdings</vt:lpstr>
      <vt:lpstr>Wingdings 2</vt:lpstr>
      <vt:lpstr>Dividend</vt:lpstr>
      <vt:lpstr>1_Dividend</vt:lpstr>
      <vt:lpstr>3_Dividend</vt:lpstr>
      <vt:lpstr>PHYSICAL ACTIVITY ESSENTIALS</vt:lpstr>
      <vt:lpstr>ONLINE CLASS ETIQUETTE</vt:lpstr>
      <vt:lpstr>PowerPoint Presentation</vt:lpstr>
      <vt:lpstr>PowerPoint Presentation</vt:lpstr>
      <vt:lpstr>objectives</vt:lpstr>
      <vt:lpstr>PHYSICAL ACTIVITY/EXERCISE:  YOUR BELIEFS</vt:lpstr>
      <vt:lpstr>Good news!</vt:lpstr>
      <vt:lpstr>PowerPoint Presentation</vt:lpstr>
      <vt:lpstr>PowerPoint Presentation</vt:lpstr>
      <vt:lpstr>PowerPoint Presentation</vt:lpstr>
      <vt:lpstr>PowerPoint Presentation</vt:lpstr>
      <vt:lpstr>https://www.youtube.com/watch?v=whPuRLil4c0</vt:lpstr>
      <vt:lpstr>Daily Physical activities:  maintain health</vt:lpstr>
      <vt:lpstr>“STEP” - DAILY ACTIVITIES</vt:lpstr>
      <vt:lpstr>Activity / exercise:  improve your fitness</vt:lpstr>
      <vt:lpstr>“SWEAT” - EXERCISE GUIDELINES</vt:lpstr>
      <vt:lpstr>Activity and/or exercise</vt:lpstr>
      <vt:lpstr>Aerobic Activity</vt:lpstr>
      <vt:lpstr>INTENSITY / EFFORT: Rate of Perceived Exertion scale (RPE)</vt:lpstr>
      <vt:lpstr>SAMPLE WALKING PROGRAM</vt:lpstr>
      <vt:lpstr>RESISTANCE EXERCISE</vt:lpstr>
      <vt:lpstr>SAMPLE RESISTANCE PROGRAMS</vt:lpstr>
      <vt:lpstr>https://www.youtube.com/watch?v=3F5Sly9JQao</vt:lpstr>
      <vt:lpstr>Physical Activity &amp; Chronic conditions</vt:lpstr>
      <vt:lpstr>IS IT SAFE FOR ME TO INCREASE MY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PRECAUTIONS FOR EVERYONE</vt:lpstr>
      <vt:lpstr>Pain with Activity/exercise</vt:lpstr>
      <vt:lpstr>How to have success with exercise</vt:lpstr>
      <vt:lpstr>Barriers to Activity</vt:lpstr>
      <vt:lpstr>SET A GOAL (ACTION PLAN)</vt:lpstr>
      <vt:lpstr>Monitor your progress</vt:lpstr>
      <vt:lpstr>New thoughts about exercise</vt:lpstr>
      <vt:lpstr>PHYSICAL ACTIVITY CHALLENGE</vt:lpstr>
      <vt:lpstr>WHO CAN HELP</vt:lpstr>
      <vt:lpstr>PHYSICAL ACTIVITY RESOURCES</vt:lpstr>
      <vt:lpstr>RESOURCES FOR CHRONIC CONDITIONS</vt:lpstr>
      <vt:lpstr>NEXT STEPS</vt:lpstr>
      <vt:lpstr>Thank you</vt:lpstr>
      <vt:lpstr>REFERENCES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success  An introduction to  stress management &amp; Goal Setting</dc:title>
  <dc:creator>Cindy Campbell</dc:creator>
  <cp:lastModifiedBy>Aimee Bowcott</cp:lastModifiedBy>
  <cp:revision>608</cp:revision>
  <cp:lastPrinted>2021-08-24T14:54:11Z</cp:lastPrinted>
  <dcterms:created xsi:type="dcterms:W3CDTF">2021-03-10T19:24:27Z</dcterms:created>
  <dcterms:modified xsi:type="dcterms:W3CDTF">2022-05-26T16:27:55Z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0x010100936EB285F6385848A6687E8839B8E482</vt:lpwstr>
  </property>
</Properties>
</file>