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756" r:id="rId5"/>
    <p:sldMasterId id="2147483768" r:id="rId6"/>
  </p:sldMasterIdLst>
  <p:notesMasterIdLst>
    <p:notesMasterId r:id="rId53"/>
  </p:notesMasterIdLst>
  <p:sldIdLst>
    <p:sldId id="256" r:id="rId7"/>
    <p:sldId id="333" r:id="rId8"/>
    <p:sldId id="475" r:id="rId9"/>
    <p:sldId id="257" r:id="rId10"/>
    <p:sldId id="263" r:id="rId11"/>
    <p:sldId id="272" r:id="rId12"/>
    <p:sldId id="364" r:id="rId13"/>
    <p:sldId id="362" r:id="rId14"/>
    <p:sldId id="360" r:id="rId15"/>
    <p:sldId id="261" r:id="rId16"/>
    <p:sldId id="311" r:id="rId17"/>
    <p:sldId id="329" r:id="rId18"/>
    <p:sldId id="372" r:id="rId19"/>
    <p:sldId id="262" r:id="rId20"/>
    <p:sldId id="370" r:id="rId21"/>
    <p:sldId id="274" r:id="rId22"/>
    <p:sldId id="275" r:id="rId23"/>
    <p:sldId id="276" r:id="rId24"/>
    <p:sldId id="277" r:id="rId25"/>
    <p:sldId id="322" r:id="rId26"/>
    <p:sldId id="267" r:id="rId27"/>
    <p:sldId id="371" r:id="rId28"/>
    <p:sldId id="285" r:id="rId29"/>
    <p:sldId id="352" r:id="rId30"/>
    <p:sldId id="316" r:id="rId31"/>
    <p:sldId id="354" r:id="rId32"/>
    <p:sldId id="294" r:id="rId33"/>
    <p:sldId id="376" r:id="rId34"/>
    <p:sldId id="365" r:id="rId35"/>
    <p:sldId id="367" r:id="rId36"/>
    <p:sldId id="298" r:id="rId37"/>
    <p:sldId id="356" r:id="rId38"/>
    <p:sldId id="300" r:id="rId39"/>
    <p:sldId id="366" r:id="rId40"/>
    <p:sldId id="268" r:id="rId41"/>
    <p:sldId id="306" r:id="rId42"/>
    <p:sldId id="373" r:id="rId43"/>
    <p:sldId id="375" r:id="rId44"/>
    <p:sldId id="330" r:id="rId45"/>
    <p:sldId id="331" r:id="rId46"/>
    <p:sldId id="309" r:id="rId47"/>
    <p:sldId id="332" r:id="rId48"/>
    <p:sldId id="323" r:id="rId49"/>
    <p:sldId id="295" r:id="rId50"/>
    <p:sldId id="338" r:id="rId51"/>
    <p:sldId id="37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e Lachapelle" initials="DL" lastIdx="1" clrIdx="0"/>
  <p:cmAuthor id="2" name="Shauna Doerksen" initials="SD"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8A01"/>
    <a:srgbClr val="E1B101"/>
    <a:srgbClr val="CBA001"/>
    <a:srgbClr val="FFFFFF"/>
    <a:srgbClr val="FFEDFA"/>
    <a:srgbClr val="B42D4E"/>
    <a:srgbClr val="3C9E06"/>
    <a:srgbClr val="26F7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46B4D-650E-42A6-8903-474E88B367D5}" v="27" dt="2021-10-18T00:25:03.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24" autoAdjust="0"/>
  </p:normalViewPr>
  <p:slideViewPr>
    <p:cSldViewPr snapToGrid="0">
      <p:cViewPr varScale="1">
        <p:scale>
          <a:sx n="49" d="100"/>
          <a:sy n="49" d="100"/>
        </p:scale>
        <p:origin x="1986" y="54"/>
      </p:cViewPr>
      <p:guideLst>
        <p:guide orient="horz" pos="2160"/>
        <p:guide pos="288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a Doerksen" userId="S::sdoerksen2@wrha.mb.ca::0a081450-8ca8-4a20-8cfe-026cfbe8670e" providerId="AD" clId="Web-{B706A13A-0C33-41FD-93EC-F9CBE52BED58}"/>
    <pc:docChg chg="modSld">
      <pc:chgData name="Shauna Doerksen" userId="S::sdoerksen2@wrha.mb.ca::0a081450-8ca8-4a20-8cfe-026cfbe8670e" providerId="AD" clId="Web-{B706A13A-0C33-41FD-93EC-F9CBE52BED58}" dt="2021-09-27T20:30:35.128" v="33" actId="20577"/>
      <pc:docMkLst>
        <pc:docMk/>
      </pc:docMkLst>
      <pc:sldChg chg="modSp">
        <pc:chgData name="Shauna Doerksen" userId="S::sdoerksen2@wrha.mb.ca::0a081450-8ca8-4a20-8cfe-026cfbe8670e" providerId="AD" clId="Web-{B706A13A-0C33-41FD-93EC-F9CBE52BED58}" dt="2021-09-27T20:30:35.128" v="33" actId="20577"/>
        <pc:sldMkLst>
          <pc:docMk/>
          <pc:sldMk cId="2382207643" sldId="377"/>
        </pc:sldMkLst>
        <pc:spChg chg="mod">
          <ac:chgData name="Shauna Doerksen" userId="S::sdoerksen2@wrha.mb.ca::0a081450-8ca8-4a20-8cfe-026cfbe8670e" providerId="AD" clId="Web-{B706A13A-0C33-41FD-93EC-F9CBE52BED58}" dt="2021-09-27T20:30:35.128" v="33" actId="20577"/>
          <ac:spMkLst>
            <pc:docMk/>
            <pc:sldMk cId="2382207643" sldId="377"/>
            <ac:spMk id="2" creationId="{3D9E03BD-2742-4470-9012-AC7D5D52B818}"/>
          </ac:spMkLst>
        </pc:spChg>
      </pc:sldChg>
    </pc:docChg>
  </pc:docChgLst>
  <pc:docChgLst>
    <pc:chgData name="Sheila Pelagio" userId="S::spelagio@wrha.mb.ca::55526dd5-56c9-4a4e-a708-c7eb5a03ff65" providerId="AD" clId="Web-{4AA3BA19-FF8C-4F23-AAA1-081A5CFE0AB0}"/>
    <pc:docChg chg="modSld">
      <pc:chgData name="Sheila Pelagio" userId="S::spelagio@wrha.mb.ca::55526dd5-56c9-4a4e-a708-c7eb5a03ff65" providerId="AD" clId="Web-{4AA3BA19-FF8C-4F23-AAA1-081A5CFE0AB0}" dt="2021-09-17T00:12:26.869" v="1" actId="20577"/>
      <pc:docMkLst>
        <pc:docMk/>
      </pc:docMkLst>
      <pc:sldChg chg="modSp">
        <pc:chgData name="Sheila Pelagio" userId="S::spelagio@wrha.mb.ca::55526dd5-56c9-4a4e-a708-c7eb5a03ff65" providerId="AD" clId="Web-{4AA3BA19-FF8C-4F23-AAA1-081A5CFE0AB0}" dt="2021-09-17T00:12:26.869" v="1" actId="20577"/>
        <pc:sldMkLst>
          <pc:docMk/>
          <pc:sldMk cId="2382207643" sldId="377"/>
        </pc:sldMkLst>
        <pc:spChg chg="mod">
          <ac:chgData name="Sheila Pelagio" userId="S::spelagio@wrha.mb.ca::55526dd5-56c9-4a4e-a708-c7eb5a03ff65" providerId="AD" clId="Web-{4AA3BA19-FF8C-4F23-AAA1-081A5CFE0AB0}" dt="2021-09-17T00:12:26.869" v="1" actId="20577"/>
          <ac:spMkLst>
            <pc:docMk/>
            <pc:sldMk cId="2382207643" sldId="377"/>
            <ac:spMk id="2" creationId="{3D9E03BD-2742-4470-9012-AC7D5D52B818}"/>
          </ac:spMkLst>
        </pc:spChg>
      </pc:sldChg>
    </pc:docChg>
  </pc:docChgLst>
  <pc:docChgLst>
    <pc:chgData name="Shauna Doerksen" userId="S::sdoerksen2@wrha.mb.ca::0a081450-8ca8-4a20-8cfe-026cfbe8670e" providerId="AD" clId="Web-{CB43054D-3D61-4299-8445-0D6A43C29EF3}"/>
    <pc:docChg chg="modSld">
      <pc:chgData name="Shauna Doerksen" userId="S::sdoerksen2@wrha.mb.ca::0a081450-8ca8-4a20-8cfe-026cfbe8670e" providerId="AD" clId="Web-{CB43054D-3D61-4299-8445-0D6A43C29EF3}" dt="2021-09-17T20:56:59.867" v="12" actId="20577"/>
      <pc:docMkLst>
        <pc:docMk/>
      </pc:docMkLst>
      <pc:sldChg chg="modSp">
        <pc:chgData name="Shauna Doerksen" userId="S::sdoerksen2@wrha.mb.ca::0a081450-8ca8-4a20-8cfe-026cfbe8670e" providerId="AD" clId="Web-{CB43054D-3D61-4299-8445-0D6A43C29EF3}" dt="2021-09-17T20:56:59.867" v="12" actId="20577"/>
        <pc:sldMkLst>
          <pc:docMk/>
          <pc:sldMk cId="2382207643" sldId="377"/>
        </pc:sldMkLst>
        <pc:spChg chg="mod">
          <ac:chgData name="Shauna Doerksen" userId="S::sdoerksen2@wrha.mb.ca::0a081450-8ca8-4a20-8cfe-026cfbe8670e" providerId="AD" clId="Web-{CB43054D-3D61-4299-8445-0D6A43C29EF3}" dt="2021-09-17T20:56:59.867" v="12" actId="20577"/>
          <ac:spMkLst>
            <pc:docMk/>
            <pc:sldMk cId="2382207643" sldId="377"/>
            <ac:spMk id="2" creationId="{3D9E03BD-2742-4470-9012-AC7D5D52B818}"/>
          </ac:spMkLst>
        </pc:spChg>
      </pc:sldChg>
    </pc:docChg>
  </pc:docChgLst>
  <pc:docChgLst>
    <pc:chgData name="Shauna Doerksen" userId="0a081450-8ca8-4a20-8cfe-026cfbe8670e" providerId="ADAL" clId="{35BB2BBD-97F0-4812-ABE8-A4B74963253F}"/>
    <pc:docChg chg="undo custSel delSld modSld">
      <pc:chgData name="Shauna Doerksen" userId="0a081450-8ca8-4a20-8cfe-026cfbe8670e" providerId="ADAL" clId="{35BB2BBD-97F0-4812-ABE8-A4B74963253F}" dt="2021-10-07T19:28:47.679" v="293" actId="207"/>
      <pc:docMkLst>
        <pc:docMk/>
      </pc:docMkLst>
      <pc:sldChg chg="modNotesTx">
        <pc:chgData name="Shauna Doerksen" userId="0a081450-8ca8-4a20-8cfe-026cfbe8670e" providerId="ADAL" clId="{35BB2BBD-97F0-4812-ABE8-A4B74963253F}" dt="2021-10-07T19:14:11.937" v="85" actId="6549"/>
        <pc:sldMkLst>
          <pc:docMk/>
          <pc:sldMk cId="826005273" sldId="262"/>
        </pc:sldMkLst>
      </pc:sldChg>
      <pc:sldChg chg="modNotesTx">
        <pc:chgData name="Shauna Doerksen" userId="0a081450-8ca8-4a20-8cfe-026cfbe8670e" providerId="ADAL" clId="{35BB2BBD-97F0-4812-ABE8-A4B74963253F}" dt="2021-10-07T19:11:59.738" v="71" actId="20577"/>
        <pc:sldMkLst>
          <pc:docMk/>
          <pc:sldMk cId="1429438574" sldId="272"/>
        </pc:sldMkLst>
      </pc:sldChg>
      <pc:sldChg chg="modNotesTx">
        <pc:chgData name="Shauna Doerksen" userId="0a081450-8ca8-4a20-8cfe-026cfbe8670e" providerId="ADAL" clId="{35BB2BBD-97F0-4812-ABE8-A4B74963253F}" dt="2021-10-07T19:15:25.269" v="165" actId="6549"/>
        <pc:sldMkLst>
          <pc:docMk/>
          <pc:sldMk cId="1292821910" sldId="275"/>
        </pc:sldMkLst>
      </pc:sldChg>
      <pc:sldChg chg="modNotesTx">
        <pc:chgData name="Shauna Doerksen" userId="0a081450-8ca8-4a20-8cfe-026cfbe8670e" providerId="ADAL" clId="{35BB2BBD-97F0-4812-ABE8-A4B74963253F}" dt="2021-10-07T19:20:03.007" v="236" actId="20577"/>
        <pc:sldMkLst>
          <pc:docMk/>
          <pc:sldMk cId="3355746914" sldId="294"/>
        </pc:sldMkLst>
      </pc:sldChg>
      <pc:sldChg chg="modNotesTx">
        <pc:chgData name="Shauna Doerksen" userId="0a081450-8ca8-4a20-8cfe-026cfbe8670e" providerId="ADAL" clId="{35BB2BBD-97F0-4812-ABE8-A4B74963253F}" dt="2021-10-07T19:21:14.316" v="241" actId="20577"/>
        <pc:sldMkLst>
          <pc:docMk/>
          <pc:sldMk cId="536056979" sldId="298"/>
        </pc:sldMkLst>
      </pc:sldChg>
      <pc:sldChg chg="modSp">
        <pc:chgData name="Shauna Doerksen" userId="0a081450-8ca8-4a20-8cfe-026cfbe8670e" providerId="ADAL" clId="{35BB2BBD-97F0-4812-ABE8-A4B74963253F}" dt="2021-10-07T19:21:56.980" v="247" actId="20577"/>
        <pc:sldMkLst>
          <pc:docMk/>
          <pc:sldMk cId="362258185" sldId="300"/>
        </pc:sldMkLst>
        <pc:spChg chg="mod">
          <ac:chgData name="Shauna Doerksen" userId="0a081450-8ca8-4a20-8cfe-026cfbe8670e" providerId="ADAL" clId="{35BB2BBD-97F0-4812-ABE8-A4B74963253F}" dt="2021-10-07T19:21:56.980" v="247" actId="20577"/>
          <ac:spMkLst>
            <pc:docMk/>
            <pc:sldMk cId="362258185" sldId="300"/>
            <ac:spMk id="5" creationId="{00000000-0000-0000-0000-000000000000}"/>
          </ac:spMkLst>
        </pc:spChg>
      </pc:sldChg>
      <pc:sldChg chg="modNotesTx">
        <pc:chgData name="Shauna Doerksen" userId="0a081450-8ca8-4a20-8cfe-026cfbe8670e" providerId="ADAL" clId="{35BB2BBD-97F0-4812-ABE8-A4B74963253F}" dt="2021-10-07T19:23:15.945" v="280" actId="20577"/>
        <pc:sldMkLst>
          <pc:docMk/>
          <pc:sldMk cId="2855237462" sldId="306"/>
        </pc:sldMkLst>
      </pc:sldChg>
      <pc:sldChg chg="modSp">
        <pc:chgData name="Shauna Doerksen" userId="0a081450-8ca8-4a20-8cfe-026cfbe8670e" providerId="ADAL" clId="{35BB2BBD-97F0-4812-ABE8-A4B74963253F}" dt="2021-10-07T19:27:42.256" v="285" actId="207"/>
        <pc:sldMkLst>
          <pc:docMk/>
          <pc:sldMk cId="3221419986" sldId="311"/>
        </pc:sldMkLst>
        <pc:spChg chg="mod">
          <ac:chgData name="Shauna Doerksen" userId="0a081450-8ca8-4a20-8cfe-026cfbe8670e" providerId="ADAL" clId="{35BB2BBD-97F0-4812-ABE8-A4B74963253F}" dt="2021-10-07T19:27:42.256" v="285" actId="207"/>
          <ac:spMkLst>
            <pc:docMk/>
            <pc:sldMk cId="3221419986" sldId="311"/>
            <ac:spMk id="3" creationId="{00000000-0000-0000-0000-000000000000}"/>
          </ac:spMkLst>
        </pc:spChg>
      </pc:sldChg>
      <pc:sldChg chg="modNotesTx">
        <pc:chgData name="Shauna Doerksen" userId="0a081450-8ca8-4a20-8cfe-026cfbe8670e" providerId="ADAL" clId="{35BB2BBD-97F0-4812-ABE8-A4B74963253F}" dt="2021-10-07T19:17:57.832" v="227" actId="20577"/>
        <pc:sldMkLst>
          <pc:docMk/>
          <pc:sldMk cId="1234183510" sldId="316"/>
        </pc:sldMkLst>
      </pc:sldChg>
      <pc:sldChg chg="modNotesTx">
        <pc:chgData name="Shauna Doerksen" userId="0a081450-8ca8-4a20-8cfe-026cfbe8670e" providerId="ADAL" clId="{35BB2BBD-97F0-4812-ABE8-A4B74963253F}" dt="2021-10-07T19:16:41.531" v="169" actId="20577"/>
        <pc:sldMkLst>
          <pc:docMk/>
          <pc:sldMk cId="2843159653" sldId="322"/>
        </pc:sldMkLst>
      </pc:sldChg>
      <pc:sldChg chg="modSp">
        <pc:chgData name="Shauna Doerksen" userId="0a081450-8ca8-4a20-8cfe-026cfbe8670e" providerId="ADAL" clId="{35BB2BBD-97F0-4812-ABE8-A4B74963253F}" dt="2021-10-07T19:24:18.260" v="284" actId="20577"/>
        <pc:sldMkLst>
          <pc:docMk/>
          <pc:sldMk cId="3596854937" sldId="332"/>
        </pc:sldMkLst>
        <pc:spChg chg="mod">
          <ac:chgData name="Shauna Doerksen" userId="0a081450-8ca8-4a20-8cfe-026cfbe8670e" providerId="ADAL" clId="{35BB2BBD-97F0-4812-ABE8-A4B74963253F}" dt="2021-10-07T19:24:18.260" v="284" actId="20577"/>
          <ac:spMkLst>
            <pc:docMk/>
            <pc:sldMk cId="3596854937" sldId="332"/>
            <ac:spMk id="3" creationId="{00000000-0000-0000-0000-000000000000}"/>
          </ac:spMkLst>
        </pc:spChg>
      </pc:sldChg>
      <pc:sldChg chg="del">
        <pc:chgData name="Shauna Doerksen" userId="0a081450-8ca8-4a20-8cfe-026cfbe8670e" providerId="ADAL" clId="{35BB2BBD-97F0-4812-ABE8-A4B74963253F}" dt="2021-10-07T19:04:13.890" v="70" actId="2696"/>
        <pc:sldMkLst>
          <pc:docMk/>
          <pc:sldMk cId="2568038371" sldId="336"/>
        </pc:sldMkLst>
      </pc:sldChg>
      <pc:sldChg chg="modNotesTx">
        <pc:chgData name="Shauna Doerksen" userId="0a081450-8ca8-4a20-8cfe-026cfbe8670e" providerId="ADAL" clId="{35BB2BBD-97F0-4812-ABE8-A4B74963253F}" dt="2021-10-07T19:17:37.220" v="226" actId="20577"/>
        <pc:sldMkLst>
          <pc:docMk/>
          <pc:sldMk cId="1078392819" sldId="352"/>
        </pc:sldMkLst>
      </pc:sldChg>
      <pc:sldChg chg="modNotesTx">
        <pc:chgData name="Shauna Doerksen" userId="0a081450-8ca8-4a20-8cfe-026cfbe8670e" providerId="ADAL" clId="{35BB2BBD-97F0-4812-ABE8-A4B74963253F}" dt="2021-10-07T19:19:45.166" v="232" actId="20577"/>
        <pc:sldMkLst>
          <pc:docMk/>
          <pc:sldMk cId="900447238" sldId="354"/>
        </pc:sldMkLst>
      </pc:sldChg>
      <pc:sldChg chg="modSp">
        <pc:chgData name="Shauna Doerksen" userId="0a081450-8ca8-4a20-8cfe-026cfbe8670e" providerId="ADAL" clId="{35BB2BBD-97F0-4812-ABE8-A4B74963253F}" dt="2021-10-07T19:28:47.679" v="293" actId="207"/>
        <pc:sldMkLst>
          <pc:docMk/>
          <pc:sldMk cId="968458592" sldId="360"/>
        </pc:sldMkLst>
        <pc:spChg chg="mod">
          <ac:chgData name="Shauna Doerksen" userId="0a081450-8ca8-4a20-8cfe-026cfbe8670e" providerId="ADAL" clId="{35BB2BBD-97F0-4812-ABE8-A4B74963253F}" dt="2021-10-07T19:28:47.679" v="293" actId="207"/>
          <ac:spMkLst>
            <pc:docMk/>
            <pc:sldMk cId="968458592" sldId="360"/>
            <ac:spMk id="14" creationId="{00000000-0000-0000-0000-000000000000}"/>
          </ac:spMkLst>
        </pc:spChg>
      </pc:sldChg>
      <pc:sldChg chg="modNotesTx">
        <pc:chgData name="Shauna Doerksen" userId="0a081450-8ca8-4a20-8cfe-026cfbe8670e" providerId="ADAL" clId="{35BB2BBD-97F0-4812-ABE8-A4B74963253F}" dt="2021-10-07T19:12:19.643" v="80" actId="6549"/>
        <pc:sldMkLst>
          <pc:docMk/>
          <pc:sldMk cId="44447600" sldId="364"/>
        </pc:sldMkLst>
      </pc:sldChg>
      <pc:sldChg chg="modNotesTx">
        <pc:chgData name="Shauna Doerksen" userId="0a081450-8ca8-4a20-8cfe-026cfbe8670e" providerId="ADAL" clId="{35BB2BBD-97F0-4812-ABE8-A4B74963253F}" dt="2021-10-07T19:22:51.292" v="278" actId="113"/>
        <pc:sldMkLst>
          <pc:docMk/>
          <pc:sldMk cId="4078991931" sldId="366"/>
        </pc:sldMkLst>
      </pc:sldChg>
      <pc:sldChg chg="modNotesTx">
        <pc:chgData name="Shauna Doerksen" userId="0a081450-8ca8-4a20-8cfe-026cfbe8670e" providerId="ADAL" clId="{35BB2BBD-97F0-4812-ABE8-A4B74963253F}" dt="2021-10-07T19:21:02.977" v="240" actId="20577"/>
        <pc:sldMkLst>
          <pc:docMk/>
          <pc:sldMk cId="2233634110" sldId="367"/>
        </pc:sldMkLst>
      </pc:sldChg>
      <pc:sldChg chg="modNotesTx">
        <pc:chgData name="Shauna Doerksen" userId="0a081450-8ca8-4a20-8cfe-026cfbe8670e" providerId="ADAL" clId="{35BB2BBD-97F0-4812-ABE8-A4B74963253F}" dt="2021-10-07T19:14:27.316" v="86" actId="20577"/>
        <pc:sldMkLst>
          <pc:docMk/>
          <pc:sldMk cId="3797806910" sldId="370"/>
        </pc:sldMkLst>
      </pc:sldChg>
      <pc:sldChg chg="modSp">
        <pc:chgData name="Shauna Doerksen" userId="0a081450-8ca8-4a20-8cfe-026cfbe8670e" providerId="ADAL" clId="{35BB2BBD-97F0-4812-ABE8-A4B74963253F}" dt="2021-10-07T19:23:33.694" v="281" actId="115"/>
        <pc:sldMkLst>
          <pc:docMk/>
          <pc:sldMk cId="1234932936" sldId="373"/>
        </pc:sldMkLst>
        <pc:spChg chg="mod">
          <ac:chgData name="Shauna Doerksen" userId="0a081450-8ca8-4a20-8cfe-026cfbe8670e" providerId="ADAL" clId="{35BB2BBD-97F0-4812-ABE8-A4B74963253F}" dt="2021-10-07T19:23:33.694" v="281" actId="115"/>
          <ac:spMkLst>
            <pc:docMk/>
            <pc:sldMk cId="1234932936" sldId="373"/>
            <ac:spMk id="2" creationId="{3D94F18D-D88B-41A2-BF94-BB528182B90C}"/>
          </ac:spMkLst>
        </pc:spChg>
      </pc:sldChg>
      <pc:sldChg chg="modSp">
        <pc:chgData name="Shauna Doerksen" userId="0a081450-8ca8-4a20-8cfe-026cfbe8670e" providerId="ADAL" clId="{35BB2BBD-97F0-4812-ABE8-A4B74963253F}" dt="2021-10-07T19:23:43.239" v="282" actId="115"/>
        <pc:sldMkLst>
          <pc:docMk/>
          <pc:sldMk cId="1951754123" sldId="375"/>
        </pc:sldMkLst>
        <pc:spChg chg="mod">
          <ac:chgData name="Shauna Doerksen" userId="0a081450-8ca8-4a20-8cfe-026cfbe8670e" providerId="ADAL" clId="{35BB2BBD-97F0-4812-ABE8-A4B74963253F}" dt="2021-10-07T19:23:43.239" v="282" actId="115"/>
          <ac:spMkLst>
            <pc:docMk/>
            <pc:sldMk cId="1951754123" sldId="375"/>
            <ac:spMk id="2" creationId="{3D94F18D-D88B-41A2-BF94-BB528182B90C}"/>
          </ac:spMkLst>
        </pc:spChg>
      </pc:sldChg>
      <pc:sldChg chg="modSp">
        <pc:chgData name="Shauna Doerksen" userId="0a081450-8ca8-4a20-8cfe-026cfbe8670e" providerId="ADAL" clId="{35BB2BBD-97F0-4812-ABE8-A4B74963253F}" dt="2021-10-07T19:03:12.108" v="68" actId="20577"/>
        <pc:sldMkLst>
          <pc:docMk/>
          <pc:sldMk cId="2382207643" sldId="377"/>
        </pc:sldMkLst>
        <pc:spChg chg="mod">
          <ac:chgData name="Shauna Doerksen" userId="0a081450-8ca8-4a20-8cfe-026cfbe8670e" providerId="ADAL" clId="{35BB2BBD-97F0-4812-ABE8-A4B74963253F}" dt="2021-10-07T19:03:12.108" v="68" actId="20577"/>
          <ac:spMkLst>
            <pc:docMk/>
            <pc:sldMk cId="2382207643" sldId="377"/>
            <ac:spMk id="2" creationId="{3D9E03BD-2742-4470-9012-AC7D5D52B818}"/>
          </ac:spMkLst>
        </pc:spChg>
      </pc:sldChg>
      <pc:sldChg chg="del">
        <pc:chgData name="Shauna Doerksen" userId="0a081450-8ca8-4a20-8cfe-026cfbe8670e" providerId="ADAL" clId="{35BB2BBD-97F0-4812-ABE8-A4B74963253F}" dt="2021-10-07T19:03:55.024" v="69"/>
        <pc:sldMkLst>
          <pc:docMk/>
          <pc:sldMk cId="2868741037" sldId="475"/>
        </pc:sldMkLst>
      </pc:sldChg>
    </pc:docChg>
  </pc:docChgLst>
  <pc:docChgLst>
    <pc:chgData name="Shauna Doerksen" userId="S::sdoerksen2@wrha.mb.ca::0a081450-8ca8-4a20-8cfe-026cfbe8670e" providerId="AD" clId="Web-{35C46B4D-650E-42A6-8903-474E88B367D5}"/>
    <pc:docChg chg="modSld">
      <pc:chgData name="Shauna Doerksen" userId="S::sdoerksen2@wrha.mb.ca::0a081450-8ca8-4a20-8cfe-026cfbe8670e" providerId="AD" clId="Web-{35C46B4D-650E-42A6-8903-474E88B367D5}" dt="2021-10-18T00:25:03.098" v="27" actId="14100"/>
      <pc:docMkLst>
        <pc:docMk/>
      </pc:docMkLst>
      <pc:sldChg chg="modSp">
        <pc:chgData name="Shauna Doerksen" userId="S::sdoerksen2@wrha.mb.ca::0a081450-8ca8-4a20-8cfe-026cfbe8670e" providerId="AD" clId="Web-{35C46B4D-650E-42A6-8903-474E88B367D5}" dt="2021-10-18T00:25:03.098" v="27" actId="14100"/>
        <pc:sldMkLst>
          <pc:docMk/>
          <pc:sldMk cId="2382207643" sldId="377"/>
        </pc:sldMkLst>
        <pc:spChg chg="mod">
          <ac:chgData name="Shauna Doerksen" userId="S::sdoerksen2@wrha.mb.ca::0a081450-8ca8-4a20-8cfe-026cfbe8670e" providerId="AD" clId="Web-{35C46B4D-650E-42A6-8903-474E88B367D5}" dt="2021-10-18T00:25:03.098" v="27" actId="14100"/>
          <ac:spMkLst>
            <pc:docMk/>
            <pc:sldMk cId="2382207643" sldId="377"/>
            <ac:spMk id="2" creationId="{3D9E03BD-2742-4470-9012-AC7D5D52B818}"/>
          </ac:spMkLst>
        </pc:spChg>
      </pc:sldChg>
    </pc:docChg>
  </pc:docChgLst>
  <pc:docChgLst>
    <pc:chgData name="Aimee Bowcott" userId="S::abowcott@wrha.mb.ca::de17c31c-8208-42af-ad09-00b034f2fba8" providerId="AD" clId="Web-{29668ABC-5DB9-4BC5-AE2D-36D0829873DC}"/>
    <pc:docChg chg="modSld">
      <pc:chgData name="Aimee Bowcott" userId="S::abowcott@wrha.mb.ca::de17c31c-8208-42af-ad09-00b034f2fba8" providerId="AD" clId="Web-{29668ABC-5DB9-4BC5-AE2D-36D0829873DC}" dt="2021-08-20T14:57:11.649" v="0"/>
      <pc:docMkLst>
        <pc:docMk/>
      </pc:docMkLst>
      <pc:sldChg chg="delSp">
        <pc:chgData name="Aimee Bowcott" userId="S::abowcott@wrha.mb.ca::de17c31c-8208-42af-ad09-00b034f2fba8" providerId="AD" clId="Web-{29668ABC-5DB9-4BC5-AE2D-36D0829873DC}" dt="2021-08-20T14:57:11.649" v="0"/>
        <pc:sldMkLst>
          <pc:docMk/>
          <pc:sldMk cId="1647184492" sldId="263"/>
        </pc:sldMkLst>
        <pc:picChg chg="del">
          <ac:chgData name="Aimee Bowcott" userId="S::abowcott@wrha.mb.ca::de17c31c-8208-42af-ad09-00b034f2fba8" providerId="AD" clId="Web-{29668ABC-5DB9-4BC5-AE2D-36D0829873DC}" dt="2021-08-20T14:57:11.649" v="0"/>
          <ac:picMkLst>
            <pc:docMk/>
            <pc:sldMk cId="1647184492" sldId="263"/>
            <ac:picMk id="5122" creationId="{00000000-0000-0000-0000-000000000000}"/>
          </ac:picMkLst>
        </pc:picChg>
      </pc:sldChg>
    </pc:docChg>
  </pc:docChgLst>
  <pc:docChgLst>
    <pc:chgData name="Shauna Doerksen" userId="S::sdoerksen2@wrha.mb.ca::0a081450-8ca8-4a20-8cfe-026cfbe8670e" providerId="AD" clId="Web-{DF6C70B2-2D60-4B48-8137-CE28A4CA534C}"/>
    <pc:docChg chg="delSld modSld">
      <pc:chgData name="Shauna Doerksen" userId="S::sdoerksen2@wrha.mb.ca::0a081450-8ca8-4a20-8cfe-026cfbe8670e" providerId="AD" clId="Web-{DF6C70B2-2D60-4B48-8137-CE28A4CA534C}" dt="2021-08-16T19:47:00.857" v="218" actId="20577"/>
      <pc:docMkLst>
        <pc:docMk/>
      </pc:docMkLst>
      <pc:sldChg chg="modSp">
        <pc:chgData name="Shauna Doerksen" userId="S::sdoerksen2@wrha.mb.ca::0a081450-8ca8-4a20-8cfe-026cfbe8670e" providerId="AD" clId="Web-{DF6C70B2-2D60-4B48-8137-CE28A4CA534C}" dt="2021-08-16T19:28:32.098" v="2" actId="20577"/>
        <pc:sldMkLst>
          <pc:docMk/>
          <pc:sldMk cId="1234183510" sldId="316"/>
        </pc:sldMkLst>
        <pc:spChg chg="mod">
          <ac:chgData name="Shauna Doerksen" userId="S::sdoerksen2@wrha.mb.ca::0a081450-8ca8-4a20-8cfe-026cfbe8670e" providerId="AD" clId="Web-{DF6C70B2-2D60-4B48-8137-CE28A4CA534C}" dt="2021-08-16T19:28:32.098" v="2" actId="20577"/>
          <ac:spMkLst>
            <pc:docMk/>
            <pc:sldMk cId="1234183510" sldId="316"/>
            <ac:spMk id="2" creationId="{00000000-0000-0000-0000-000000000000}"/>
          </ac:spMkLst>
        </pc:spChg>
      </pc:sldChg>
      <pc:sldChg chg="modSp">
        <pc:chgData name="Shauna Doerksen" userId="S::sdoerksen2@wrha.mb.ca::0a081450-8ca8-4a20-8cfe-026cfbe8670e" providerId="AD" clId="Web-{DF6C70B2-2D60-4B48-8137-CE28A4CA534C}" dt="2021-08-16T19:47:00.857" v="218" actId="20577"/>
        <pc:sldMkLst>
          <pc:docMk/>
          <pc:sldMk cId="2874100538" sldId="323"/>
        </pc:sldMkLst>
        <pc:spChg chg="mod">
          <ac:chgData name="Shauna Doerksen" userId="S::sdoerksen2@wrha.mb.ca::0a081450-8ca8-4a20-8cfe-026cfbe8670e" providerId="AD" clId="Web-{DF6C70B2-2D60-4B48-8137-CE28A4CA534C}" dt="2021-08-16T19:47:00.857" v="218" actId="20577"/>
          <ac:spMkLst>
            <pc:docMk/>
            <pc:sldMk cId="2874100538" sldId="323"/>
            <ac:spMk id="3" creationId="{00000000-0000-0000-0000-000000000000}"/>
          </ac:spMkLst>
        </pc:spChg>
      </pc:sldChg>
      <pc:sldChg chg="modNotes">
        <pc:chgData name="Shauna Doerksen" userId="S::sdoerksen2@wrha.mb.ca::0a081450-8ca8-4a20-8cfe-026cfbe8670e" providerId="AD" clId="Web-{DF6C70B2-2D60-4B48-8137-CE28A4CA534C}" dt="2021-08-16T19:36:48.899" v="183"/>
        <pc:sldMkLst>
          <pc:docMk/>
          <pc:sldMk cId="2233634110" sldId="367"/>
        </pc:sldMkLst>
      </pc:sldChg>
    </pc:docChg>
  </pc:docChgLst>
  <pc:docChgLst>
    <pc:chgData name="Shauna Doerksen" userId="0a081450-8ca8-4a20-8cfe-026cfbe8670e" providerId="ADAL" clId="{47F52B17-A0E2-4361-AFED-725D4880D7B7}"/>
    <pc:docChg chg="undo custSel addSld delSld modSld">
      <pc:chgData name="Shauna Doerksen" userId="0a081450-8ca8-4a20-8cfe-026cfbe8670e" providerId="ADAL" clId="{47F52B17-A0E2-4361-AFED-725D4880D7B7}" dt="2021-09-14T19:36:40.684" v="2789" actId="255"/>
      <pc:docMkLst>
        <pc:docMk/>
      </pc:docMkLst>
      <pc:sldChg chg="modSp">
        <pc:chgData name="Shauna Doerksen" userId="0a081450-8ca8-4a20-8cfe-026cfbe8670e" providerId="ADAL" clId="{47F52B17-A0E2-4361-AFED-725D4880D7B7}" dt="2021-09-14T18:26:17.436" v="2" actId="20577"/>
        <pc:sldMkLst>
          <pc:docMk/>
          <pc:sldMk cId="2264143558" sldId="257"/>
        </pc:sldMkLst>
        <pc:spChg chg="mod">
          <ac:chgData name="Shauna Doerksen" userId="0a081450-8ca8-4a20-8cfe-026cfbe8670e" providerId="ADAL" clId="{47F52B17-A0E2-4361-AFED-725D4880D7B7}" dt="2021-09-14T18:26:17.436" v="2" actId="20577"/>
          <ac:spMkLst>
            <pc:docMk/>
            <pc:sldMk cId="2264143558" sldId="257"/>
            <ac:spMk id="3" creationId="{00000000-0000-0000-0000-000000000000}"/>
          </ac:spMkLst>
        </pc:spChg>
      </pc:sldChg>
      <pc:sldChg chg="addSp modSp modNotesTx">
        <pc:chgData name="Shauna Doerksen" userId="0a081450-8ca8-4a20-8cfe-026cfbe8670e" providerId="ADAL" clId="{47F52B17-A0E2-4361-AFED-725D4880D7B7}" dt="2021-09-14T18:44:11.098" v="201" actId="20577"/>
        <pc:sldMkLst>
          <pc:docMk/>
          <pc:sldMk cId="2213508586" sldId="261"/>
        </pc:sldMkLst>
        <pc:spChg chg="mod">
          <ac:chgData name="Shauna Doerksen" userId="0a081450-8ca8-4a20-8cfe-026cfbe8670e" providerId="ADAL" clId="{47F52B17-A0E2-4361-AFED-725D4880D7B7}" dt="2021-09-14T18:29:27.369" v="18" actId="1035"/>
          <ac:spMkLst>
            <pc:docMk/>
            <pc:sldMk cId="2213508586" sldId="261"/>
            <ac:spMk id="3" creationId="{00000000-0000-0000-0000-000000000000}"/>
          </ac:spMkLst>
        </pc:spChg>
        <pc:picChg chg="add mod">
          <ac:chgData name="Shauna Doerksen" userId="0a081450-8ca8-4a20-8cfe-026cfbe8670e" providerId="ADAL" clId="{47F52B17-A0E2-4361-AFED-725D4880D7B7}" dt="2021-09-14T18:28:47.413" v="10" actId="14100"/>
          <ac:picMkLst>
            <pc:docMk/>
            <pc:sldMk cId="2213508586" sldId="261"/>
            <ac:picMk id="1026" creationId="{C600725E-26BA-4481-ABAA-CC7E4E20DEE7}"/>
          </ac:picMkLst>
        </pc:picChg>
      </pc:sldChg>
      <pc:sldChg chg="modNotesTx">
        <pc:chgData name="Shauna Doerksen" userId="0a081450-8ca8-4a20-8cfe-026cfbe8670e" providerId="ADAL" clId="{47F52B17-A0E2-4361-AFED-725D4880D7B7}" dt="2021-09-14T18:50:34.792" v="593" actId="20577"/>
        <pc:sldMkLst>
          <pc:docMk/>
          <pc:sldMk cId="826005273" sldId="262"/>
        </pc:sldMkLst>
      </pc:sldChg>
      <pc:sldChg chg="modSp modNotesTx">
        <pc:chgData name="Shauna Doerksen" userId="0a081450-8ca8-4a20-8cfe-026cfbe8670e" providerId="ADAL" clId="{47F52B17-A0E2-4361-AFED-725D4880D7B7}" dt="2021-09-14T18:43:22.473" v="187" actId="20577"/>
        <pc:sldMkLst>
          <pc:docMk/>
          <pc:sldMk cId="1647184492" sldId="263"/>
        </pc:sldMkLst>
        <pc:spChg chg="mod">
          <ac:chgData name="Shauna Doerksen" userId="0a081450-8ca8-4a20-8cfe-026cfbe8670e" providerId="ADAL" clId="{47F52B17-A0E2-4361-AFED-725D4880D7B7}" dt="2021-09-14T18:26:28.903" v="3" actId="14100"/>
          <ac:spMkLst>
            <pc:docMk/>
            <pc:sldMk cId="1647184492" sldId="263"/>
            <ac:spMk id="3" creationId="{00000000-0000-0000-0000-000000000000}"/>
          </ac:spMkLst>
        </pc:spChg>
      </pc:sldChg>
      <pc:sldChg chg="modSp modNotesTx">
        <pc:chgData name="Shauna Doerksen" userId="0a081450-8ca8-4a20-8cfe-026cfbe8670e" providerId="ADAL" clId="{47F52B17-A0E2-4361-AFED-725D4880D7B7}" dt="2021-09-14T18:53:05.791" v="726" actId="20577"/>
        <pc:sldMkLst>
          <pc:docMk/>
          <pc:sldMk cId="1876625557" sldId="267"/>
        </pc:sldMkLst>
        <pc:spChg chg="mod">
          <ac:chgData name="Shauna Doerksen" userId="0a081450-8ca8-4a20-8cfe-026cfbe8670e" providerId="ADAL" clId="{47F52B17-A0E2-4361-AFED-725D4880D7B7}" dt="2021-09-14T18:29:51.667" v="19" actId="14100"/>
          <ac:spMkLst>
            <pc:docMk/>
            <pc:sldMk cId="1876625557" sldId="267"/>
            <ac:spMk id="3" creationId="{00000000-0000-0000-0000-000000000000}"/>
          </ac:spMkLst>
        </pc:spChg>
      </pc:sldChg>
      <pc:sldChg chg="modNotesTx">
        <pc:chgData name="Shauna Doerksen" userId="0a081450-8ca8-4a20-8cfe-026cfbe8670e" providerId="ADAL" clId="{47F52B17-A0E2-4361-AFED-725D4880D7B7}" dt="2021-09-14T19:28:21.289" v="1837" actId="20577"/>
        <pc:sldMkLst>
          <pc:docMk/>
          <pc:sldMk cId="1094801285" sldId="268"/>
        </pc:sldMkLst>
      </pc:sldChg>
      <pc:sldChg chg="modNotesTx">
        <pc:chgData name="Shauna Doerksen" userId="0a081450-8ca8-4a20-8cfe-026cfbe8670e" providerId="ADAL" clId="{47F52B17-A0E2-4361-AFED-725D4880D7B7}" dt="2021-09-14T18:51:06.549" v="672" actId="113"/>
        <pc:sldMkLst>
          <pc:docMk/>
          <pc:sldMk cId="1308011174" sldId="274"/>
        </pc:sldMkLst>
      </pc:sldChg>
      <pc:sldChg chg="modNotesTx">
        <pc:chgData name="Shauna Doerksen" userId="0a081450-8ca8-4a20-8cfe-026cfbe8670e" providerId="ADAL" clId="{47F52B17-A0E2-4361-AFED-725D4880D7B7}" dt="2021-09-14T18:51:44.394" v="711" actId="20577"/>
        <pc:sldMkLst>
          <pc:docMk/>
          <pc:sldMk cId="1292821910" sldId="275"/>
        </pc:sldMkLst>
      </pc:sldChg>
      <pc:sldChg chg="modNotesTx">
        <pc:chgData name="Shauna Doerksen" userId="0a081450-8ca8-4a20-8cfe-026cfbe8670e" providerId="ADAL" clId="{47F52B17-A0E2-4361-AFED-725D4880D7B7}" dt="2021-09-14T18:52:03.931" v="712" actId="20577"/>
        <pc:sldMkLst>
          <pc:docMk/>
          <pc:sldMk cId="734027432" sldId="276"/>
        </pc:sldMkLst>
      </pc:sldChg>
      <pc:sldChg chg="modNotesTx">
        <pc:chgData name="Shauna Doerksen" userId="0a081450-8ca8-4a20-8cfe-026cfbe8670e" providerId="ADAL" clId="{47F52B17-A0E2-4361-AFED-725D4880D7B7}" dt="2021-09-14T18:52:20.380" v="722" actId="6549"/>
        <pc:sldMkLst>
          <pc:docMk/>
          <pc:sldMk cId="3101712200" sldId="277"/>
        </pc:sldMkLst>
      </pc:sldChg>
      <pc:sldChg chg="modNotesTx">
        <pc:chgData name="Shauna Doerksen" userId="0a081450-8ca8-4a20-8cfe-026cfbe8670e" providerId="ADAL" clId="{47F52B17-A0E2-4361-AFED-725D4880D7B7}" dt="2021-09-14T18:53:55.142" v="777" actId="20577"/>
        <pc:sldMkLst>
          <pc:docMk/>
          <pc:sldMk cId="4040918215" sldId="285"/>
        </pc:sldMkLst>
      </pc:sldChg>
      <pc:sldChg chg="modNotesTx">
        <pc:chgData name="Shauna Doerksen" userId="0a081450-8ca8-4a20-8cfe-026cfbe8670e" providerId="ADAL" clId="{47F52B17-A0E2-4361-AFED-725D4880D7B7}" dt="2021-09-14T19:25:49.373" v="1495" actId="6549"/>
        <pc:sldMkLst>
          <pc:docMk/>
          <pc:sldMk cId="536056979" sldId="298"/>
        </pc:sldMkLst>
      </pc:sldChg>
      <pc:sldChg chg="modNotesTx">
        <pc:chgData name="Shauna Doerksen" userId="0a081450-8ca8-4a20-8cfe-026cfbe8670e" providerId="ADAL" clId="{47F52B17-A0E2-4361-AFED-725D4880D7B7}" dt="2021-09-14T19:27:01.857" v="1629" actId="20577"/>
        <pc:sldMkLst>
          <pc:docMk/>
          <pc:sldMk cId="362258185" sldId="300"/>
        </pc:sldMkLst>
      </pc:sldChg>
      <pc:sldChg chg="modSp modNotesTx">
        <pc:chgData name="Shauna Doerksen" userId="0a081450-8ca8-4a20-8cfe-026cfbe8670e" providerId="ADAL" clId="{47F52B17-A0E2-4361-AFED-725D4880D7B7}" dt="2021-09-14T18:45:13.507" v="215" actId="20577"/>
        <pc:sldMkLst>
          <pc:docMk/>
          <pc:sldMk cId="3221419986" sldId="311"/>
        </pc:sldMkLst>
        <pc:spChg chg="mod">
          <ac:chgData name="Shauna Doerksen" userId="0a081450-8ca8-4a20-8cfe-026cfbe8670e" providerId="ADAL" clId="{47F52B17-A0E2-4361-AFED-725D4880D7B7}" dt="2021-09-14T18:27:00.079" v="5" actId="14100"/>
          <ac:spMkLst>
            <pc:docMk/>
            <pc:sldMk cId="3221419986" sldId="311"/>
            <ac:spMk id="3" creationId="{00000000-0000-0000-0000-000000000000}"/>
          </ac:spMkLst>
        </pc:spChg>
      </pc:sldChg>
      <pc:sldChg chg="modSp modAnim modNotesTx">
        <pc:chgData name="Shauna Doerksen" userId="0a081450-8ca8-4a20-8cfe-026cfbe8670e" providerId="ADAL" clId="{47F52B17-A0E2-4361-AFED-725D4880D7B7}" dt="2021-09-14T19:18:01.285" v="1276" actId="20577"/>
        <pc:sldMkLst>
          <pc:docMk/>
          <pc:sldMk cId="1234183510" sldId="316"/>
        </pc:sldMkLst>
        <pc:spChg chg="mod">
          <ac:chgData name="Shauna Doerksen" userId="0a081450-8ca8-4a20-8cfe-026cfbe8670e" providerId="ADAL" clId="{47F52B17-A0E2-4361-AFED-725D4880D7B7}" dt="2021-09-14T19:14:25.259" v="1085" actId="14100"/>
          <ac:spMkLst>
            <pc:docMk/>
            <pc:sldMk cId="1234183510" sldId="316"/>
            <ac:spMk id="2" creationId="{00000000-0000-0000-0000-000000000000}"/>
          </ac:spMkLst>
        </pc:spChg>
        <pc:spChg chg="mod">
          <ac:chgData name="Shauna Doerksen" userId="0a081450-8ca8-4a20-8cfe-026cfbe8670e" providerId="ADAL" clId="{47F52B17-A0E2-4361-AFED-725D4880D7B7}" dt="2021-09-14T19:11:47.027" v="1050" actId="14100"/>
          <ac:spMkLst>
            <pc:docMk/>
            <pc:sldMk cId="1234183510" sldId="316"/>
            <ac:spMk id="3" creationId="{00000000-0000-0000-0000-000000000000}"/>
          </ac:spMkLst>
        </pc:spChg>
      </pc:sldChg>
      <pc:sldChg chg="modNotesTx">
        <pc:chgData name="Shauna Doerksen" userId="0a081450-8ca8-4a20-8cfe-026cfbe8670e" providerId="ADAL" clId="{47F52B17-A0E2-4361-AFED-725D4880D7B7}" dt="2021-09-14T18:52:52.556" v="723" actId="20577"/>
        <pc:sldMkLst>
          <pc:docMk/>
          <pc:sldMk cId="2843159653" sldId="322"/>
        </pc:sldMkLst>
      </pc:sldChg>
      <pc:sldChg chg="modSp">
        <pc:chgData name="Shauna Doerksen" userId="0a081450-8ca8-4a20-8cfe-026cfbe8670e" providerId="ADAL" clId="{47F52B17-A0E2-4361-AFED-725D4880D7B7}" dt="2021-09-14T19:36:40.684" v="2789" actId="255"/>
        <pc:sldMkLst>
          <pc:docMk/>
          <pc:sldMk cId="2874100538" sldId="323"/>
        </pc:sldMkLst>
        <pc:spChg chg="mod">
          <ac:chgData name="Shauna Doerksen" userId="0a081450-8ca8-4a20-8cfe-026cfbe8670e" providerId="ADAL" clId="{47F52B17-A0E2-4361-AFED-725D4880D7B7}" dt="2021-09-14T19:36:40.684" v="2789" actId="255"/>
          <ac:spMkLst>
            <pc:docMk/>
            <pc:sldMk cId="2874100538" sldId="323"/>
            <ac:spMk id="3" creationId="{00000000-0000-0000-0000-000000000000}"/>
          </ac:spMkLst>
        </pc:spChg>
      </pc:sldChg>
      <pc:sldChg chg="modSp modNotesTx">
        <pc:chgData name="Shauna Doerksen" userId="0a081450-8ca8-4a20-8cfe-026cfbe8670e" providerId="ADAL" clId="{47F52B17-A0E2-4361-AFED-725D4880D7B7}" dt="2021-09-14T18:47:18.296" v="285" actId="20577"/>
        <pc:sldMkLst>
          <pc:docMk/>
          <pc:sldMk cId="1024928262" sldId="329"/>
        </pc:sldMkLst>
        <pc:spChg chg="mod">
          <ac:chgData name="Shauna Doerksen" userId="0a081450-8ca8-4a20-8cfe-026cfbe8670e" providerId="ADAL" clId="{47F52B17-A0E2-4361-AFED-725D4880D7B7}" dt="2021-09-14T18:27:11.278" v="6" actId="20577"/>
          <ac:spMkLst>
            <pc:docMk/>
            <pc:sldMk cId="1024928262" sldId="329"/>
            <ac:spMk id="3" creationId="{9DE5FF63-74DB-48D1-BD6F-6A3C57E16CA8}"/>
          </ac:spMkLst>
        </pc:spChg>
      </pc:sldChg>
      <pc:sldChg chg="modNotesTx">
        <pc:chgData name="Shauna Doerksen" userId="0a081450-8ca8-4a20-8cfe-026cfbe8670e" providerId="ADAL" clId="{47F52B17-A0E2-4361-AFED-725D4880D7B7}" dt="2021-09-14T19:30:56.259" v="2190" actId="20577"/>
        <pc:sldMkLst>
          <pc:docMk/>
          <pc:sldMk cId="2241659174" sldId="330"/>
        </pc:sldMkLst>
      </pc:sldChg>
      <pc:sldChg chg="modNotesTx">
        <pc:chgData name="Shauna Doerksen" userId="0a081450-8ca8-4a20-8cfe-026cfbe8670e" providerId="ADAL" clId="{47F52B17-A0E2-4361-AFED-725D4880D7B7}" dt="2021-09-14T19:31:13.001" v="2204" actId="20577"/>
        <pc:sldMkLst>
          <pc:docMk/>
          <pc:sldMk cId="3476147779" sldId="331"/>
        </pc:sldMkLst>
      </pc:sldChg>
      <pc:sldChg chg="modNotesTx">
        <pc:chgData name="Shauna Doerksen" userId="0a081450-8ca8-4a20-8cfe-026cfbe8670e" providerId="ADAL" clId="{47F52B17-A0E2-4361-AFED-725D4880D7B7}" dt="2021-09-14T19:33:12.399" v="2720" actId="20577"/>
        <pc:sldMkLst>
          <pc:docMk/>
          <pc:sldMk cId="3596854937" sldId="332"/>
        </pc:sldMkLst>
      </pc:sldChg>
      <pc:sldChg chg="modSp modNotesTx">
        <pc:chgData name="Shauna Doerksen" userId="0a081450-8ca8-4a20-8cfe-026cfbe8670e" providerId="ADAL" clId="{47F52B17-A0E2-4361-AFED-725D4880D7B7}" dt="2021-09-14T18:42:02.061" v="77" actId="20577"/>
        <pc:sldMkLst>
          <pc:docMk/>
          <pc:sldMk cId="663831739" sldId="338"/>
        </pc:sldMkLst>
        <pc:spChg chg="mod">
          <ac:chgData name="Shauna Doerksen" userId="0a081450-8ca8-4a20-8cfe-026cfbe8670e" providerId="ADAL" clId="{47F52B17-A0E2-4361-AFED-725D4880D7B7}" dt="2021-09-14T18:35:14.813" v="76" actId="14100"/>
          <ac:spMkLst>
            <pc:docMk/>
            <pc:sldMk cId="663831739" sldId="338"/>
            <ac:spMk id="3" creationId="{00000000-0000-0000-0000-000000000000}"/>
          </ac:spMkLst>
        </pc:spChg>
      </pc:sldChg>
      <pc:sldChg chg="modNotesTx">
        <pc:chgData name="Shauna Doerksen" userId="0a081450-8ca8-4a20-8cfe-026cfbe8670e" providerId="ADAL" clId="{47F52B17-A0E2-4361-AFED-725D4880D7B7}" dt="2021-09-14T18:54:09.325" v="792" actId="20577"/>
        <pc:sldMkLst>
          <pc:docMk/>
          <pc:sldMk cId="1078392819" sldId="352"/>
        </pc:sldMkLst>
      </pc:sldChg>
      <pc:sldChg chg="modNotesTx">
        <pc:chgData name="Shauna Doerksen" userId="0a081450-8ca8-4a20-8cfe-026cfbe8670e" providerId="ADAL" clId="{47F52B17-A0E2-4361-AFED-725D4880D7B7}" dt="2021-09-14T19:18:54.293" v="1299" actId="20577"/>
        <pc:sldMkLst>
          <pc:docMk/>
          <pc:sldMk cId="900447238" sldId="354"/>
        </pc:sldMkLst>
      </pc:sldChg>
      <pc:sldChg chg="modNotesTx">
        <pc:chgData name="Shauna Doerksen" userId="0a081450-8ca8-4a20-8cfe-026cfbe8670e" providerId="ADAL" clId="{47F52B17-A0E2-4361-AFED-725D4880D7B7}" dt="2021-09-14T19:26:05.679" v="1570" actId="20577"/>
        <pc:sldMkLst>
          <pc:docMk/>
          <pc:sldMk cId="2140370368" sldId="356"/>
        </pc:sldMkLst>
      </pc:sldChg>
      <pc:sldChg chg="modNotesTx">
        <pc:chgData name="Shauna Doerksen" userId="0a081450-8ca8-4a20-8cfe-026cfbe8670e" providerId="ADAL" clId="{47F52B17-A0E2-4361-AFED-725D4880D7B7}" dt="2021-09-14T18:43:55.855" v="188" actId="20577"/>
        <pc:sldMkLst>
          <pc:docMk/>
          <pc:sldMk cId="968458592" sldId="360"/>
        </pc:sldMkLst>
      </pc:sldChg>
      <pc:sldChg chg="modNotesTx">
        <pc:chgData name="Shauna Doerksen" userId="0a081450-8ca8-4a20-8cfe-026cfbe8670e" providerId="ADAL" clId="{47F52B17-A0E2-4361-AFED-725D4880D7B7}" dt="2021-09-14T19:22:40.501" v="1398" actId="20577"/>
        <pc:sldMkLst>
          <pc:docMk/>
          <pc:sldMk cId="189912934" sldId="365"/>
        </pc:sldMkLst>
      </pc:sldChg>
      <pc:sldChg chg="modNotesTx">
        <pc:chgData name="Shauna Doerksen" userId="0a081450-8ca8-4a20-8cfe-026cfbe8670e" providerId="ADAL" clId="{47F52B17-A0E2-4361-AFED-725D4880D7B7}" dt="2021-09-14T19:27:29.597" v="1658" actId="20577"/>
        <pc:sldMkLst>
          <pc:docMk/>
          <pc:sldMk cId="4078991931" sldId="366"/>
        </pc:sldMkLst>
      </pc:sldChg>
      <pc:sldChg chg="modNotesTx">
        <pc:chgData name="Shauna Doerksen" userId="0a081450-8ca8-4a20-8cfe-026cfbe8670e" providerId="ADAL" clId="{47F52B17-A0E2-4361-AFED-725D4880D7B7}" dt="2021-09-14T19:26:42.259" v="1614" actId="20577"/>
        <pc:sldMkLst>
          <pc:docMk/>
          <pc:sldMk cId="2233634110" sldId="367"/>
        </pc:sldMkLst>
      </pc:sldChg>
      <pc:sldChg chg="modNotesTx">
        <pc:chgData name="Shauna Doerksen" userId="0a081450-8ca8-4a20-8cfe-026cfbe8670e" providerId="ADAL" clId="{47F52B17-A0E2-4361-AFED-725D4880D7B7}" dt="2021-09-14T18:53:16.545" v="727" actId="6549"/>
        <pc:sldMkLst>
          <pc:docMk/>
          <pc:sldMk cId="1287265376" sldId="371"/>
        </pc:sldMkLst>
      </pc:sldChg>
      <pc:sldChg chg="modNotesTx">
        <pc:chgData name="Shauna Doerksen" userId="0a081450-8ca8-4a20-8cfe-026cfbe8670e" providerId="ADAL" clId="{47F52B17-A0E2-4361-AFED-725D4880D7B7}" dt="2021-09-14T18:49:01.170" v="353" actId="20577"/>
        <pc:sldMkLst>
          <pc:docMk/>
          <pc:sldMk cId="939691832" sldId="372"/>
        </pc:sldMkLst>
      </pc:sldChg>
      <pc:sldChg chg="modNotesTx">
        <pc:chgData name="Shauna Doerksen" userId="0a081450-8ca8-4a20-8cfe-026cfbe8670e" providerId="ADAL" clId="{47F52B17-A0E2-4361-AFED-725D4880D7B7}" dt="2021-09-14T19:29:34.795" v="2024" actId="20577"/>
        <pc:sldMkLst>
          <pc:docMk/>
          <pc:sldMk cId="1234932936" sldId="373"/>
        </pc:sldMkLst>
      </pc:sldChg>
      <pc:sldChg chg="modSp modAnim modNotesTx">
        <pc:chgData name="Shauna Doerksen" userId="0a081450-8ca8-4a20-8cfe-026cfbe8670e" providerId="ADAL" clId="{47F52B17-A0E2-4361-AFED-725D4880D7B7}" dt="2021-09-14T19:29:56.992" v="2133" actId="6549"/>
        <pc:sldMkLst>
          <pc:docMk/>
          <pc:sldMk cId="1951754123" sldId="375"/>
        </pc:sldMkLst>
        <pc:spChg chg="mod">
          <ac:chgData name="Shauna Doerksen" userId="0a081450-8ca8-4a20-8cfe-026cfbe8670e" providerId="ADAL" clId="{47F52B17-A0E2-4361-AFED-725D4880D7B7}" dt="2021-09-14T18:31:42.822" v="20" actId="20577"/>
          <ac:spMkLst>
            <pc:docMk/>
            <pc:sldMk cId="1951754123" sldId="375"/>
            <ac:spMk id="2" creationId="{3D94F18D-D88B-41A2-BF94-BB528182B90C}"/>
          </ac:spMkLst>
        </pc:spChg>
      </pc:sldChg>
    </pc:docChg>
  </pc:docChgLst>
  <pc:docChgLst>
    <pc:chgData name="Shauna Doerksen" userId="S::sdoerksen2@wrha.mb.ca::0a081450-8ca8-4a20-8cfe-026cfbe8670e" providerId="AD" clId="Web-{BFA1D226-453B-4507-9FAD-FB0522DA57D2}"/>
    <pc:docChg chg="modSld">
      <pc:chgData name="Shauna Doerksen" userId="S::sdoerksen2@wrha.mb.ca::0a081450-8ca8-4a20-8cfe-026cfbe8670e" providerId="AD" clId="Web-{BFA1D226-453B-4507-9FAD-FB0522DA57D2}" dt="2021-09-27T18:39:18.721" v="13"/>
      <pc:docMkLst>
        <pc:docMk/>
      </pc:docMkLst>
      <pc:sldChg chg="modNotes">
        <pc:chgData name="Shauna Doerksen" userId="S::sdoerksen2@wrha.mb.ca::0a081450-8ca8-4a20-8cfe-026cfbe8670e" providerId="AD" clId="Web-{BFA1D226-453B-4507-9FAD-FB0522DA57D2}" dt="2021-09-27T18:39:18.721" v="13"/>
        <pc:sldMkLst>
          <pc:docMk/>
          <pc:sldMk cId="663831739" sldId="3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7CABE4-7293-40DA-A2F3-E973A422E46A}" type="datetimeFigureOut">
              <a:rPr lang="en-US" smtClean="0"/>
              <a:t>10/17/2021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B4D53-2356-4294-BCFA-54E80426EB8C}" type="slidenum">
              <a:rPr lang="en-US" smtClean="0"/>
              <a:t>‹#›</a:t>
            </a:fld>
            <a:endParaRPr lang="en-US"/>
          </a:p>
        </p:txBody>
      </p:sp>
    </p:spTree>
    <p:extLst>
      <p:ext uri="{BB962C8B-B14F-4D97-AF65-F5344CB8AC3E}">
        <p14:creationId xmlns:p14="http://schemas.microsoft.com/office/powerpoint/2010/main" val="116918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CWFyxn0qDE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B4D53-2356-4294-BCFA-54E80426EB8C}" type="slidenum">
              <a:rPr lang="en-US" smtClean="0"/>
              <a:t>1</a:t>
            </a:fld>
            <a:endParaRPr lang="en-US"/>
          </a:p>
        </p:txBody>
      </p:sp>
    </p:spTree>
    <p:extLst>
      <p:ext uri="{BB962C8B-B14F-4D97-AF65-F5344CB8AC3E}">
        <p14:creationId xmlns:p14="http://schemas.microsoft.com/office/powerpoint/2010/main" val="316882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ZOOM POLL:</a:t>
            </a:r>
            <a:r>
              <a:rPr lang="en-US" baseline="0" dirty="0"/>
              <a:t>  True/False</a:t>
            </a:r>
            <a:endParaRPr lang="en-US" dirty="0"/>
          </a:p>
          <a:p>
            <a:endParaRPr lang="en-US" dirty="0"/>
          </a:p>
          <a:p>
            <a:r>
              <a:rPr lang="en-US" dirty="0"/>
              <a:t>You will almost never experience symptoms of high cholesterol.  The way to know if you have high blood cholesterol is to check your numbers with a simple blood test at the lab.  Early treatment of high cholesterol is critical because if left untreated, it can contribute to your risk of heart attack and stroke.</a:t>
            </a:r>
          </a:p>
        </p:txBody>
      </p:sp>
      <p:sp>
        <p:nvSpPr>
          <p:cNvPr id="4" name="Slide Number Placeholder 3"/>
          <p:cNvSpPr>
            <a:spLocks noGrp="1"/>
          </p:cNvSpPr>
          <p:nvPr>
            <p:ph type="sldNum" sz="quarter" idx="10"/>
          </p:nvPr>
        </p:nvSpPr>
        <p:spPr/>
        <p:txBody>
          <a:bodyPr/>
          <a:lstStyle/>
          <a:p>
            <a:fld id="{137B4D53-2356-4294-BCFA-54E80426EB8C}" type="slidenum">
              <a:rPr lang="en-US" smtClean="0"/>
              <a:t>10</a:t>
            </a:fld>
            <a:endParaRPr lang="en-US"/>
          </a:p>
        </p:txBody>
      </p:sp>
    </p:spTree>
    <p:extLst>
      <p:ext uri="{BB962C8B-B14F-4D97-AF65-F5344CB8AC3E}">
        <p14:creationId xmlns:p14="http://schemas.microsoft.com/office/powerpoint/2010/main" val="2431313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1600"/>
              </a:spcAft>
              <a:defRPr/>
            </a:pPr>
            <a:r>
              <a:rPr lang="en-US" altLang="en-US" sz="1200" dirty="0"/>
              <a:t>-Cholesterol is one of the fats in blood.</a:t>
            </a:r>
            <a:r>
              <a:rPr lang="en-US" altLang="en-US" sz="1200" baseline="0" dirty="0"/>
              <a:t>  Cholesterol is used </a:t>
            </a:r>
            <a:r>
              <a:rPr lang="en-US" altLang="en-US" sz="1200" dirty="0"/>
              <a:t>to make cell membranes, vitamin D and hormones.</a:t>
            </a:r>
          </a:p>
          <a:p>
            <a:pPr>
              <a:spcBef>
                <a:spcPct val="0"/>
              </a:spcBef>
              <a:spcAft>
                <a:spcPts val="1600"/>
              </a:spcAft>
              <a:defRPr/>
            </a:pPr>
            <a:r>
              <a:rPr lang="en-US" altLang="en-US" sz="1200" dirty="0"/>
              <a:t>-High blood cholesterol is a risk factor for heart disease and stroke.  Lowering your cholesterol can dramatically reduce your risk of heart</a:t>
            </a:r>
            <a:r>
              <a:rPr lang="en-US" altLang="en-US" sz="1200" baseline="0" dirty="0"/>
              <a:t> disease</a:t>
            </a:r>
            <a:r>
              <a:rPr lang="en-US" altLang="en-US" sz="1200" dirty="0"/>
              <a:t>.</a:t>
            </a:r>
          </a:p>
          <a:p>
            <a:pPr marL="0" marR="0" indent="0" algn="l" defTabSz="914400" rtl="0" eaLnBrk="1" fontAlgn="auto" latinLnBrk="0" hangingPunct="1">
              <a:lnSpc>
                <a:spcPct val="100000"/>
              </a:lnSpc>
              <a:spcBef>
                <a:spcPct val="0"/>
              </a:spcBef>
              <a:spcAft>
                <a:spcPts val="1600"/>
              </a:spcAft>
              <a:buClrTx/>
              <a:buSzTx/>
              <a:buFontTx/>
              <a:buNone/>
              <a:tabLst/>
              <a:defRPr/>
            </a:pPr>
            <a:r>
              <a:rPr lang="en-US" altLang="en-US" sz="1200" dirty="0"/>
              <a:t>-We check your cholesterol every 1-5 years to determine your heart disease risk.  Once we know what your risk is, we can sometimes stop checking</a:t>
            </a:r>
            <a:r>
              <a:rPr lang="en-US" altLang="en-US" sz="1200" baseline="0" dirty="0"/>
              <a:t> your cholesterol levels.</a:t>
            </a:r>
            <a:endParaRPr lang="en-US" altLang="en-US" sz="1200" dirty="0"/>
          </a:p>
          <a:p>
            <a:pPr>
              <a:spcBef>
                <a:spcPct val="0"/>
              </a:spcBef>
              <a:spcAft>
                <a:spcPts val="1600"/>
              </a:spcAft>
              <a:defRPr/>
            </a:pPr>
            <a:r>
              <a:rPr lang="en-US" altLang="en-US" sz="1200" dirty="0"/>
              <a:t>-The liver also produces cholesterol (80% of</a:t>
            </a:r>
            <a:r>
              <a:rPr lang="en-US" altLang="en-US" sz="1200" baseline="0" dirty="0"/>
              <a:t> total blood cholesterol</a:t>
            </a:r>
            <a:r>
              <a:rPr lang="en-US" altLang="en-US" sz="1200" dirty="0"/>
              <a:t>).</a:t>
            </a:r>
          </a:p>
          <a:p>
            <a:pPr>
              <a:spcBef>
                <a:spcPct val="0"/>
              </a:spcBef>
              <a:spcAft>
                <a:spcPts val="1600"/>
              </a:spcAft>
              <a:defRPr/>
            </a:pPr>
            <a:endParaRPr lang="en-US" altLang="en-US" sz="1200" dirty="0"/>
          </a:p>
          <a:p>
            <a:pPr>
              <a:spcBef>
                <a:spcPct val="0"/>
              </a:spcBef>
              <a:spcAft>
                <a:spcPts val="1600"/>
              </a:spcAft>
              <a:defRPr/>
            </a:pPr>
            <a:r>
              <a:rPr lang="en-US" altLang="en-US" sz="1200" dirty="0"/>
              <a:t>---Optional notes-----</a:t>
            </a:r>
          </a:p>
          <a:p>
            <a:pPr>
              <a:spcBef>
                <a:spcPct val="0"/>
              </a:spcBef>
              <a:spcAft>
                <a:spcPts val="1600"/>
              </a:spcAft>
              <a:defRPr/>
            </a:pPr>
            <a:endParaRPr lang="en-US" altLang="en-US" sz="1200" dirty="0"/>
          </a:p>
          <a:p>
            <a:pPr marL="0" marR="0" indent="0" algn="l" defTabSz="914400" rtl="0" eaLnBrk="0" fontAlgn="base" latinLnBrk="0" hangingPunct="0">
              <a:lnSpc>
                <a:spcPct val="100000"/>
              </a:lnSpc>
              <a:spcBef>
                <a:spcPct val="0"/>
              </a:spcBef>
              <a:spcAft>
                <a:spcPts val="1600"/>
              </a:spcAft>
              <a:buClrTx/>
              <a:buSzTx/>
              <a:buFontTx/>
              <a:buNone/>
              <a:tabLst/>
              <a:defRPr/>
            </a:pPr>
            <a:r>
              <a:rPr lang="en-US" altLang="en-US" sz="1200" dirty="0"/>
              <a:t>Dietary cholesterol is found in meat, poultry, eggs and dairy (only in “animal foods” not “plant foods”).  However, dietary cholesterol has </a:t>
            </a:r>
            <a:r>
              <a:rPr lang="en-US" altLang="en-US" sz="1200" u="sng" dirty="0"/>
              <a:t>much less</a:t>
            </a:r>
            <a:r>
              <a:rPr lang="en-US" altLang="en-US" sz="1200" u="none" dirty="0"/>
              <a:t> </a:t>
            </a:r>
            <a:r>
              <a:rPr lang="en-US" altLang="en-US" sz="1200" dirty="0"/>
              <a:t>of an impact on blood cholesterol, versus foods high in saturated and trans fat.  We will discuss these foods more</a:t>
            </a:r>
            <a:r>
              <a:rPr lang="en-US" altLang="en-US" sz="1200" baseline="0" dirty="0"/>
              <a:t> in Class 2 “Eating for Heart Health”.</a:t>
            </a:r>
            <a:endParaRPr lang="en-US" altLang="en-US" sz="1200" dirty="0"/>
          </a:p>
          <a:p>
            <a:pPr>
              <a:spcBef>
                <a:spcPct val="0"/>
              </a:spcBef>
              <a:spcAft>
                <a:spcPts val="1600"/>
              </a:spcAft>
              <a:defRPr/>
            </a:pPr>
            <a:endParaRPr lang="en-US" altLang="en-US" sz="1200" dirty="0"/>
          </a:p>
          <a:p>
            <a:r>
              <a:rPr lang="en-US" sz="1200" b="0" i="0" u="none" strike="noStrike" kern="1200" baseline="0" dirty="0">
                <a:solidFill>
                  <a:schemeClr val="tx1"/>
                </a:solidFill>
                <a:latin typeface="+mn-lt"/>
                <a:ea typeface="+mn-ea"/>
                <a:cs typeface="+mn-cs"/>
              </a:rPr>
              <a:t>-Ways to lower LDL:  Decrease intake of total fat, saturated &amp; trans fats;  Increase intake of omega-3 fats, soy products and fibre;  Increase physical activity;  Quit smoking;  Reduce stress.</a:t>
            </a:r>
          </a:p>
          <a:p>
            <a:r>
              <a:rPr lang="en-US" sz="1200" b="0" i="0" u="none" strike="noStrike" kern="1200" baseline="0" dirty="0">
                <a:solidFill>
                  <a:schemeClr val="tx1"/>
                </a:solidFill>
                <a:latin typeface="+mn-lt"/>
                <a:ea typeface="+mn-ea"/>
                <a:cs typeface="+mn-cs"/>
              </a:rPr>
              <a:t>-Ways to increase HDL:  Increase physical activity;  Quit smoking;  Weight loss.</a:t>
            </a:r>
          </a:p>
          <a:p>
            <a:r>
              <a:rPr lang="en-US" sz="1200" b="0" i="0" u="none" strike="noStrike" kern="1200" baseline="0" dirty="0">
                <a:solidFill>
                  <a:schemeClr val="tx1"/>
                </a:solidFill>
                <a:latin typeface="+mn-lt"/>
                <a:ea typeface="+mn-ea"/>
                <a:cs typeface="+mn-cs"/>
              </a:rPr>
              <a:t>-Ways to lower TG:  Decrease intake of sugar/sweets/desserts;  Decrease or abstain from alcohol;  Increase physical activity;  Decrease intake of saturated &amp; trans fats;  Increase omega-3 fats;  Quit smoking.</a:t>
            </a:r>
            <a:endParaRPr lang="en-US" altLang="en-US" sz="1200" dirty="0"/>
          </a:p>
        </p:txBody>
      </p:sp>
      <p:sp>
        <p:nvSpPr>
          <p:cNvPr id="4" name="Slide Number Placeholder 3"/>
          <p:cNvSpPr>
            <a:spLocks noGrp="1"/>
          </p:cNvSpPr>
          <p:nvPr>
            <p:ph type="sldNum" sz="quarter" idx="10"/>
          </p:nvPr>
        </p:nvSpPr>
        <p:spPr/>
        <p:txBody>
          <a:bodyPr/>
          <a:lstStyle/>
          <a:p>
            <a:pPr>
              <a:defRPr/>
            </a:pPr>
            <a:fld id="{BFAED3FF-7BA3-4284-B2B7-592883FE751B}" type="slidenum">
              <a:rPr lang="en-US" smtClean="0"/>
              <a:pPr>
                <a:defRPr/>
              </a:pPr>
              <a:t>11</a:t>
            </a:fld>
            <a:endParaRPr lang="en-US"/>
          </a:p>
        </p:txBody>
      </p:sp>
    </p:spTree>
    <p:extLst>
      <p:ext uri="{BB962C8B-B14F-4D97-AF65-F5344CB8AC3E}">
        <p14:creationId xmlns:p14="http://schemas.microsoft.com/office/powerpoint/2010/main" val="2360732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Atherosclerosis is also known as “clogged arteries”.</a:t>
            </a:r>
          </a:p>
          <a:p>
            <a:r>
              <a:rPr lang="en-US" dirty="0"/>
              <a:t>-A plaque of cholesterol and white blood cells can build up inside the blood vessel, slowly over time.  This restricts the flow of blood through the artery.</a:t>
            </a:r>
            <a:endParaRPr lang="en-US" baseline="0" dirty="0"/>
          </a:p>
          <a:p>
            <a:r>
              <a:rPr lang="en-US" dirty="0"/>
              <a:t>-Atherosclerosis and/or coronary artery disease often have no symptoms until</a:t>
            </a:r>
            <a:r>
              <a:rPr lang="en-US" baseline="0" dirty="0"/>
              <a:t> the blood vessel is very clogged.</a:t>
            </a:r>
            <a:endParaRPr lang="en-US" dirty="0"/>
          </a:p>
        </p:txBody>
      </p:sp>
      <p:sp>
        <p:nvSpPr>
          <p:cNvPr id="4" name="Slide Number Placeholder 3"/>
          <p:cNvSpPr>
            <a:spLocks noGrp="1"/>
          </p:cNvSpPr>
          <p:nvPr>
            <p:ph type="sldNum" sz="quarter" idx="5"/>
          </p:nvPr>
        </p:nvSpPr>
        <p:spPr/>
        <p:txBody>
          <a:bodyPr/>
          <a:lstStyle/>
          <a:p>
            <a:fld id="{137B4D53-2356-4294-BCFA-54E80426EB8C}" type="slidenum">
              <a:rPr lang="en-US" smtClean="0"/>
              <a:t>12</a:t>
            </a:fld>
            <a:endParaRPr lang="en-US"/>
          </a:p>
        </p:txBody>
      </p:sp>
    </p:spTree>
    <p:extLst>
      <p:ext uri="{BB962C8B-B14F-4D97-AF65-F5344CB8AC3E}">
        <p14:creationId xmlns:p14="http://schemas.microsoft.com/office/powerpoint/2010/main" val="401997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967F0F9-D0F3-42FB-9DDE-7F8B4794DE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BD54D711-9546-44C3-9793-87D7CDC72499}" type="slidenum">
              <a:rPr lang="en-US" altLang="en-US"/>
              <a:pPr/>
              <a:t>13</a:t>
            </a:fld>
            <a:endParaRPr lang="en-US" altLang="en-US"/>
          </a:p>
        </p:txBody>
      </p:sp>
      <p:sp>
        <p:nvSpPr>
          <p:cNvPr id="15363" name="Rectangle 2">
            <a:extLst>
              <a:ext uri="{FF2B5EF4-FFF2-40B4-BE49-F238E27FC236}">
                <a16:creationId xmlns:a16="http://schemas.microsoft.com/office/drawing/2014/main" id="{37165ABB-348C-4DD1-941B-73D315C8CF8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13D00C1E-9A1D-48C5-84FA-FD77BFD50D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None/>
            </a:pPr>
            <a:r>
              <a:rPr lang="en-US" altLang="en-US" dirty="0">
                <a:latin typeface="Arial"/>
                <a:cs typeface="Arial"/>
              </a:rPr>
              <a:t>Here are some </a:t>
            </a:r>
            <a:r>
              <a:rPr lang="en-US" altLang="en-US" i="0" dirty="0">
                <a:latin typeface="Arial"/>
                <a:cs typeface="Arial"/>
              </a:rPr>
              <a:t>general</a:t>
            </a:r>
            <a:r>
              <a:rPr lang="en-US" altLang="en-US" dirty="0">
                <a:latin typeface="Arial"/>
                <a:cs typeface="Arial"/>
              </a:rPr>
              <a:t> targets for cholesterol levels.  Your doctor or specialist may set different targets for you based on your individual risk level.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a:cs typeface="Arial"/>
              </a:rPr>
              <a:t>-Some people can reach their cholesterol targets simply by making lifestyle changes, while others may need medication to help them out.  But taking medications does not mean that you “failed” at lifestyle</a:t>
            </a:r>
            <a:r>
              <a:rPr lang="en-US" altLang="en-US" baseline="0" dirty="0">
                <a:latin typeface="Arial"/>
                <a:cs typeface="Arial"/>
              </a:rPr>
              <a:t> changes.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Arial"/>
                <a:cs typeface="Arial"/>
              </a:rPr>
              <a:t>-80% of the cholesterol in our body is produced by the liver.  Genetically, some people’s bodies produce more cholesterol than others.</a:t>
            </a:r>
            <a:endParaRPr lang="en-US" altLang="en-US" b="1" dirty="0">
              <a:latin typeface="Arial"/>
              <a:cs typeface="Arial"/>
            </a:endParaRPr>
          </a:p>
          <a:p>
            <a:pPr eaLnBrk="1" hangingPunct="1">
              <a:buFontTx/>
              <a:buNone/>
            </a:pPr>
            <a:r>
              <a:rPr lang="en-US" altLang="en-US" b="1" dirty="0">
                <a:latin typeface="Arial"/>
                <a:cs typeface="Arial"/>
              </a:rPr>
              <a:t>-Important</a:t>
            </a:r>
            <a:r>
              <a:rPr lang="en-US" altLang="en-US" b="1" baseline="0" dirty="0">
                <a:latin typeface="Arial"/>
                <a:cs typeface="Arial"/>
              </a:rPr>
              <a:t> note: </a:t>
            </a:r>
            <a:r>
              <a:rPr lang="en-US" altLang="en-US" b="1" dirty="0">
                <a:latin typeface="Arial"/>
                <a:cs typeface="Arial"/>
              </a:rPr>
              <a:t>Cholesterol medications (statins) lower your heart disease risk, no matter what your cholesterol level is.  </a:t>
            </a:r>
            <a:r>
              <a:rPr lang="en-US" altLang="en-US" dirty="0">
                <a:latin typeface="Arial"/>
                <a:cs typeface="Arial"/>
              </a:rPr>
              <a:t>The risk reduction comes</a:t>
            </a:r>
            <a:r>
              <a:rPr lang="en-US" altLang="en-US" baseline="0" dirty="0">
                <a:latin typeface="Arial"/>
                <a:cs typeface="Arial"/>
              </a:rPr>
              <a:t> just from taking the statin, it is not proportional to how much the statin lowers your cholesterol levels.</a:t>
            </a:r>
            <a:endParaRPr lang="en-US" altLang="en-US" dirty="0">
              <a:latin typeface="Arial" panose="020B0604020202020204" pitchFamily="34" charset="0"/>
            </a:endParaRPr>
          </a:p>
          <a:p>
            <a:pPr eaLnBrk="1" hangingPunct="1">
              <a:buFontTx/>
              <a:buNone/>
            </a:pPr>
            <a:endParaRPr lang="en-US" altLang="en-US" dirty="0">
              <a:latin typeface="Arial"/>
              <a:cs typeface="Arial"/>
            </a:endParaRPr>
          </a:p>
          <a:p>
            <a:pPr eaLnBrk="1" hangingPunct="1">
              <a:buFontTx/>
              <a:buNone/>
            </a:pPr>
            <a:r>
              <a:rPr lang="en-US" altLang="en-US" dirty="0">
                <a:latin typeface="Arial"/>
                <a:cs typeface="Arial"/>
              </a:rPr>
              <a:t>---Optional notes---</a:t>
            </a:r>
          </a:p>
          <a:p>
            <a:pPr eaLnBrk="1" hangingPunct="1">
              <a:buFontTx/>
              <a:buNone/>
            </a:pPr>
            <a:r>
              <a:rPr lang="en-US" altLang="en-US" dirty="0">
                <a:latin typeface="Arial"/>
                <a:cs typeface="Arial"/>
              </a:rPr>
              <a:t>Your cholesterol target levels depend on your risk for heart disease over the next 10 years.  Some cholesterol targets (LDL) are even lower if you have diabetes, because diabetes itself is a risk factor for heart disease (regardless of your cholesterol level).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poll: “I should have</a:t>
            </a:r>
            <a:r>
              <a:rPr lang="en-US" baseline="0" dirty="0"/>
              <a:t> my cholesterol checked every year after age 40.”  True/False</a:t>
            </a:r>
          </a:p>
          <a:p>
            <a:pPr marL="0" indent="0">
              <a:buNone/>
            </a:pPr>
            <a:r>
              <a:rPr lang="en-US" baseline="0" dirty="0"/>
              <a:t>(We suggest allowing clients to answer as TRUE or FALSE, but the correct answer is MAYBE).</a:t>
            </a:r>
          </a:p>
          <a:p>
            <a:pPr marL="0" indent="0">
              <a:buNone/>
            </a:pPr>
            <a:endParaRPr lang="en-US" baseline="0" dirty="0"/>
          </a:p>
          <a:p>
            <a:pPr marL="0" indent="0">
              <a:buNone/>
            </a:pPr>
            <a:r>
              <a:rPr lang="en-US" baseline="0" dirty="0"/>
              <a:t>Your doctor may test your cholesterol levels annually or once every 5 years.  It depends on your risk of heart disease.</a:t>
            </a:r>
          </a:p>
          <a:p>
            <a:pPr marL="0" indent="0">
              <a:buNone/>
            </a:pPr>
            <a:endParaRPr lang="en-US" dirty="0"/>
          </a:p>
          <a:p>
            <a:endParaRPr lang="en-US" dirty="0"/>
          </a:p>
          <a:p>
            <a:r>
              <a:rPr lang="en-US" dirty="0"/>
              <a:t>---Background information only---</a:t>
            </a:r>
          </a:p>
          <a:p>
            <a:r>
              <a:rPr lang="en-US" dirty="0"/>
              <a:t>-In</a:t>
            </a:r>
            <a:r>
              <a:rPr lang="en-US" baseline="0" dirty="0"/>
              <a:t> patients over 40 at low risk of CVD, t</a:t>
            </a:r>
            <a:r>
              <a:rPr lang="en-US" dirty="0"/>
              <a:t>est lipids every 5 years</a:t>
            </a:r>
            <a:r>
              <a:rPr lang="en-US" baseline="0" dirty="0"/>
              <a:t>.</a:t>
            </a:r>
          </a:p>
          <a:p>
            <a:r>
              <a:rPr lang="en-US" baseline="0" dirty="0"/>
              <a:t>-In patients with Framingham Risk Score &gt;10%, check lipids annually.</a:t>
            </a:r>
            <a:endParaRPr lang="en-US" dirty="0"/>
          </a:p>
          <a:p>
            <a:r>
              <a:rPr lang="en-US" dirty="0"/>
              <a:t>-Consider earlier screening in ethnic</a:t>
            </a:r>
            <a:r>
              <a:rPr lang="en-US" baseline="0" dirty="0"/>
              <a:t> groups at increased risk (e.g. South Asian or First Nations).</a:t>
            </a:r>
            <a:endParaRPr lang="en-US" dirty="0"/>
          </a:p>
          <a:p>
            <a:endParaRPr lang="en-US" dirty="0"/>
          </a:p>
          <a:p>
            <a:r>
              <a:rPr lang="en-US" dirty="0"/>
              <a:t>Screen all patients with</a:t>
            </a:r>
            <a:r>
              <a:rPr lang="en-US" baseline="0" dirty="0"/>
              <a:t> the following conditions regardless of age:</a:t>
            </a:r>
          </a:p>
          <a:p>
            <a:r>
              <a:rPr lang="en-US" baseline="0" dirty="0"/>
              <a:t>Clinical evidence of atherosclerosis,  Abdominal aortic aneurysm,  Diabetes,  Arterial hypertension,  Current cigarette smoking,  Stigmata of dyslipidemia (arcus cornea, xanthelasma or xanthoma),  Family history of premature CVD,  Family history of dyslipidemia,  Chronic kidney disease,  Obesity (BMI&gt;30),  Inflammatory bowel disease (Crohn’s, colitis, celiac),  HIV infection,  Erectile dysfunction,  COPD,  Hypertensive diseases of pregnancy.</a:t>
            </a:r>
            <a:endParaRPr lang="en-US" dirty="0"/>
          </a:p>
        </p:txBody>
      </p:sp>
      <p:sp>
        <p:nvSpPr>
          <p:cNvPr id="4" name="Slide Number Placeholder 3"/>
          <p:cNvSpPr>
            <a:spLocks noGrp="1"/>
          </p:cNvSpPr>
          <p:nvPr>
            <p:ph type="sldNum" sz="quarter" idx="10"/>
          </p:nvPr>
        </p:nvSpPr>
        <p:spPr/>
        <p:txBody>
          <a:bodyPr/>
          <a:lstStyle/>
          <a:p>
            <a:fld id="{137B4D53-2356-4294-BCFA-54E80426EB8C}" type="slidenum">
              <a:rPr lang="en-US" smtClean="0"/>
              <a:t>14</a:t>
            </a:fld>
            <a:endParaRPr lang="en-US"/>
          </a:p>
        </p:txBody>
      </p:sp>
    </p:spTree>
    <p:extLst>
      <p:ext uri="{BB962C8B-B14F-4D97-AF65-F5344CB8AC3E}">
        <p14:creationId xmlns:p14="http://schemas.microsoft.com/office/powerpoint/2010/main" val="1191270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CA" dirty="0"/>
              <a:t>Now that we’ve talked about the heart and some of its conditions, let’s take a closer look at a few other common terms.</a:t>
            </a:r>
            <a:endParaRPr lang="en-CA" dirty="0">
              <a:cs typeface="Calibri"/>
            </a:endParaRPr>
          </a:p>
          <a:p>
            <a:r>
              <a:rPr lang="en-CA" dirty="0"/>
              <a:t>Heart</a:t>
            </a:r>
            <a:r>
              <a:rPr lang="en-CA" baseline="0" dirty="0"/>
              <a:t> Disease</a:t>
            </a:r>
            <a:r>
              <a:rPr lang="en-CA" dirty="0"/>
              <a:t> is a </a:t>
            </a:r>
            <a:r>
              <a:rPr lang="en-CA" dirty="0">
                <a:latin typeface="Raleway Medium"/>
              </a:rPr>
              <a:t>group of conditions affecting the heart.  These can include chest pain, heart attack, cardiac arrest, and heart pumping problems.</a:t>
            </a:r>
            <a:endParaRPr lang="en-CA" dirty="0">
              <a:latin typeface="+mn-lt"/>
              <a:cs typeface="Calibri"/>
            </a:endParaRPr>
          </a:p>
        </p:txBody>
      </p:sp>
      <p:sp>
        <p:nvSpPr>
          <p:cNvPr id="4" name="Slide Number Placeholder 3"/>
          <p:cNvSpPr>
            <a:spLocks noGrp="1"/>
          </p:cNvSpPr>
          <p:nvPr>
            <p:ph type="sldNum" sz="quarter" idx="10"/>
          </p:nvPr>
        </p:nvSpPr>
        <p:spPr/>
        <p:txBody>
          <a:bodyPr/>
          <a:lstStyle/>
          <a:p>
            <a:fld id="{137B4D53-2356-4294-BCFA-54E80426EB8C}" type="slidenum">
              <a:rPr lang="en-US" smtClean="0"/>
              <a:t>15</a:t>
            </a:fld>
            <a:endParaRPr lang="en-US"/>
          </a:p>
        </p:txBody>
      </p:sp>
    </p:spTree>
    <p:extLst>
      <p:ext uri="{BB962C8B-B14F-4D97-AF65-F5344CB8AC3E}">
        <p14:creationId xmlns:p14="http://schemas.microsoft.com/office/powerpoint/2010/main" val="1915970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symptom of coronary artery disease is called “angina pectoris” or “angina” which means a strangling feeling in the chest.  We get this feeling because there is not enough blood flow within these smaller blood vessels</a:t>
            </a:r>
            <a:r>
              <a:rPr lang="en-US" baseline="0" dirty="0"/>
              <a:t> leading to the heart.</a:t>
            </a:r>
          </a:p>
          <a:p>
            <a:endParaRPr lang="en-US" baseline="0" dirty="0"/>
          </a:p>
          <a:p>
            <a:r>
              <a:rPr lang="en-US" b="1" baseline="0" dirty="0"/>
              <a:t>Angina can come and go based on your level of physical activity or exertion, stress, and many other factors.  Just because the pain goes away, doesn’t mean the problem goes away too.</a:t>
            </a:r>
            <a:endParaRPr lang="en-US" b="1" dirty="0"/>
          </a:p>
        </p:txBody>
      </p:sp>
      <p:sp>
        <p:nvSpPr>
          <p:cNvPr id="4" name="Slide Number Placeholder 3"/>
          <p:cNvSpPr>
            <a:spLocks noGrp="1"/>
          </p:cNvSpPr>
          <p:nvPr>
            <p:ph type="sldNum" sz="quarter" idx="10"/>
          </p:nvPr>
        </p:nvSpPr>
        <p:spPr/>
        <p:txBody>
          <a:bodyPr/>
          <a:lstStyle/>
          <a:p>
            <a:fld id="{137B4D53-2356-4294-BCFA-54E80426EB8C}" type="slidenum">
              <a:rPr lang="en-US" smtClean="0"/>
              <a:t>16</a:t>
            </a:fld>
            <a:endParaRPr lang="en-US"/>
          </a:p>
        </p:txBody>
      </p:sp>
    </p:spTree>
    <p:extLst>
      <p:ext uri="{BB962C8B-B14F-4D97-AF65-F5344CB8AC3E}">
        <p14:creationId xmlns:p14="http://schemas.microsoft.com/office/powerpoint/2010/main" val="250670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cholesterol plaques become unstable and break off inside the blood vessel, the clot will move downstream through the blood vessel (where the arteries get narrower) and it will get stuck. This blood clot will block an artery, and is called a “thrombosis”.</a:t>
            </a:r>
          </a:p>
          <a:p>
            <a:endParaRPr lang="en-US" dirty="0"/>
          </a:p>
          <a:p>
            <a:r>
              <a:rPr lang="en-US" dirty="0"/>
              <a:t>If it is a full vessel blockage, this means that any of the organs and tissues that use the blood supply will start to die, as they cannot receive oxygen.</a:t>
            </a:r>
          </a:p>
          <a:p>
            <a:r>
              <a:rPr lang="en-US" dirty="0"/>
              <a:t>In the heart, this is called a myocardial infarction</a:t>
            </a:r>
            <a:r>
              <a:rPr lang="en-US" baseline="0" dirty="0"/>
              <a:t> or “MI”.</a:t>
            </a:r>
            <a:r>
              <a:rPr lang="en-US" dirty="0"/>
              <a:t>  It is commonly known as a heart attack.  </a:t>
            </a:r>
            <a:r>
              <a:rPr lang="en-US" baseline="0" dirty="0"/>
              <a:t>A heart attack </a:t>
            </a:r>
            <a:r>
              <a:rPr lang="en-US" dirty="0"/>
              <a:t>can occur at different levels of severity, depending on the amount of arterial blockage that happens.</a:t>
            </a:r>
          </a:p>
        </p:txBody>
      </p:sp>
      <p:sp>
        <p:nvSpPr>
          <p:cNvPr id="4" name="Slide Number Placeholder 3"/>
          <p:cNvSpPr>
            <a:spLocks noGrp="1"/>
          </p:cNvSpPr>
          <p:nvPr>
            <p:ph type="sldNum" sz="quarter" idx="10"/>
          </p:nvPr>
        </p:nvSpPr>
        <p:spPr/>
        <p:txBody>
          <a:bodyPr/>
          <a:lstStyle/>
          <a:p>
            <a:fld id="{137B4D53-2356-4294-BCFA-54E80426EB8C}" type="slidenum">
              <a:rPr lang="en-US" smtClean="0"/>
              <a:t>17</a:t>
            </a:fld>
            <a:endParaRPr lang="en-US"/>
          </a:p>
        </p:txBody>
      </p:sp>
    </p:spTree>
    <p:extLst>
      <p:ext uri="{BB962C8B-B14F-4D97-AF65-F5344CB8AC3E}">
        <p14:creationId xmlns:p14="http://schemas.microsoft.com/office/powerpoint/2010/main" val="221688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term you may have heard is “cardiac arrest”.  This means “stopping of the heart”.  This is different from a heart attack.</a:t>
            </a:r>
          </a:p>
          <a:p>
            <a:r>
              <a:rPr lang="en-US" dirty="0"/>
              <a:t>A</a:t>
            </a:r>
            <a:r>
              <a:rPr lang="en-US" baseline="0" dirty="0"/>
              <a:t> cardiac arrest is</a:t>
            </a:r>
            <a:r>
              <a:rPr lang="en-US" dirty="0"/>
              <a:t> a problem with the electrical system of the heart.  A heart attack</a:t>
            </a:r>
            <a:r>
              <a:rPr lang="en-US" baseline="0" dirty="0"/>
              <a:t> is a plumbing problem (clogged pipes/arteries).</a:t>
            </a:r>
          </a:p>
          <a:p>
            <a:endParaRPr lang="en-US" baseline="0" dirty="0"/>
          </a:p>
          <a:p>
            <a:r>
              <a:rPr lang="en-US" dirty="0"/>
              <a:t>An</a:t>
            </a:r>
            <a:r>
              <a:rPr lang="en-US" baseline="0" dirty="0"/>
              <a:t> electrical </a:t>
            </a:r>
            <a:r>
              <a:rPr lang="en-US" dirty="0"/>
              <a:t>malfunction sometimes</a:t>
            </a:r>
            <a:r>
              <a:rPr lang="en-US" baseline="0" dirty="0"/>
              <a:t> </a:t>
            </a:r>
            <a:r>
              <a:rPr lang="en-US" dirty="0"/>
              <a:t>causes an irregular heartbeat or abnormal heart rhythm.  If the electrical malfunction event is large enough, or if something interrupts</a:t>
            </a:r>
            <a:r>
              <a:rPr lang="en-US" baseline="0" dirty="0"/>
              <a:t> </a:t>
            </a:r>
            <a:r>
              <a:rPr lang="en-US" dirty="0"/>
              <a:t>the electrical conductivity of the heart, then the heart will stop</a:t>
            </a:r>
            <a:r>
              <a:rPr lang="en-US" baseline="0" dirty="0"/>
              <a:t> beating.</a:t>
            </a:r>
            <a:endParaRPr lang="en-US" dirty="0"/>
          </a:p>
        </p:txBody>
      </p:sp>
      <p:sp>
        <p:nvSpPr>
          <p:cNvPr id="4" name="Slide Number Placeholder 3"/>
          <p:cNvSpPr>
            <a:spLocks noGrp="1"/>
          </p:cNvSpPr>
          <p:nvPr>
            <p:ph type="sldNum" sz="quarter" idx="10"/>
          </p:nvPr>
        </p:nvSpPr>
        <p:spPr/>
        <p:txBody>
          <a:bodyPr/>
          <a:lstStyle/>
          <a:p>
            <a:fld id="{137B4D53-2356-4294-BCFA-54E80426EB8C}" type="slidenum">
              <a:rPr lang="en-US" smtClean="0"/>
              <a:t>18</a:t>
            </a:fld>
            <a:endParaRPr lang="en-US"/>
          </a:p>
        </p:txBody>
      </p:sp>
    </p:spTree>
    <p:extLst>
      <p:ext uri="{BB962C8B-B14F-4D97-AF65-F5344CB8AC3E}">
        <p14:creationId xmlns:p14="http://schemas.microsoft.com/office/powerpoint/2010/main" val="2412928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 failure is a different condition in which the heart is weak and it doesn’t pump</a:t>
            </a:r>
            <a:r>
              <a:rPr lang="en-US" baseline="0" dirty="0"/>
              <a:t> blood </a:t>
            </a:r>
            <a:r>
              <a:rPr lang="en-US" dirty="0"/>
              <a:t>as well as it should.  Heart failure means that the heart </a:t>
            </a:r>
            <a:r>
              <a:rPr lang="en-US" sz="1200" b="0" i="0" kern="1200" dirty="0">
                <a:solidFill>
                  <a:schemeClr val="tx1"/>
                </a:solidFill>
                <a:effectLst/>
                <a:latin typeface="+mn-lt"/>
                <a:ea typeface="+mn-ea"/>
                <a:cs typeface="+mn-cs"/>
              </a:rPr>
              <a:t>moves blood at a much slower rate than normal</a:t>
            </a:r>
            <a:r>
              <a:rPr lang="en-US" dirty="0"/>
              <a:t>, and therefore not as much oxygen is being circulated through the body.</a:t>
            </a:r>
          </a:p>
          <a:p>
            <a:endParaRPr lang="en-US" dirty="0"/>
          </a:p>
          <a:p>
            <a:r>
              <a:rPr lang="en-US" sz="1200" b="0" i="0" kern="1200" dirty="0">
                <a:solidFill>
                  <a:schemeClr val="tx1"/>
                </a:solidFill>
                <a:effectLst/>
                <a:latin typeface="+mn-lt"/>
                <a:ea typeface="+mn-ea"/>
                <a:cs typeface="+mn-cs"/>
              </a:rPr>
              <a:t>There are 2 types of heart failure:</a:t>
            </a:r>
          </a:p>
          <a:p>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Weak pump (systolic):</a:t>
            </a:r>
            <a:r>
              <a:rPr lang="en-US" sz="1200" b="0" i="0" kern="1200" dirty="0">
                <a:solidFill>
                  <a:schemeClr val="tx1"/>
                </a:solidFill>
                <a:effectLst/>
                <a:latin typeface="+mn-lt"/>
                <a:ea typeface="+mn-ea"/>
                <a:cs typeface="+mn-cs"/>
              </a:rPr>
              <a:t>  The heart muscle is weak, which means the heart muscle gets stretched thin and floppy.</a:t>
            </a:r>
          </a:p>
          <a:p>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Stiff pump (diastolic): </a:t>
            </a:r>
            <a:r>
              <a:rPr lang="en-US" sz="1200" b="0" i="0" kern="1200" dirty="0">
                <a:solidFill>
                  <a:schemeClr val="tx1"/>
                </a:solidFill>
                <a:effectLst/>
                <a:latin typeface="+mn-lt"/>
                <a:ea typeface="+mn-ea"/>
                <a:cs typeface="+mn-cs"/>
              </a:rPr>
              <a:t> The heart muscle is too stiff, which means that it can’t relax between beats and the heart chambers can’t properly fill with blood.</a:t>
            </a:r>
          </a:p>
          <a:p>
            <a:r>
              <a:rPr lang="en-US" sz="1200" b="0" i="0" kern="1200" dirty="0">
                <a:solidFill>
                  <a:schemeClr val="tx1"/>
                </a:solidFill>
                <a:effectLst/>
                <a:latin typeface="+mn-lt"/>
                <a:ea typeface="+mn-ea"/>
                <a:cs typeface="+mn-cs"/>
              </a:rPr>
              <a:t>-Because the heart is not pumping well, your circulation can become poor, which can cause fluid build up or swelling around the arms, feet,</a:t>
            </a:r>
            <a:r>
              <a:rPr lang="en-US" sz="1200" b="0" i="0" kern="1200" baseline="0" dirty="0">
                <a:solidFill>
                  <a:schemeClr val="tx1"/>
                </a:solidFill>
                <a:effectLst/>
                <a:latin typeface="+mn-lt"/>
                <a:ea typeface="+mn-ea"/>
                <a:cs typeface="+mn-cs"/>
              </a:rPr>
              <a:t> ankles, </a:t>
            </a:r>
            <a:r>
              <a:rPr lang="en-US" sz="1200" b="0" i="0" kern="1200" dirty="0">
                <a:solidFill>
                  <a:schemeClr val="tx1"/>
                </a:solidFill>
                <a:effectLst/>
                <a:latin typeface="+mn-lt"/>
                <a:ea typeface="+mn-ea"/>
                <a:cs typeface="+mn-cs"/>
              </a:rPr>
              <a:t>legs, and lungs.</a:t>
            </a:r>
            <a:endParaRPr lang="en-US" dirty="0"/>
          </a:p>
          <a:p>
            <a:endParaRPr lang="en-US" dirty="0"/>
          </a:p>
          <a:p>
            <a:r>
              <a:rPr lang="en-US" dirty="0"/>
              <a:t>As you now understand, “heart failure” is very different than a “heart attack” or “cardiac arrest”.</a:t>
            </a:r>
          </a:p>
        </p:txBody>
      </p:sp>
      <p:sp>
        <p:nvSpPr>
          <p:cNvPr id="4" name="Slide Number Placeholder 3"/>
          <p:cNvSpPr>
            <a:spLocks noGrp="1"/>
          </p:cNvSpPr>
          <p:nvPr>
            <p:ph type="sldNum" sz="quarter" idx="10"/>
          </p:nvPr>
        </p:nvSpPr>
        <p:spPr/>
        <p:txBody>
          <a:bodyPr/>
          <a:lstStyle/>
          <a:p>
            <a:fld id="{137B4D53-2356-4294-BCFA-54E80426EB8C}" type="slidenum">
              <a:rPr lang="en-US" smtClean="0"/>
              <a:t>19</a:t>
            </a:fld>
            <a:endParaRPr lang="en-US"/>
          </a:p>
        </p:txBody>
      </p:sp>
    </p:spTree>
    <p:extLst>
      <p:ext uri="{BB962C8B-B14F-4D97-AF65-F5344CB8AC3E}">
        <p14:creationId xmlns:p14="http://schemas.microsoft.com/office/powerpoint/2010/main" val="54187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Minimize distractions on the participants’ end.  Presenter: Ensure your background is appropriate/not distracting.</a:t>
            </a:r>
          </a:p>
          <a:p>
            <a:endParaRPr lang="en-US" dirty="0"/>
          </a:p>
          <a:p>
            <a:r>
              <a:rPr lang="en-US" dirty="0"/>
              <a:t>2) Privacy &amp; security sample script:</a:t>
            </a:r>
            <a:endParaRPr lang="en-US" dirty="0">
              <a:cs typeface="Calibri"/>
            </a:endParaRPr>
          </a:p>
          <a:p>
            <a:r>
              <a:rPr lang="en-US" dirty="0"/>
              <a:t>-Just like online shopping or email, Virtual Care has some inherent privacy and security risks that your health information may be intercepted or unintentionally disclosed.</a:t>
            </a:r>
          </a:p>
          <a:p>
            <a:r>
              <a:rPr lang="en-US" i="0" dirty="0"/>
              <a:t>-Feel free to share your personal experiences or questions during our group discussion time, but please be aware that your personal information will be shared with anyone accessing this webinar.</a:t>
            </a:r>
          </a:p>
          <a:p>
            <a:endParaRPr lang="en-US" dirty="0"/>
          </a:p>
          <a:p>
            <a:r>
              <a:rPr lang="en-US" dirty="0"/>
              <a:t>3) Participant questions.</a:t>
            </a:r>
            <a:endParaRPr lang="en-US" dirty="0">
              <a:cs typeface="Calibri"/>
            </a:endParaRPr>
          </a:p>
          <a:p>
            <a:r>
              <a:rPr lang="en-US" dirty="0"/>
              <a:t>-Please let me know when you have a question by typing it into the chat box (explain where to find the chat box). I will be monitoring the chat throughout the session.</a:t>
            </a:r>
            <a:endParaRPr lang="en-US" dirty="0">
              <a:cs typeface="Calibri"/>
            </a:endParaRPr>
          </a:p>
          <a:p>
            <a:r>
              <a:rPr lang="en-US" dirty="0"/>
              <a:t>-Or you can un-mute your microphone and ask your question out loud, if you prefer.</a:t>
            </a:r>
            <a:endParaRPr lang="en-US" dirty="0">
              <a:cs typeface="Calibri"/>
            </a:endParaRPr>
          </a:p>
          <a:p>
            <a:endParaRPr lang="en-US" dirty="0"/>
          </a:p>
          <a:p>
            <a:r>
              <a:rPr lang="en-US" dirty="0"/>
              <a:t>4) Zoom tips. Turning off participants’ webcams saves bandwidth and reduces freezing/glitches.</a:t>
            </a:r>
          </a:p>
          <a:p>
            <a:r>
              <a:rPr lang="en-US" dirty="0">
                <a:cs typeface="Calibri"/>
              </a:rPr>
              <a:t>-On the next slide, show clients</a:t>
            </a:r>
            <a:r>
              <a:rPr lang="en-US" baseline="0" dirty="0">
                <a:cs typeface="Calibri"/>
              </a:rPr>
              <a:t> how to turn their microphone and webcam on &amp; off.</a:t>
            </a:r>
            <a:endParaRPr lang="en-US" dirty="0">
              <a:cs typeface="Calibri"/>
            </a:endParaRPr>
          </a:p>
          <a:p>
            <a:endParaRPr lang="en-US" dirty="0"/>
          </a:p>
          <a:p>
            <a:r>
              <a:rPr lang="en-US" dirty="0"/>
              <a:t>5) Icebreaker/Introductions.  Allow participants to introduce themselves.  In the interest of time, you may want to encourage participants to introduce themselves before the class starts (while waiting for participants to log in 15 minutes before the class).</a:t>
            </a:r>
            <a:endParaRPr lang="en-US" dirty="0">
              <a:cs typeface="Calibri"/>
            </a:endParaRPr>
          </a:p>
          <a:p>
            <a:endParaRPr lang="en-US" dirty="0"/>
          </a:p>
          <a:p>
            <a:r>
              <a:rPr lang="en-US" dirty="0"/>
              <a:t>Does anyone have any questions before we get started?</a:t>
            </a:r>
            <a:endParaRPr lang="en-US" dirty="0">
              <a:cs typeface="Calibri"/>
            </a:endParaRPr>
          </a:p>
        </p:txBody>
      </p:sp>
      <p:sp>
        <p:nvSpPr>
          <p:cNvPr id="4" name="Slide Number Placeholder 3"/>
          <p:cNvSpPr>
            <a:spLocks noGrp="1"/>
          </p:cNvSpPr>
          <p:nvPr>
            <p:ph type="sldNum" sz="quarter" idx="5"/>
          </p:nvPr>
        </p:nvSpPr>
        <p:spPr/>
        <p:txBody>
          <a:bodyPr/>
          <a:lstStyle/>
          <a:p>
            <a:fld id="{137B4D53-2356-4294-BCFA-54E80426EB8C}" type="slidenum">
              <a:rPr lang="en-US" smtClean="0"/>
              <a:t>2</a:t>
            </a:fld>
            <a:endParaRPr lang="en-US"/>
          </a:p>
        </p:txBody>
      </p:sp>
    </p:spTree>
    <p:extLst>
      <p:ext uri="{BB962C8B-B14F-4D97-AF65-F5344CB8AC3E}">
        <p14:creationId xmlns:p14="http://schemas.microsoft.com/office/powerpoint/2010/main" val="99086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tx1"/>
                </a:solidFill>
              </a:rPr>
              <a:t>A stroke occurs when the blood supply to part of your brain is interrupted or reduced.  Brain tissue is blocked from getting oxygen and brain cells begin to die within minutes.</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Ischemic stroke is the most common type of stroke.  It happens when the brain's blood vessels become narrowed or blocked, causing severely reduced blood flow.  Blocked or narrowed blood vessels are caused by fatty deposits that build up in blood vessels –</a:t>
            </a:r>
            <a:r>
              <a:rPr lang="en-US" sz="1100" b="0" i="0" kern="1200" baseline="0" dirty="0">
                <a:solidFill>
                  <a:schemeClr val="tx1"/>
                </a:solidFill>
                <a:effectLst/>
                <a:latin typeface="+mn-lt"/>
                <a:ea typeface="+mn-ea"/>
                <a:cs typeface="+mn-cs"/>
              </a:rPr>
              <a:t> the same idea as coronary artery disease, but instead with</a:t>
            </a:r>
            <a:r>
              <a:rPr lang="en-US" sz="1100" b="0" i="0" kern="1200" dirty="0">
                <a:solidFill>
                  <a:schemeClr val="tx1"/>
                </a:solidFill>
                <a:effectLst/>
                <a:latin typeface="+mn-lt"/>
                <a:ea typeface="+mn-ea"/>
                <a:cs typeface="+mn-cs"/>
              </a:rPr>
              <a:t>in the blood vessels in your brain.</a:t>
            </a:r>
          </a:p>
          <a:p>
            <a:endParaRPr lang="en-US" sz="1100" dirty="0"/>
          </a:p>
          <a:p>
            <a:r>
              <a:rPr lang="en-US" sz="1100" b="0" i="0" kern="1200" dirty="0">
                <a:solidFill>
                  <a:schemeClr val="tx1"/>
                </a:solidFill>
                <a:effectLst/>
                <a:latin typeface="+mn-lt"/>
                <a:ea typeface="+mn-ea"/>
                <a:cs typeface="+mn-cs"/>
              </a:rPr>
              <a:t>Hemorrhagic stroke occurs when a blood vessel in your brain leaks or ruptures.  Brain hemorrhages can result</a:t>
            </a:r>
            <a:r>
              <a:rPr lang="en-US" sz="1100" b="0" i="0" kern="1200" baseline="0" dirty="0">
                <a:solidFill>
                  <a:schemeClr val="tx1"/>
                </a:solidFill>
                <a:effectLst/>
                <a:latin typeface="+mn-lt"/>
                <a:ea typeface="+mn-ea"/>
                <a:cs typeface="+mn-cs"/>
              </a:rPr>
              <a:t> from u</a:t>
            </a:r>
            <a:r>
              <a:rPr lang="en-US" sz="1100" b="0" i="0" kern="1200" dirty="0">
                <a:solidFill>
                  <a:schemeClr val="tx1"/>
                </a:solidFill>
                <a:effectLst/>
                <a:latin typeface="+mn-lt"/>
                <a:ea typeface="+mn-ea"/>
                <a:cs typeface="+mn-cs"/>
              </a:rPr>
              <a:t>ncontrolled high blood pressure, taking an</a:t>
            </a:r>
            <a:r>
              <a:rPr lang="en-US" sz="1100" b="0" i="0" kern="1200" baseline="0" dirty="0">
                <a:solidFill>
                  <a:schemeClr val="tx1"/>
                </a:solidFill>
                <a:effectLst/>
                <a:latin typeface="+mn-lt"/>
                <a:ea typeface="+mn-ea"/>
                <a:cs typeface="+mn-cs"/>
              </a:rPr>
              <a:t> excessively high dose of </a:t>
            </a:r>
            <a:r>
              <a:rPr lang="en-US" sz="1100" b="0" i="0" kern="1200" dirty="0">
                <a:solidFill>
                  <a:schemeClr val="tx1"/>
                </a:solidFill>
                <a:effectLst/>
                <a:latin typeface="+mn-lt"/>
                <a:ea typeface="+mn-ea"/>
                <a:cs typeface="+mn-cs"/>
              </a:rPr>
              <a:t>blood thinners (or</a:t>
            </a:r>
            <a:r>
              <a:rPr lang="en-US" sz="1100" b="0" i="0" kern="1200" baseline="0" dirty="0">
                <a:solidFill>
                  <a:schemeClr val="tx1"/>
                </a:solidFill>
                <a:effectLst/>
                <a:latin typeface="+mn-lt"/>
                <a:ea typeface="+mn-ea"/>
                <a:cs typeface="+mn-cs"/>
              </a:rPr>
              <a:t> combining natural supplements like fish oil or garlic pills with an anticoagulant), or b</a:t>
            </a:r>
            <a:r>
              <a:rPr lang="en-US" sz="1100" b="0" i="0" kern="1200" dirty="0">
                <a:solidFill>
                  <a:schemeClr val="tx1"/>
                </a:solidFill>
                <a:effectLst/>
                <a:latin typeface="+mn-lt"/>
                <a:ea typeface="+mn-ea"/>
                <a:cs typeface="+mn-cs"/>
              </a:rPr>
              <a:t>ulges at weak spots in your blood vessel walls (called an aneurysm).</a:t>
            </a:r>
          </a:p>
          <a:p>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A transient ischemic attack (TIA) - sometimes known as a mini stroke - is a temporary period of symptoms similar to those you have in a stroke. </a:t>
            </a:r>
            <a:r>
              <a:rPr lang="en-US" sz="1100" b="0" i="0" kern="1200" baseline="0" dirty="0">
                <a:solidFill>
                  <a:schemeClr val="tx1"/>
                </a:solidFill>
                <a:effectLst/>
                <a:latin typeface="+mn-lt"/>
                <a:ea typeface="+mn-ea"/>
                <a:cs typeface="+mn-cs"/>
              </a:rPr>
              <a:t> </a:t>
            </a:r>
            <a:endParaRPr lang="en-US" sz="1100" dirty="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Mini strokes are caused by a temporary decrease in blood supply to part of your brain, which may last as little as five minutes.  Like an ischemic stroke, a TIA occurs when a clot or debris reduces or blocks blood flow to part of your nervous system.</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If you think you've had a TIA, seek emergency care even if your symptoms got better.  It's not possible to tell if you're having a stroke or TIA based only on your symptoms.  If you've had a TIA, it means you may have a partially blocked or narrowed artery leading to your brain.  Having a TIA increases your risk of having a full-blown stroke later.</a:t>
            </a:r>
          </a:p>
        </p:txBody>
      </p:sp>
      <p:sp>
        <p:nvSpPr>
          <p:cNvPr id="4" name="Slide Number Placeholder 3"/>
          <p:cNvSpPr>
            <a:spLocks noGrp="1"/>
          </p:cNvSpPr>
          <p:nvPr>
            <p:ph type="sldNum" sz="quarter" idx="10"/>
          </p:nvPr>
        </p:nvSpPr>
        <p:spPr/>
        <p:txBody>
          <a:bodyPr/>
          <a:lstStyle/>
          <a:p>
            <a:fld id="{137B4D53-2356-4294-BCFA-54E80426EB8C}" type="slidenum">
              <a:rPr lang="en-US" smtClean="0"/>
              <a:t>20</a:t>
            </a:fld>
            <a:endParaRPr lang="en-US"/>
          </a:p>
        </p:txBody>
      </p:sp>
    </p:spTree>
    <p:extLst>
      <p:ext uri="{BB962C8B-B14F-4D97-AF65-F5344CB8AC3E}">
        <p14:creationId xmlns:p14="http://schemas.microsoft.com/office/powerpoint/2010/main" val="2332420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POLL QUESTION</a:t>
            </a:r>
          </a:p>
          <a:p>
            <a:endParaRPr lang="en-US" dirty="0"/>
          </a:p>
          <a:p>
            <a:r>
              <a:rPr lang="en-US" dirty="0"/>
              <a:t>Although people with a family history of heart disease are at higher risk, you can take steps to dramatically reduce your risk.</a:t>
            </a:r>
          </a:p>
          <a:p>
            <a:r>
              <a:rPr lang="en-US" dirty="0"/>
              <a:t>Create an action plan to keep your heart healthy.  Next, we will talk about some of the factors that</a:t>
            </a:r>
            <a:r>
              <a:rPr lang="en-US" baseline="0" dirty="0"/>
              <a:t> you can change.</a:t>
            </a:r>
            <a:endParaRPr lang="en-US" dirty="0"/>
          </a:p>
        </p:txBody>
      </p:sp>
      <p:sp>
        <p:nvSpPr>
          <p:cNvPr id="4" name="Slide Number Placeholder 3"/>
          <p:cNvSpPr>
            <a:spLocks noGrp="1"/>
          </p:cNvSpPr>
          <p:nvPr>
            <p:ph type="sldNum" sz="quarter" idx="10"/>
          </p:nvPr>
        </p:nvSpPr>
        <p:spPr/>
        <p:txBody>
          <a:bodyPr/>
          <a:lstStyle/>
          <a:p>
            <a:fld id="{137B4D53-2356-4294-BCFA-54E80426EB8C}" type="slidenum">
              <a:rPr lang="en-US" smtClean="0"/>
              <a:t>21</a:t>
            </a:fld>
            <a:endParaRPr lang="en-US"/>
          </a:p>
        </p:txBody>
      </p:sp>
    </p:spTree>
    <p:extLst>
      <p:ext uri="{BB962C8B-B14F-4D97-AF65-F5344CB8AC3E}">
        <p14:creationId xmlns:p14="http://schemas.microsoft.com/office/powerpoint/2010/main" val="1221789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B4D53-2356-4294-BCFA-54E80426EB8C}" type="slidenum">
              <a:rPr lang="en-US" smtClean="0"/>
              <a:t>22</a:t>
            </a:fld>
            <a:endParaRPr lang="en-US"/>
          </a:p>
        </p:txBody>
      </p:sp>
    </p:spTree>
    <p:extLst>
      <p:ext uri="{BB962C8B-B14F-4D97-AF65-F5344CB8AC3E}">
        <p14:creationId xmlns:p14="http://schemas.microsoft.com/office/powerpoint/2010/main" val="1712018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Ethnicity:  First Nations, Metis, Inuit, African or South Asian heritage</a:t>
            </a:r>
          </a:p>
        </p:txBody>
      </p:sp>
      <p:sp>
        <p:nvSpPr>
          <p:cNvPr id="4" name="Slide Number Placeholder 3"/>
          <p:cNvSpPr>
            <a:spLocks noGrp="1"/>
          </p:cNvSpPr>
          <p:nvPr>
            <p:ph type="sldNum" sz="quarter" idx="10"/>
          </p:nvPr>
        </p:nvSpPr>
        <p:spPr/>
        <p:txBody>
          <a:bodyPr/>
          <a:lstStyle/>
          <a:p>
            <a:fld id="{137B4D53-2356-4294-BCFA-54E80426EB8C}" type="slidenum">
              <a:rPr lang="en-US" smtClean="0"/>
              <a:t>23</a:t>
            </a:fld>
            <a:endParaRPr lang="en-US"/>
          </a:p>
        </p:txBody>
      </p:sp>
    </p:spTree>
    <p:extLst>
      <p:ext uri="{BB962C8B-B14F-4D97-AF65-F5344CB8AC3E}">
        <p14:creationId xmlns:p14="http://schemas.microsoft.com/office/powerpoint/2010/main" val="2034053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a:t>I recommend that everyone eat a variety of healthy foods, with choices lower in saturated fat, salt, and sugar; eat more whole grains, and plenty of fruits and vegetables. This advice is the same for people with cardiovascular disease or risk of CVD.</a:t>
            </a:r>
          </a:p>
          <a:p>
            <a:endParaRPr lang="en-CA" dirty="0">
              <a:cs typeface="Calibri"/>
            </a:endParaRPr>
          </a:p>
          <a:p>
            <a:r>
              <a:rPr lang="en-CA" dirty="0"/>
              <a:t>To understand how diet affects heart health, and to learn healthy eating tips, make sure to join us next week for the second class of this series, “Eating for Heart Health”.</a:t>
            </a:r>
            <a:endParaRPr lang="en-CA" dirty="0">
              <a:cs typeface="Calibri"/>
            </a:endParaRPr>
          </a:p>
        </p:txBody>
      </p:sp>
      <p:sp>
        <p:nvSpPr>
          <p:cNvPr id="4" name="Slide Number Placeholder 3"/>
          <p:cNvSpPr>
            <a:spLocks noGrp="1"/>
          </p:cNvSpPr>
          <p:nvPr>
            <p:ph type="sldNum" sz="quarter" idx="10"/>
          </p:nvPr>
        </p:nvSpPr>
        <p:spPr/>
        <p:txBody>
          <a:bodyPr/>
          <a:lstStyle/>
          <a:p>
            <a:fld id="{B7DD4EE9-F1C3-4E8A-9A89-C4A94C0DCF0E}" type="slidenum">
              <a:rPr lang="en-US" smtClean="0"/>
              <a:t>24</a:t>
            </a:fld>
            <a:endParaRPr lang="en-US"/>
          </a:p>
        </p:txBody>
      </p:sp>
    </p:spTree>
    <p:extLst>
      <p:ext uri="{BB962C8B-B14F-4D97-AF65-F5344CB8AC3E}">
        <p14:creationId xmlns:p14="http://schemas.microsoft.com/office/powerpoint/2010/main" val="186112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Drinking too much of any type of alcohol can increase your blood pressure and contribute to the development of heart disease and stroke.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a:t>
            </a:r>
            <a:r>
              <a:rPr lang="en-US" sz="1200" dirty="0"/>
              <a:t>In moderation, alcohol may actually modestly increase HDL.  However, alcohol raises triglycerides and provides extra calories.</a:t>
            </a:r>
          </a:p>
          <a:p>
            <a:pPr marL="0" indent="0" eaLnBrk="1" fontAlgn="auto" hangingPunct="1">
              <a:spcAft>
                <a:spcPts val="0"/>
              </a:spcAft>
              <a:buFont typeface="Arial" panose="020B0604020202020204" pitchFamily="34" charset="0"/>
              <a:buNone/>
              <a:defRPr/>
            </a:pPr>
            <a:r>
              <a:rPr lang="en-US" sz="1200" dirty="0"/>
              <a:t>-Excessive alcohol intake can also damage the liver, pancreas, sex organs, brain, veins/arteries/heart, and nervous</a:t>
            </a:r>
            <a:r>
              <a:rPr lang="en-US" sz="1200" baseline="0" dirty="0"/>
              <a:t> system.</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you drink alcohol, limit yourself to no more than:</a:t>
            </a:r>
          </a:p>
          <a:p>
            <a:r>
              <a:rPr lang="en-US" sz="1200" b="0" i="0" u="none" strike="noStrike" kern="1200" baseline="0" dirty="0">
                <a:solidFill>
                  <a:schemeClr val="tx1"/>
                </a:solidFill>
                <a:latin typeface="+mn-lt"/>
                <a:ea typeface="+mn-ea"/>
                <a:cs typeface="+mn-cs"/>
              </a:rPr>
              <a:t>-Men = maximum 2-3 drinks per day, to a weekly maximum of 15.</a:t>
            </a:r>
          </a:p>
          <a:p>
            <a:r>
              <a:rPr lang="en-US" sz="1200" b="0" i="0" u="none" strike="noStrike" kern="1200" baseline="0" dirty="0">
                <a:solidFill>
                  <a:schemeClr val="tx1"/>
                </a:solidFill>
                <a:latin typeface="+mn-lt"/>
                <a:ea typeface="+mn-ea"/>
                <a:cs typeface="+mn-cs"/>
              </a:rPr>
              <a:t>-Women = maximum 1-2 drinks per day, to a weekly maximum of 10.</a:t>
            </a:r>
          </a:p>
          <a:p>
            <a:r>
              <a:rPr lang="en-US" sz="1200" b="0" i="0" u="none" strike="noStrike" kern="1200" baseline="0" dirty="0">
                <a:solidFill>
                  <a:schemeClr val="tx1"/>
                </a:solidFill>
                <a:latin typeface="+mn-lt"/>
                <a:ea typeface="+mn-ea"/>
                <a:cs typeface="+mn-cs"/>
              </a:rPr>
              <a:t>-If you have high blood triglycerides or fatty liver disease, it is recommended to abstain from alcohol most of the time, even further below these guidelines.</a:t>
            </a:r>
          </a:p>
          <a:p>
            <a:r>
              <a:rPr lang="en-US" sz="1200" b="0" i="0" u="none" strike="noStrike" kern="1200" baseline="0" dirty="0">
                <a:solidFill>
                  <a:schemeClr val="tx1"/>
                </a:solidFill>
                <a:latin typeface="+mn-lt"/>
                <a:ea typeface="+mn-ea"/>
                <a:cs typeface="+mn-cs"/>
              </a:rPr>
              <a:t>-Otherwise, if you don’t drink, don’t start (even for the HDL increase).</a:t>
            </a:r>
          </a:p>
          <a:p>
            <a:endParaRPr lang="en-US" dirty="0">
              <a:cs typeface="Calibri"/>
            </a:endParaRPr>
          </a:p>
          <a:p>
            <a:r>
              <a:rPr lang="en-US" sz="1200" b="0" i="0" u="none" strike="noStrike" kern="1200" baseline="0" dirty="0">
                <a:solidFill>
                  <a:schemeClr val="tx1"/>
                </a:solidFill>
                <a:latin typeface="+mn-lt"/>
                <a:ea typeface="+mn-ea"/>
                <a:cs typeface="+mn-cs"/>
              </a:rPr>
              <a:t>A </a:t>
            </a:r>
            <a:r>
              <a:rPr lang="en-US" dirty="0"/>
              <a:t>standard alcoholic drink</a:t>
            </a:r>
            <a:r>
              <a:rPr lang="en-US" sz="1200" b="0" i="0" u="none" strike="noStrike" kern="1200" baseline="0" dirty="0">
                <a:solidFill>
                  <a:schemeClr val="tx1"/>
                </a:solidFill>
                <a:latin typeface="+mn-lt"/>
                <a:ea typeface="+mn-ea"/>
                <a:cs typeface="+mn-cs"/>
              </a:rPr>
              <a:t> means:</a:t>
            </a:r>
            <a:r>
              <a:rPr lang="en-US" dirty="0"/>
              <a:t> </a:t>
            </a:r>
          </a:p>
          <a:p>
            <a:r>
              <a:rPr lang="en-US" sz="1200" b="0" i="0" u="none" strike="noStrike" kern="1200" baseline="0" dirty="0">
                <a:solidFill>
                  <a:schemeClr val="tx1"/>
                </a:solidFill>
                <a:latin typeface="+mn-lt"/>
                <a:ea typeface="+mn-ea"/>
                <a:cs typeface="+mn-cs"/>
              </a:rPr>
              <a:t>• 341 mL / 12 oz (1 bottle) of regular strength beer (5% alcohol).</a:t>
            </a:r>
            <a:r>
              <a:rPr lang="en-US" dirty="0"/>
              <a:t> </a:t>
            </a:r>
            <a:endParaRPr lang="en-US" sz="1200" b="0" i="0" u="none" strike="noStrike" kern="1200" baseline="0" dirty="0">
              <a:solidFill>
                <a:schemeClr val="tx1"/>
              </a:solidFill>
              <a:latin typeface="+mn-lt"/>
              <a:cs typeface="Calibri"/>
            </a:endParaRPr>
          </a:p>
          <a:p>
            <a:r>
              <a:rPr lang="en-US" sz="1200" b="0" i="0" u="none" strike="noStrike" kern="1200" baseline="0" dirty="0">
                <a:solidFill>
                  <a:schemeClr val="tx1"/>
                </a:solidFill>
                <a:latin typeface="+mn-lt"/>
                <a:ea typeface="+mn-ea"/>
                <a:cs typeface="+mn-cs"/>
              </a:rPr>
              <a:t>• 142 mL / 5 oz wine (12% alcohol).</a:t>
            </a:r>
            <a:r>
              <a:rPr lang="en-US" dirty="0"/>
              <a:t> </a:t>
            </a:r>
            <a:endParaRPr lang="en-US" sz="1200" b="0" i="0" u="none" strike="noStrike" kern="1200" baseline="0" dirty="0">
              <a:solidFill>
                <a:schemeClr val="tx1"/>
              </a:solidFill>
              <a:latin typeface="+mn-lt"/>
              <a:cs typeface="Calibri"/>
            </a:endParaRPr>
          </a:p>
          <a:p>
            <a:r>
              <a:rPr lang="en-US" sz="1200" b="0" i="0" u="none" strike="noStrike" kern="1200" baseline="0" dirty="0">
                <a:solidFill>
                  <a:schemeClr val="tx1"/>
                </a:solidFill>
                <a:latin typeface="+mn-lt"/>
                <a:ea typeface="+mn-ea"/>
                <a:cs typeface="+mn-cs"/>
              </a:rPr>
              <a:t>• 43 mL / 1-½ oz spirits (40% alcohol).</a:t>
            </a:r>
            <a:endParaRPr lang="en-US" sz="1200" b="0" i="0" u="none" strike="noStrike" kern="1200" baseline="0" dirty="0">
              <a:solidFill>
                <a:schemeClr val="tx1"/>
              </a:solidFill>
              <a:latin typeface="+mn-lt"/>
              <a:cs typeface="Calibri"/>
            </a:endParaRPr>
          </a:p>
        </p:txBody>
      </p:sp>
      <p:sp>
        <p:nvSpPr>
          <p:cNvPr id="4" name="Slide Number Placeholder 3"/>
          <p:cNvSpPr>
            <a:spLocks noGrp="1"/>
          </p:cNvSpPr>
          <p:nvPr>
            <p:ph type="sldNum" sz="quarter" idx="10"/>
          </p:nvPr>
        </p:nvSpPr>
        <p:spPr/>
        <p:txBody>
          <a:bodyPr/>
          <a:lstStyle/>
          <a:p>
            <a:fld id="{137B4D53-2356-4294-BCFA-54E80426EB8C}" type="slidenum">
              <a:rPr lang="en-US" smtClean="0"/>
              <a:t>25</a:t>
            </a:fld>
            <a:endParaRPr lang="en-US"/>
          </a:p>
        </p:txBody>
      </p:sp>
    </p:spTree>
    <p:extLst>
      <p:ext uri="{BB962C8B-B14F-4D97-AF65-F5344CB8AC3E}">
        <p14:creationId xmlns:p14="http://schemas.microsoft.com/office/powerpoint/2010/main" val="1060231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Cigarette smoking increases the risk of coronary heart disease.  Smoking decreases HDL, narrows blood vessels, increases blood pressure, increases the tendency for blood to clot,</a:t>
            </a:r>
            <a:r>
              <a:rPr lang="en-US" b="1" baseline="0" dirty="0"/>
              <a:t> and </a:t>
            </a:r>
            <a:r>
              <a:rPr lang="en-US" b="1" dirty="0"/>
              <a:t>decreases exercise tolerance.</a:t>
            </a:r>
          </a:p>
          <a:p>
            <a:endParaRPr lang="en-US" dirty="0"/>
          </a:p>
          <a:p>
            <a:r>
              <a:rPr lang="en-US" b="1" dirty="0"/>
              <a:t>Vaping also has an increased risk of heart attack and coronary artery disease, even if you don’t vape every day.</a:t>
            </a:r>
          </a:p>
          <a:p>
            <a:r>
              <a:rPr lang="en-US" dirty="0"/>
              <a:t>-((Background:  Initial research shows vaping is lower risk than cigarette smoking.  But vaping is still almost double the risk of heart disease</a:t>
            </a:r>
            <a:r>
              <a:rPr lang="en-US" baseline="0" dirty="0"/>
              <a:t>, versus non-smoking)).</a:t>
            </a:r>
            <a:endParaRPr lang="en-US" dirty="0"/>
          </a:p>
          <a:p>
            <a:r>
              <a:rPr lang="en-US" dirty="0"/>
              <a:t>-Interestingly, using both cigarettes AND vaping appears to be MORE harmful than using either cigarettes alone or vaping alone (Heart &amp; Stroke </a:t>
            </a:r>
            <a:r>
              <a:rPr lang="en-US" dirty="0" err="1"/>
              <a:t>Fdn</a:t>
            </a:r>
            <a:r>
              <a:rPr lang="en-US" dirty="0"/>
              <a:t>, 2018).</a:t>
            </a:r>
          </a:p>
          <a:p>
            <a:r>
              <a:rPr lang="en-US" dirty="0"/>
              <a:t>-((Vaping alone = 2x risk of heart attack (vs. non-smoking).  Vaping + cigarettes = 5x risk of heart attack</a:t>
            </a:r>
            <a:r>
              <a:rPr lang="en-US" baseline="0" dirty="0"/>
              <a:t> (vs. non-smoking)).</a:t>
            </a:r>
            <a:endParaRPr lang="en-US" dirty="0"/>
          </a:p>
          <a:p>
            <a:endParaRPr lang="en-US" dirty="0"/>
          </a:p>
          <a:p>
            <a:r>
              <a:rPr lang="en-US" b="1" dirty="0"/>
              <a:t>-Other health concerns have arisen with vaping products, because we don’t know the long-term health effects of inhaling propylene glycol or vegetable glycol OR the long-term effects of second-hand exposure.</a:t>
            </a:r>
          </a:p>
          <a:p>
            <a:r>
              <a:rPr lang="en-US" b="1" dirty="0"/>
              <a:t>-As well, any type of nicotine use can damage the developing brain in youth and adolescents.  Emerging evidence indicates that there is potential for vaping to be a gateway to tobacco use and nicotine addiction.</a:t>
            </a:r>
          </a:p>
        </p:txBody>
      </p:sp>
      <p:sp>
        <p:nvSpPr>
          <p:cNvPr id="4" name="Slide Number Placeholder 3"/>
          <p:cNvSpPr>
            <a:spLocks noGrp="1"/>
          </p:cNvSpPr>
          <p:nvPr>
            <p:ph type="sldNum" sz="quarter" idx="10"/>
          </p:nvPr>
        </p:nvSpPr>
        <p:spPr/>
        <p:txBody>
          <a:bodyPr/>
          <a:lstStyle/>
          <a:p>
            <a:fld id="{B7DD4EE9-F1C3-4E8A-9A89-C4A94C0DCF0E}" type="slidenum">
              <a:rPr lang="en-US" smtClean="0"/>
              <a:t>26</a:t>
            </a:fld>
            <a:endParaRPr lang="en-US"/>
          </a:p>
        </p:txBody>
      </p:sp>
    </p:spTree>
    <p:extLst>
      <p:ext uri="{BB962C8B-B14F-4D97-AF65-F5344CB8AC3E}">
        <p14:creationId xmlns:p14="http://schemas.microsoft.com/office/powerpoint/2010/main" val="2325961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-THC, the psychoactive ingredient in marijuana, stimulates the heart.</a:t>
            </a:r>
            <a:r>
              <a:rPr lang="en-US" baseline="0" dirty="0">
                <a:effectLst/>
              </a:rPr>
              <a:t>  </a:t>
            </a:r>
            <a:r>
              <a:rPr lang="en-US" dirty="0">
                <a:effectLst/>
              </a:rPr>
              <a:t>THC</a:t>
            </a:r>
            <a:r>
              <a:rPr lang="en-US" baseline="0" dirty="0">
                <a:effectLst/>
              </a:rPr>
              <a:t> </a:t>
            </a:r>
            <a:r>
              <a:rPr lang="en-US" dirty="0">
                <a:effectLst/>
              </a:rPr>
              <a:t>increases heart rate, </a:t>
            </a:r>
            <a:r>
              <a:rPr lang="en-US" sz="1200" b="0" i="0" kern="1200" dirty="0">
                <a:solidFill>
                  <a:schemeClr val="tx1"/>
                </a:solidFill>
                <a:effectLst/>
                <a:latin typeface="+mn-lt"/>
                <a:ea typeface="+mn-ea"/>
                <a:cs typeface="+mn-cs"/>
              </a:rPr>
              <a:t>dilates blood vessels, and makes the heart pump harder.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risk of heart attack, irregular heartbeat (atrial fibrillation)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ischemic stroke is higher for several hours after consuming marijuana.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---Presenter note--- If participants ask about CBD products: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-CBD does not seem to have the negative cardiovascular effects of THC.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-In fact, CBD may reduce blood pressure, reduce cardiomyopathy and endocarditis, and reduce the risk of MI and stroke.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-However, most of these are animal studies and there is little good quality evidence in humans.  At this point, the evidence is insufficient to report a beneficial effect of CBD on heart health.</a:t>
            </a:r>
            <a:endParaRPr lang="en-US" dirty="0">
              <a:effectLst/>
            </a:endParaRPr>
          </a:p>
        </p:txBody>
      </p:sp>
      <p:sp>
        <p:nvSpPr>
          <p:cNvPr id="4" name="Slide Number Placeholder 3"/>
          <p:cNvSpPr>
            <a:spLocks noGrp="1"/>
          </p:cNvSpPr>
          <p:nvPr>
            <p:ph type="sldNum" sz="quarter" idx="10"/>
          </p:nvPr>
        </p:nvSpPr>
        <p:spPr/>
        <p:txBody>
          <a:bodyPr/>
          <a:lstStyle/>
          <a:p>
            <a:fld id="{137B4D53-2356-4294-BCFA-54E80426EB8C}" type="slidenum">
              <a:rPr lang="en-US" smtClean="0"/>
              <a:t>27</a:t>
            </a:fld>
            <a:endParaRPr lang="en-US"/>
          </a:p>
        </p:txBody>
      </p:sp>
    </p:spTree>
    <p:extLst>
      <p:ext uri="{BB962C8B-B14F-4D97-AF65-F5344CB8AC3E}">
        <p14:creationId xmlns:p14="http://schemas.microsoft.com/office/powerpoint/2010/main" val="2765058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effectLst/>
              </a:rPr>
              <a:t>Opioids (e.g. fentanyl, codeine) are central nervous system depressants.  They can cause heart palpitations,</a:t>
            </a:r>
            <a:r>
              <a:rPr lang="en-US" baseline="0">
                <a:effectLst/>
              </a:rPr>
              <a:t> </a:t>
            </a:r>
            <a:r>
              <a:rPr lang="en-US" sz="1200" b="0" i="0" kern="1200">
                <a:solidFill>
                  <a:schemeClr val="tx1"/>
                </a:solidFill>
                <a:effectLst/>
                <a:latin typeface="+mn-lt"/>
                <a:ea typeface="+mn-ea"/>
                <a:cs typeface="+mn-cs"/>
              </a:rPr>
              <a:t>dilated blood vessels, reduce blood flow to the brain, and change the electrical</a:t>
            </a:r>
            <a:r>
              <a:rPr lang="en-US" sz="1200" b="0" i="0" kern="1200" baseline="0">
                <a:solidFill>
                  <a:schemeClr val="tx1"/>
                </a:solidFill>
                <a:effectLst/>
                <a:latin typeface="+mn-lt"/>
                <a:ea typeface="+mn-ea"/>
                <a:cs typeface="+mn-cs"/>
              </a:rPr>
              <a:t> signals of the heart.  These problems can lead to </a:t>
            </a:r>
            <a:r>
              <a:rPr lang="en-US">
                <a:effectLst/>
              </a:rPr>
              <a:t>stroke, heart failure and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effectLst/>
              </a:rPr>
              <a:t>Sleep medications (e.g. </a:t>
            </a:r>
            <a:r>
              <a:rPr lang="en-US" err="1">
                <a:effectLst/>
              </a:rPr>
              <a:t>zopiclone</a:t>
            </a:r>
            <a:r>
              <a:rPr lang="en-US">
                <a:effectLst/>
              </a:rPr>
              <a:t>, b</a:t>
            </a:r>
            <a:r>
              <a:rPr lang="en-US" sz="1200" b="0" kern="1200">
                <a:solidFill>
                  <a:schemeClr val="tx1"/>
                </a:solidFill>
                <a:effectLst/>
                <a:latin typeface="+mn-lt"/>
                <a:ea typeface="+mn-ea"/>
                <a:cs typeface="+mn-cs"/>
              </a:rPr>
              <a:t>enzodiazepines) can cause</a:t>
            </a:r>
            <a:r>
              <a:rPr lang="en-US" sz="1200" b="0" kern="1200" baseline="0">
                <a:solidFill>
                  <a:schemeClr val="tx1"/>
                </a:solidFill>
                <a:effectLst/>
                <a:latin typeface="+mn-lt"/>
                <a:ea typeface="+mn-ea"/>
                <a:cs typeface="+mn-cs"/>
              </a:rPr>
              <a:t> low blood pressure and lowered heart rate (bradycardia).</a:t>
            </a:r>
            <a:endParaRPr lang="en-US">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effectLst/>
              </a:rPr>
              <a:t>Recreational</a:t>
            </a:r>
            <a:r>
              <a:rPr lang="en-US" baseline="0">
                <a:effectLst/>
              </a:rPr>
              <a:t> drugs (e.g. cocaine, heroin) increase the risk of</a:t>
            </a:r>
            <a:r>
              <a:rPr lang="en-US" sz="1200" kern="1200">
                <a:solidFill>
                  <a:schemeClr val="tx1"/>
                </a:solidFill>
                <a:effectLst/>
                <a:latin typeface="+mn-lt"/>
                <a:ea typeface="+mn-ea"/>
                <a:cs typeface="+mn-cs"/>
              </a:rPr>
              <a:t> hypertension, irregular heartbeat, atherosclerosis (clogged arteries), blood clots, heart failure, and heart</a:t>
            </a:r>
            <a:r>
              <a:rPr lang="en-US" sz="1200" kern="1200" baseline="0">
                <a:solidFill>
                  <a:schemeClr val="tx1"/>
                </a:solidFill>
                <a:effectLst/>
                <a:latin typeface="+mn-lt"/>
                <a:ea typeface="+mn-ea"/>
                <a:cs typeface="+mn-cs"/>
              </a:rPr>
              <a:t> attack.</a:t>
            </a:r>
          </a:p>
        </p:txBody>
      </p:sp>
      <p:sp>
        <p:nvSpPr>
          <p:cNvPr id="4" name="Slide Number Placeholder 3"/>
          <p:cNvSpPr>
            <a:spLocks noGrp="1"/>
          </p:cNvSpPr>
          <p:nvPr>
            <p:ph type="sldNum" sz="quarter" idx="10"/>
          </p:nvPr>
        </p:nvSpPr>
        <p:spPr/>
        <p:txBody>
          <a:bodyPr/>
          <a:lstStyle/>
          <a:p>
            <a:fld id="{137B4D53-2356-4294-BCFA-54E80426EB8C}" type="slidenum">
              <a:rPr lang="en-US" smtClean="0"/>
              <a:t>28</a:t>
            </a:fld>
            <a:endParaRPr lang="en-US"/>
          </a:p>
        </p:txBody>
      </p:sp>
    </p:spTree>
    <p:extLst>
      <p:ext uri="{BB962C8B-B14F-4D97-AF65-F5344CB8AC3E}">
        <p14:creationId xmlns:p14="http://schemas.microsoft.com/office/powerpoint/2010/main" val="2765058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active for at least 150 minutes per week can help reduce the risk of</a:t>
            </a:r>
            <a:r>
              <a:rPr lang="en-US" baseline="0" dirty="0"/>
              <a:t> c</a:t>
            </a:r>
            <a:r>
              <a:rPr lang="en-US" dirty="0"/>
              <a:t>hronic disease (such as high blood pressure and heart disease) and</a:t>
            </a:r>
            <a:r>
              <a:rPr lang="en-US" baseline="0" dirty="0"/>
              <a:t> p</a:t>
            </a:r>
            <a:r>
              <a:rPr lang="en-US" dirty="0"/>
              <a:t>remature death.</a:t>
            </a:r>
          </a:p>
          <a:p>
            <a:r>
              <a:rPr lang="en-US" dirty="0"/>
              <a:t>Physical</a:t>
            </a:r>
            <a:r>
              <a:rPr lang="en-US" baseline="0" dirty="0"/>
              <a:t> activity can </a:t>
            </a:r>
            <a:r>
              <a:rPr lang="en-US" dirty="0"/>
              <a:t>also help to:  Maintain functional independence,  Maintain mobility,  Improve fitness,  Maintain body weight,  Maintain bone health,  Improve mental health.</a:t>
            </a:r>
          </a:p>
        </p:txBody>
      </p:sp>
      <p:sp>
        <p:nvSpPr>
          <p:cNvPr id="4" name="Slide Number Placeholder 3"/>
          <p:cNvSpPr>
            <a:spLocks noGrp="1"/>
          </p:cNvSpPr>
          <p:nvPr>
            <p:ph type="sldNum" sz="quarter" idx="5"/>
          </p:nvPr>
        </p:nvSpPr>
        <p:spPr/>
        <p:txBody>
          <a:bodyPr/>
          <a:lstStyle/>
          <a:p>
            <a:fld id="{137B4D53-2356-4294-BCFA-54E80426EB8C}" type="slidenum">
              <a:rPr lang="en-US" smtClean="0"/>
              <a:t>29</a:t>
            </a:fld>
            <a:endParaRPr lang="en-US"/>
          </a:p>
        </p:txBody>
      </p:sp>
    </p:spTree>
    <p:extLst>
      <p:ext uri="{BB962C8B-B14F-4D97-AF65-F5344CB8AC3E}">
        <p14:creationId xmlns:p14="http://schemas.microsoft.com/office/powerpoint/2010/main" val="176592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AutoNum type="arabicParenR"/>
            </a:pPr>
            <a:r>
              <a:rPr lang="en-US" dirty="0"/>
              <a:t>Arrows</a:t>
            </a:r>
            <a:r>
              <a:rPr lang="en-US" baseline="0" dirty="0"/>
              <a:t> pointing to chat icon in taskbar and the chat box on the right side of the screen.</a:t>
            </a:r>
          </a:p>
          <a:p>
            <a:pPr marL="224325" indent="-224325">
              <a:buAutoNum type="arabicParenR"/>
            </a:pPr>
            <a:r>
              <a:rPr lang="en-US" dirty="0"/>
              <a:t>Arrow pointing to mute and stop video in the taskbar.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138B72-E8BF-49D5-B070-0F0A13BA6AE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57553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---Briefly review this slide and encourage participants to attend Physical Activity Essentials (class #3 in the Heart Health series)---</a:t>
            </a:r>
          </a:p>
          <a:p>
            <a:endParaRPr lang="en-US" dirty="0"/>
          </a:p>
          <a:p>
            <a:r>
              <a:rPr lang="en-US" dirty="0">
                <a:cs typeface="Calibri"/>
              </a:rPr>
              <a:t>-If you are not currently active, start slowly and speak to your health care provider before starting any physical activity.  </a:t>
            </a:r>
            <a:r>
              <a:rPr lang="en-US" sz="1200" b="1" i="0" u="none" strike="noStrike" kern="1200" dirty="0">
                <a:solidFill>
                  <a:schemeClr val="tx1"/>
                </a:solidFill>
                <a:effectLst/>
                <a:latin typeface="+mn-lt"/>
                <a:ea typeface="+mn-ea"/>
                <a:cs typeface="+mn-cs"/>
              </a:rPr>
              <a:t>For most people, continuing with a sedentary lifestyle</a:t>
            </a:r>
            <a:r>
              <a:rPr lang="en-US" sz="1200" b="1" i="0" u="none" strike="noStrike" kern="1200" baseline="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is much more dangerous than beginning to exercise.</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had a recent cardiac event (heart attack or stroke), then talk to your healthcare team before you increase your physical activity.  Safe ways to resume activity are also discussed in the Physical Activity Essentials class and in the Cardiac Rehabilitation program.</a:t>
            </a:r>
          </a:p>
          <a:p>
            <a:endParaRPr lang="en-US" dirty="0"/>
          </a:p>
          <a:p>
            <a:r>
              <a:rPr lang="en-US" dirty="0"/>
              <a:t>-Keeping active doesn’t have to involve going to the gym, lifting weights or running.  Small changes in the amount of activity you get can make a difference.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recommend a minimum of </a:t>
            </a:r>
            <a:r>
              <a:rPr lang="en-US" dirty="0"/>
              <a:t>150 minutes per week of moderate to vigorous physical activity. </a:t>
            </a:r>
            <a:r>
              <a:rPr lang="en-US" baseline="0" dirty="0"/>
              <a:t>150 minutes = 30 minutes, 5 days a week.</a:t>
            </a:r>
            <a:r>
              <a:rPr lang="en-US" dirty="0"/>
              <a:t> </a:t>
            </a:r>
            <a:r>
              <a:rPr lang="en-US" baseline="0" dirty="0"/>
              <a:t> You can further </a:t>
            </a:r>
            <a:r>
              <a:rPr lang="en-US" dirty="0"/>
              <a:t>break this down</a:t>
            </a:r>
            <a:r>
              <a:rPr lang="en-US" baseline="0" dirty="0"/>
              <a:t> </a:t>
            </a:r>
            <a:r>
              <a:rPr lang="en-US" dirty="0"/>
              <a:t>into 10 minute chunks.  Every little bit counts!</a:t>
            </a:r>
            <a:endParaRPr lang="en-US" dirty="0">
              <a:cs typeface="Calibri"/>
            </a:endParaRPr>
          </a:p>
          <a:p>
            <a:endParaRPr lang="en-US" dirty="0"/>
          </a:p>
          <a:p>
            <a:pPr rtl="0" fontAlgn="base"/>
            <a:r>
              <a:rPr lang="en-US" sz="1200" b="0" i="0" u="none" strike="noStrike" kern="1200" dirty="0">
                <a:solidFill>
                  <a:schemeClr val="tx1"/>
                </a:solidFill>
                <a:effectLst/>
                <a:latin typeface="+mn-lt"/>
                <a:ea typeface="+mn-ea"/>
                <a:cs typeface="+mn-cs"/>
              </a:rPr>
              <a:t>Examples of light exercise: beginning a stationary biking program, walking at a slow pace.</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US" sz="1200" b="0" i="0" u="none" strike="noStrike" kern="1200" dirty="0">
                <a:solidFill>
                  <a:schemeClr val="tx1"/>
                </a:solidFill>
                <a:effectLst/>
                <a:latin typeface="+mn-lt"/>
                <a:ea typeface="+mn-ea"/>
                <a:cs typeface="+mn-cs"/>
              </a:rPr>
              <a:t>Moderate intensity exercise: brisk walking, swimming.</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US" sz="1200" b="0" i="0" u="none" strike="noStrike" kern="1200" dirty="0">
                <a:solidFill>
                  <a:schemeClr val="tx1"/>
                </a:solidFill>
                <a:effectLst/>
                <a:latin typeface="+mn-lt"/>
                <a:ea typeface="+mn-ea"/>
                <a:cs typeface="+mn-cs"/>
              </a:rPr>
              <a:t>Vigorous:  jogging, cross country skiing.</a:t>
            </a:r>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137B4D53-2356-4294-BCFA-54E80426EB8C}" type="slidenum">
              <a:rPr lang="en-US" smtClean="0"/>
              <a:t>30</a:t>
            </a:fld>
            <a:endParaRPr lang="en-US"/>
          </a:p>
        </p:txBody>
      </p:sp>
    </p:spTree>
    <p:extLst>
      <p:ext uri="{BB962C8B-B14F-4D97-AF65-F5344CB8AC3E}">
        <p14:creationId xmlns:p14="http://schemas.microsoft.com/office/powerpoint/2010/main" val="1765925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You might feel stressed if you have too much to do, if other people are asking a lot of you, or you have to deal with things you can’t control.  Stress is normal when receiving and having to manage a new medical diagnosis.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Being stressed can lead you to fall into unhealthy habits such as eating unhealthy foods, smoking, drinking too much alcohol, or not getting enough physical activity.</a:t>
            </a:r>
          </a:p>
        </p:txBody>
      </p:sp>
      <p:sp>
        <p:nvSpPr>
          <p:cNvPr id="4" name="Slide Number Placeholder 3"/>
          <p:cNvSpPr>
            <a:spLocks noGrp="1"/>
          </p:cNvSpPr>
          <p:nvPr>
            <p:ph type="sldNum" sz="quarter" idx="5"/>
          </p:nvPr>
        </p:nvSpPr>
        <p:spPr/>
        <p:txBody>
          <a:bodyPr/>
          <a:lstStyle/>
          <a:p>
            <a:pPr>
              <a:defRPr/>
            </a:pPr>
            <a:fld id="{3FEB9CAC-83ED-47A3-AF1E-7CB08F9961A5}"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897301" rtl="0" eaLnBrk="1" fontAlgn="auto" latinLnBrk="0" hangingPunct="1">
              <a:lnSpc>
                <a:spcPct val="100000"/>
              </a:lnSpc>
              <a:spcBef>
                <a:spcPts val="0"/>
              </a:spcBef>
              <a:spcAft>
                <a:spcPts val="0"/>
              </a:spcAft>
              <a:buClrTx/>
              <a:buSzTx/>
              <a:buFontTx/>
              <a:buNone/>
              <a:tabLst/>
              <a:defRPr/>
            </a:pPr>
            <a:r>
              <a:rPr lang="en-US" altLang="en-US" dirty="0"/>
              <a:t>Ask participants what they do to manage stress - any tips to share with the class?</a:t>
            </a:r>
          </a:p>
          <a:p>
            <a:pPr defTabSz="897301">
              <a:defRPr/>
            </a:pPr>
            <a:r>
              <a:rPr lang="en-CA" dirty="0"/>
              <a:t>Remember, you are in control!  Take 10 minutes to make some small changes.  </a:t>
            </a:r>
            <a:r>
              <a:rPr lang="en-CA" dirty="0">
                <a:cs typeface="Calibri"/>
              </a:rPr>
              <a:t>Choose one area of stress management to work on at a time!</a:t>
            </a:r>
          </a:p>
          <a:p>
            <a:pPr defTabSz="897301">
              <a:defRPr/>
            </a:pPr>
            <a:endParaRPr lang="en-US" dirty="0">
              <a:cs typeface="Calibri"/>
            </a:endParaRPr>
          </a:p>
          <a:p>
            <a:pPr marL="0" marR="0" lvl="0" indent="0" algn="l" defTabSz="89730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handout “Stressed Out” will be emailed to participants after the class.</a:t>
            </a:r>
          </a:p>
        </p:txBody>
      </p:sp>
      <p:sp>
        <p:nvSpPr>
          <p:cNvPr id="4" name="Slide Number Placeholder 3"/>
          <p:cNvSpPr>
            <a:spLocks noGrp="1"/>
          </p:cNvSpPr>
          <p:nvPr>
            <p:ph type="sldNum" sz="quarter" idx="10"/>
          </p:nvPr>
        </p:nvSpPr>
        <p:spPr/>
        <p:txBody>
          <a:bodyPr/>
          <a:lstStyle/>
          <a:p>
            <a:fld id="{B7DD4EE9-F1C3-4E8A-9A89-C4A94C0DCF0E}" type="slidenum">
              <a:rPr lang="en-US" smtClean="0"/>
              <a:t>32</a:t>
            </a:fld>
            <a:endParaRPr lang="en-US"/>
          </a:p>
        </p:txBody>
      </p:sp>
    </p:spTree>
    <p:extLst>
      <p:ext uri="{BB962C8B-B14F-4D97-AF65-F5344CB8AC3E}">
        <p14:creationId xmlns:p14="http://schemas.microsoft.com/office/powerpoint/2010/main" val="3299150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100" dirty="0"/>
              <a:t>-Many clients feel that requiring medication is a failure of some kind – THIS IS NOT TRUE.</a:t>
            </a:r>
          </a:p>
          <a:p>
            <a:pPr>
              <a:defRPr/>
            </a:pPr>
            <a:r>
              <a:rPr lang="en-US" altLang="en-US" sz="1100" dirty="0"/>
              <a:t>-Having many different types of treatment for heart disease (nutrition, physical</a:t>
            </a:r>
            <a:r>
              <a:rPr lang="en-US" altLang="en-US" sz="1100" baseline="0" dirty="0"/>
              <a:t> activity</a:t>
            </a:r>
            <a:r>
              <a:rPr lang="en-US" altLang="en-US" sz="1100" dirty="0"/>
              <a:t>, medication) work</a:t>
            </a:r>
            <a:r>
              <a:rPr lang="en-US" altLang="en-US" sz="1100" baseline="0" dirty="0"/>
              <a:t> together and </a:t>
            </a:r>
            <a:r>
              <a:rPr lang="en-US" altLang="en-US" sz="1100" dirty="0"/>
              <a:t>increase</a:t>
            </a:r>
            <a:r>
              <a:rPr lang="en-US" altLang="en-US" sz="1100" baseline="0" dirty="0"/>
              <a:t> </a:t>
            </a:r>
            <a:r>
              <a:rPr lang="en-US" altLang="en-US" sz="1100" dirty="0"/>
              <a:t>your overall impact on the problem</a:t>
            </a:r>
            <a:r>
              <a:rPr lang="en-US" altLang="en-US" sz="1100" baseline="0" dirty="0"/>
              <a:t>.</a:t>
            </a:r>
            <a:endParaRPr lang="en-US" altLang="en-US" sz="1100" dirty="0"/>
          </a:p>
          <a:p>
            <a:pPr>
              <a:defRPr/>
            </a:pPr>
            <a:r>
              <a:rPr lang="en-US" altLang="en-US" sz="1100" dirty="0"/>
              <a:t>-Medications are prescribed because your provider has weighed the pros and cons and believes that the benefits for you outweigh the risks</a:t>
            </a:r>
            <a:r>
              <a:rPr lang="en-US" altLang="en-US" sz="1100" baseline="0" dirty="0"/>
              <a:t>.</a:t>
            </a:r>
            <a:endParaRPr lang="en-US" altLang="en-US" sz="1100" dirty="0"/>
          </a:p>
          <a:p>
            <a:pPr>
              <a:defRPr/>
            </a:pPr>
            <a:endParaRPr lang="en-US" altLang="en-US" sz="1100" dirty="0"/>
          </a:p>
          <a:p>
            <a:pPr>
              <a:defRPr/>
            </a:pPr>
            <a:r>
              <a:rPr lang="en-US" altLang="en-US" sz="1100" dirty="0"/>
              <a:t>-If you are worried about starting a new medication, ask your doctor or pharmacist to explain to you why they recommend you take the medication and what else you can do to help manage the problem with lifestyle.</a:t>
            </a:r>
          </a:p>
          <a:p>
            <a:pPr>
              <a:defRPr/>
            </a:pPr>
            <a:r>
              <a:rPr lang="en-US" altLang="en-US" sz="1100" dirty="0"/>
              <a:t>-Example: If a person has high cholesterol, the doctor may recommend that the person take a drug called a statin to help reduce your risk of a heart attack or stroke.</a:t>
            </a:r>
          </a:p>
          <a:p>
            <a:pPr>
              <a:defRPr/>
            </a:pPr>
            <a:r>
              <a:rPr lang="en-US" altLang="en-US" sz="1100" dirty="0"/>
              <a:t>-To help this problem with lifestyle, the person could quit smoking (if they are a smoker), eat more fibre and less unhealthy fats, and exercise more.</a:t>
            </a:r>
          </a:p>
          <a:p>
            <a:pPr>
              <a:defRPr/>
            </a:pPr>
            <a:r>
              <a:rPr lang="en-US" altLang="en-US" sz="1100" dirty="0"/>
              <a:t>-The medication may still be needed, but it is important for you to know what options you have and make a decision that works for you.  The more treatments you choose, the better the outcome.</a:t>
            </a:r>
            <a:endParaRPr lang="en-US" altLang="en-US" sz="1100" dirty="0">
              <a:cs typeface="Calibri"/>
            </a:endParaRPr>
          </a:p>
        </p:txBody>
      </p:sp>
      <p:sp>
        <p:nvSpPr>
          <p:cNvPr id="4" name="Slide Number Placeholder 3"/>
          <p:cNvSpPr>
            <a:spLocks noGrp="1"/>
          </p:cNvSpPr>
          <p:nvPr>
            <p:ph type="sldNum" sz="quarter" idx="5"/>
          </p:nvPr>
        </p:nvSpPr>
        <p:spPr/>
        <p:txBody>
          <a:bodyPr/>
          <a:lstStyle/>
          <a:p>
            <a:pPr>
              <a:defRPr/>
            </a:pPr>
            <a:fld id="{023EEF70-0243-45D8-BEDE-791B833D7533}"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100" dirty="0"/>
              <a:t>-It is important to know what each of your medications is for.  This way, you can discuss what are the pros and cons of taking each medicine.</a:t>
            </a:r>
            <a:endParaRPr lang="en-US" altLang="en-US" sz="1100" dirty="0">
              <a:cs typeface="Calibri"/>
            </a:endParaRPr>
          </a:p>
          <a:p>
            <a:r>
              <a:rPr lang="en-US" sz="1200" b="0" i="0" u="none" strike="noStrike" kern="1200" baseline="0" dirty="0">
                <a:solidFill>
                  <a:schemeClr val="tx1"/>
                </a:solidFill>
                <a:latin typeface="+mn-lt"/>
                <a:ea typeface="+mn-ea"/>
                <a:cs typeface="+mn-cs"/>
              </a:rPr>
              <a:t>-People who take their medications as prescribed, over the long term have fewer additional heart attacks and lower their risk of dying from heart disease.</a:t>
            </a:r>
            <a:endParaRPr lang="en-US" sz="1200" b="0" i="0" u="none" strike="noStrike" kern="1200" baseline="0" dirty="0">
              <a:solidFill>
                <a:schemeClr val="tx1"/>
              </a:solidFill>
              <a:latin typeface="+mn-lt"/>
              <a:cs typeface="Calibri"/>
            </a:endParaRPr>
          </a:p>
          <a:p>
            <a:r>
              <a:rPr lang="en-US" sz="1200" b="0" i="0" u="none" strike="noStrike" kern="1200" baseline="0" dirty="0">
                <a:solidFill>
                  <a:schemeClr val="tx1"/>
                </a:solidFill>
                <a:latin typeface="+mn-lt"/>
                <a:ea typeface="+mn-ea"/>
                <a:cs typeface="+mn-cs"/>
              </a:rPr>
              <a:t>-If you stop taking your medication without being told by your doctor, you will be giving up those benefits.</a:t>
            </a:r>
            <a:endParaRPr lang="en-US" dirty="0">
              <a:cs typeface="Calibri"/>
            </a:endParaRPr>
          </a:p>
          <a:p>
            <a:endParaRPr lang="en-US" dirty="0">
              <a:cs typeface="Calibri"/>
            </a:endParaRPr>
          </a:p>
          <a:p>
            <a:r>
              <a:rPr lang="en-US" dirty="0">
                <a:cs typeface="Calibri"/>
              </a:rPr>
              <a:t>---Presenter note---</a:t>
            </a:r>
          </a:p>
          <a:p>
            <a:r>
              <a:rPr lang="en-US" dirty="0">
                <a:cs typeface="Calibri"/>
              </a:rPr>
              <a:t>-Quickly review the list of reasons why meds are prescribed.  Don't need to spend a lot of time on this - encourage people to talk with their pharmacist or doctor/NP.</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-Please know that you can make an appointment with the pharmacist at your drugstore to discuss all your questions. Call ahead and make an appointment!</a:t>
            </a:r>
          </a:p>
        </p:txBody>
      </p:sp>
      <p:sp>
        <p:nvSpPr>
          <p:cNvPr id="4" name="Slide Number Placeholder 3"/>
          <p:cNvSpPr>
            <a:spLocks noGrp="1"/>
          </p:cNvSpPr>
          <p:nvPr>
            <p:ph type="sldNum" sz="quarter" idx="5"/>
          </p:nvPr>
        </p:nvSpPr>
        <p:spPr/>
        <p:txBody>
          <a:bodyPr/>
          <a:lstStyle/>
          <a:p>
            <a:fld id="{137B4D53-2356-4294-BCFA-54E80426EB8C}" type="slidenum">
              <a:rPr lang="en-US" smtClean="0"/>
              <a:t>34</a:t>
            </a:fld>
            <a:endParaRPr lang="en-US"/>
          </a:p>
        </p:txBody>
      </p:sp>
    </p:spTree>
    <p:extLst>
      <p:ext uri="{BB962C8B-B14F-4D97-AF65-F5344CB8AC3E}">
        <p14:creationId xmlns:p14="http://schemas.microsoft.com/office/powerpoint/2010/main" val="1297158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POLL QUESTION</a:t>
            </a:r>
          </a:p>
          <a:p>
            <a:endParaRPr lang="en-US" dirty="0"/>
          </a:p>
          <a:p>
            <a:r>
              <a:rPr lang="en-US" dirty="0"/>
              <a:t>-No, fish oils will not cure cardiovascular disease, but they do have a positive effect.  One type of polyunsaturated fat is omega-3, which can help prevent blood clots, reduce the risk of stroke, and lower triglycerides.</a:t>
            </a:r>
          </a:p>
          <a:p>
            <a:r>
              <a:rPr lang="en-US" dirty="0"/>
              <a:t>-The best sources of omega-3 fat are cold-water fish such as salmon, sardines, mackerel, herring, and rainbow trout.  We will discuss this in more detail next week in the class “Eating for Heart Health”.</a:t>
            </a:r>
          </a:p>
          <a:p>
            <a:endParaRPr lang="en-US" dirty="0"/>
          </a:p>
          <a:p>
            <a:r>
              <a:rPr lang="en-US" dirty="0"/>
              <a:t>Fish oil supplements/pills DO NOT have the same benefit as consuming fish in food form.  Fish oil may lower your triglyceride</a:t>
            </a:r>
            <a:r>
              <a:rPr lang="en-US" baseline="0" dirty="0"/>
              <a:t> levels, but when you consume in supplement form, this does not translate into reduced cardiovascular risk.  You obtain the health benefits from eating fish, not from taking a supplement.</a:t>
            </a:r>
            <a:endParaRPr lang="en-US" dirty="0"/>
          </a:p>
        </p:txBody>
      </p:sp>
      <p:sp>
        <p:nvSpPr>
          <p:cNvPr id="4" name="Slide Number Placeholder 3"/>
          <p:cNvSpPr>
            <a:spLocks noGrp="1"/>
          </p:cNvSpPr>
          <p:nvPr>
            <p:ph type="sldNum" sz="quarter" idx="10"/>
          </p:nvPr>
        </p:nvSpPr>
        <p:spPr/>
        <p:txBody>
          <a:bodyPr/>
          <a:lstStyle/>
          <a:p>
            <a:fld id="{137B4D53-2356-4294-BCFA-54E80426EB8C}" type="slidenum">
              <a:rPr lang="en-US" smtClean="0"/>
              <a:t>35</a:t>
            </a:fld>
            <a:endParaRPr lang="en-US"/>
          </a:p>
        </p:txBody>
      </p:sp>
    </p:spTree>
    <p:extLst>
      <p:ext uri="{BB962C8B-B14F-4D97-AF65-F5344CB8AC3E}">
        <p14:creationId xmlns:p14="http://schemas.microsoft.com/office/powerpoint/2010/main" val="3147685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 non-prescription products, including natural health products and herbal supplements, can stop your heart medications from working properly and can cause other health problems.</a:t>
            </a:r>
          </a:p>
          <a:p>
            <a:endParaRPr lang="en-US" sz="1200" dirty="0"/>
          </a:p>
          <a:p>
            <a:r>
              <a:rPr lang="en-US" sz="1200" dirty="0"/>
              <a:t>Have you heard of any medications or supplements that can do this? </a:t>
            </a:r>
          </a:p>
          <a:p>
            <a:r>
              <a:rPr lang="en-US" sz="1200" dirty="0">
                <a:solidFill>
                  <a:schemeClr val="tx1"/>
                </a:solidFill>
              </a:rPr>
              <a:t>-Garlic pills or fish oils can thin your blood</a:t>
            </a:r>
            <a:r>
              <a:rPr lang="en-US" sz="1200" baseline="0" dirty="0">
                <a:solidFill>
                  <a:schemeClr val="tx1"/>
                </a:solidFill>
              </a:rPr>
              <a:t> </a:t>
            </a:r>
            <a:r>
              <a:rPr lang="en-US" sz="1200" dirty="0">
                <a:solidFill>
                  <a:schemeClr val="tx1"/>
                </a:solidFill>
              </a:rPr>
              <a:t>too much if you’re already taking a blood thinner.</a:t>
            </a:r>
          </a:p>
          <a:p>
            <a:r>
              <a:rPr lang="en-US" sz="1200" dirty="0">
                <a:solidFill>
                  <a:schemeClr val="tx1"/>
                </a:solidFill>
              </a:rPr>
              <a:t>-Grapefruit can interact with some statins (cholesterol pills).</a:t>
            </a:r>
          </a:p>
        </p:txBody>
      </p:sp>
      <p:sp>
        <p:nvSpPr>
          <p:cNvPr id="4" name="Slide Number Placeholder 3"/>
          <p:cNvSpPr>
            <a:spLocks noGrp="1"/>
          </p:cNvSpPr>
          <p:nvPr>
            <p:ph type="sldNum" sz="quarter" idx="10"/>
          </p:nvPr>
        </p:nvSpPr>
        <p:spPr/>
        <p:txBody>
          <a:bodyPr/>
          <a:lstStyle/>
          <a:p>
            <a:fld id="{137B4D53-2356-4294-BCFA-54E80426EB8C}" type="slidenum">
              <a:rPr lang="en-US" smtClean="0"/>
              <a:t>36</a:t>
            </a:fld>
            <a:endParaRPr lang="en-US"/>
          </a:p>
        </p:txBody>
      </p:sp>
    </p:spTree>
    <p:extLst>
      <p:ext uri="{BB962C8B-B14F-4D97-AF65-F5344CB8AC3E}">
        <p14:creationId xmlns:p14="http://schemas.microsoft.com/office/powerpoint/2010/main" val="176077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---Presenter note---</a:t>
            </a:r>
          </a:p>
          <a:p>
            <a:r>
              <a:rPr lang="en-US" dirty="0">
                <a:cs typeface="Calibri"/>
              </a:rPr>
              <a:t>Don’t read through this slide.  Just tell clients that it is there for their reference, if they want to check their blood pressure at home.</a:t>
            </a:r>
          </a:p>
          <a:p>
            <a:r>
              <a:rPr lang="en-US" dirty="0">
                <a:cs typeface="Calibri"/>
              </a:rPr>
              <a:t>For clients who want more information, refer to their doctor and/or the Heart &amp; Stroke Foundation website.</a:t>
            </a:r>
          </a:p>
        </p:txBody>
      </p:sp>
      <p:sp>
        <p:nvSpPr>
          <p:cNvPr id="4" name="Slide Number Placeholder 3"/>
          <p:cNvSpPr>
            <a:spLocks noGrp="1"/>
          </p:cNvSpPr>
          <p:nvPr>
            <p:ph type="sldNum" sz="quarter" idx="5"/>
          </p:nvPr>
        </p:nvSpPr>
        <p:spPr/>
        <p:txBody>
          <a:bodyPr/>
          <a:lstStyle/>
          <a:p>
            <a:fld id="{137B4D53-2356-4294-BCFA-54E80426EB8C}" type="slidenum">
              <a:rPr lang="en-US" smtClean="0"/>
              <a:t>37</a:t>
            </a:fld>
            <a:endParaRPr lang="en-US"/>
          </a:p>
        </p:txBody>
      </p:sp>
    </p:spTree>
    <p:extLst>
      <p:ext uri="{BB962C8B-B14F-4D97-AF65-F5344CB8AC3E}">
        <p14:creationId xmlns:p14="http://schemas.microsoft.com/office/powerpoint/2010/main" val="1958732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---Presenter note---</a:t>
            </a:r>
          </a:p>
          <a:p>
            <a:r>
              <a:rPr lang="en-US" dirty="0">
                <a:cs typeface="Calibri"/>
              </a:rPr>
              <a:t>Don’t read through this slide.  Just tell clients that it is there for their reference, if they have heart failure and have been told to monitor their weight.</a:t>
            </a:r>
          </a:p>
          <a:p>
            <a:r>
              <a:rPr lang="en-US" dirty="0">
                <a:cs typeface="Calibri"/>
              </a:rPr>
              <a:t>For clients who want more information, refer to their doctor and/or the Heart &amp; Stroke Foundation website.</a:t>
            </a:r>
          </a:p>
        </p:txBody>
      </p:sp>
      <p:sp>
        <p:nvSpPr>
          <p:cNvPr id="4" name="Slide Number Placeholder 3"/>
          <p:cNvSpPr>
            <a:spLocks noGrp="1"/>
          </p:cNvSpPr>
          <p:nvPr>
            <p:ph type="sldNum" sz="quarter" idx="5"/>
          </p:nvPr>
        </p:nvSpPr>
        <p:spPr/>
        <p:txBody>
          <a:bodyPr/>
          <a:lstStyle/>
          <a:p>
            <a:fld id="{137B4D53-2356-4294-BCFA-54E80426EB8C}" type="slidenum">
              <a:rPr lang="en-US" smtClean="0"/>
              <a:t>38</a:t>
            </a:fld>
            <a:endParaRPr lang="en-US"/>
          </a:p>
        </p:txBody>
      </p:sp>
    </p:spTree>
    <p:extLst>
      <p:ext uri="{BB962C8B-B14F-4D97-AF65-F5344CB8AC3E}">
        <p14:creationId xmlns:p14="http://schemas.microsoft.com/office/powerpoint/2010/main" val="1958732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7788"/>
            <a:ext cx="5743575" cy="4308476"/>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Presenter note:  You don’t need to read through the list of symptoms, but comment on the wide variety of possible symptoms.  A heart attack does not always equal chest pain.</a:t>
            </a:r>
          </a:p>
        </p:txBody>
      </p:sp>
      <p:sp>
        <p:nvSpPr>
          <p:cNvPr id="4" name="Slide Number Placeholder 3"/>
          <p:cNvSpPr>
            <a:spLocks noGrp="1"/>
          </p:cNvSpPr>
          <p:nvPr>
            <p:ph type="sldNum" sz="quarter" idx="5"/>
          </p:nvPr>
        </p:nvSpPr>
        <p:spPr/>
        <p:txBody>
          <a:bodyPr/>
          <a:lstStyle/>
          <a:p>
            <a:fld id="{137B4D53-2356-4294-BCFA-54E80426EB8C}" type="slidenum">
              <a:rPr lang="en-US" smtClean="0"/>
              <a:t>39</a:t>
            </a:fld>
            <a:endParaRPr lang="en-US"/>
          </a:p>
        </p:txBody>
      </p:sp>
    </p:spTree>
    <p:extLst>
      <p:ext uri="{BB962C8B-B14F-4D97-AF65-F5344CB8AC3E}">
        <p14:creationId xmlns:p14="http://schemas.microsoft.com/office/powerpoint/2010/main" val="339777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7B4D53-2356-4294-BCFA-54E80426EB8C}" type="slidenum">
              <a:rPr lang="en-US" smtClean="0"/>
              <a:t>4</a:t>
            </a:fld>
            <a:endParaRPr lang="en-US"/>
          </a:p>
        </p:txBody>
      </p:sp>
    </p:spTree>
    <p:extLst>
      <p:ext uri="{BB962C8B-B14F-4D97-AF65-F5344CB8AC3E}">
        <p14:creationId xmlns:p14="http://schemas.microsoft.com/office/powerpoint/2010/main" val="553003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 Is it drooping?</a:t>
            </a:r>
          </a:p>
          <a:p>
            <a:r>
              <a:rPr lang="en-US" dirty="0"/>
              <a:t>Arms</a:t>
            </a:r>
            <a:r>
              <a:rPr lang="en-US" baseline="0" dirty="0"/>
              <a:t> = Can you raise both?</a:t>
            </a:r>
          </a:p>
          <a:p>
            <a:r>
              <a:rPr lang="en-US" baseline="0" dirty="0"/>
              <a:t>Speech = Is it slurred or jumbled?</a:t>
            </a:r>
          </a:p>
          <a:p>
            <a:r>
              <a:rPr lang="en-US" baseline="0" dirty="0"/>
              <a:t>Time = To call 911 right away.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Presenter note:  You don’t need to read through the entire list of symptoms, but comment on the wide variety of possible symptoms.</a:t>
            </a:r>
          </a:p>
        </p:txBody>
      </p:sp>
      <p:sp>
        <p:nvSpPr>
          <p:cNvPr id="4" name="Slide Number Placeholder 3"/>
          <p:cNvSpPr>
            <a:spLocks noGrp="1"/>
          </p:cNvSpPr>
          <p:nvPr>
            <p:ph type="sldNum" sz="quarter" idx="5"/>
          </p:nvPr>
        </p:nvSpPr>
        <p:spPr/>
        <p:txBody>
          <a:bodyPr/>
          <a:lstStyle/>
          <a:p>
            <a:fld id="{137B4D53-2356-4294-BCFA-54E80426EB8C}" type="slidenum">
              <a:rPr lang="en-US" smtClean="0"/>
              <a:t>40</a:t>
            </a:fld>
            <a:endParaRPr lang="en-US"/>
          </a:p>
        </p:txBody>
      </p:sp>
    </p:spTree>
    <p:extLst>
      <p:ext uri="{BB962C8B-B14F-4D97-AF65-F5344CB8AC3E}">
        <p14:creationId xmlns:p14="http://schemas.microsoft.com/office/powerpoint/2010/main" val="3282875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Don’t drive yourself to the hospital, even if you feel ok.  Partly d</a:t>
            </a:r>
            <a:r>
              <a:rPr lang="en-US" dirty="0"/>
              <a:t>ue to the risk of causing a</a:t>
            </a:r>
            <a:r>
              <a:rPr lang="en-US" baseline="0" dirty="0"/>
              <a:t> car </a:t>
            </a:r>
            <a:r>
              <a:rPr lang="en-US" dirty="0"/>
              <a:t>accident.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a:t>
            </a:r>
            <a:r>
              <a:rPr lang="en-US" baseline="0" dirty="0"/>
              <a:t> more importantly because, </a:t>
            </a:r>
            <a:r>
              <a:rPr lang="en-US" sz="1200" b="0" i="0" kern="1200" baseline="0" dirty="0">
                <a:solidFill>
                  <a:schemeClr val="tx1"/>
                </a:solidFill>
                <a:effectLst/>
                <a:latin typeface="+mn-lt"/>
                <a:ea typeface="+mn-ea"/>
                <a:cs typeface="+mn-cs"/>
              </a:rPr>
              <a:t>i</a:t>
            </a:r>
            <a:r>
              <a:rPr lang="en-US" sz="1200" b="0" i="0" kern="1200" dirty="0">
                <a:solidFill>
                  <a:schemeClr val="tx1"/>
                </a:solidFill>
                <a:effectLst/>
                <a:latin typeface="+mn-lt"/>
                <a:ea typeface="+mn-ea"/>
                <a:cs typeface="+mn-cs"/>
              </a:rPr>
              <a:t>f you take an ambulance, paramedics can start life-saving</a:t>
            </a:r>
            <a:r>
              <a:rPr lang="en-US" sz="1200" b="0" i="0" kern="1200" baseline="0" dirty="0">
                <a:solidFill>
                  <a:schemeClr val="tx1"/>
                </a:solidFill>
                <a:effectLst/>
                <a:latin typeface="+mn-lt"/>
                <a:ea typeface="+mn-ea"/>
                <a:cs typeface="+mn-cs"/>
              </a:rPr>
              <a:t> medications while you are </a:t>
            </a:r>
            <a:r>
              <a:rPr lang="en-US" sz="1200" b="0" i="0" kern="1200" baseline="0" dirty="0" err="1">
                <a:solidFill>
                  <a:schemeClr val="tx1"/>
                </a:solidFill>
                <a:effectLst/>
                <a:latin typeface="+mn-lt"/>
                <a:ea typeface="+mn-ea"/>
                <a:cs typeface="+mn-cs"/>
              </a:rPr>
              <a:t>en</a:t>
            </a:r>
            <a:r>
              <a:rPr lang="en-US" sz="1200" b="0" i="0" kern="1200" baseline="0" dirty="0">
                <a:solidFill>
                  <a:schemeClr val="tx1"/>
                </a:solidFill>
                <a:effectLst/>
                <a:latin typeface="+mn-lt"/>
                <a:ea typeface="+mn-ea"/>
                <a:cs typeface="+mn-cs"/>
              </a:rPr>
              <a:t>-route to the hospital.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Keep a list of your medications and your emergency contacts, both in your wallet and by the phone.  Emergency personnel will want this information.</a:t>
            </a:r>
          </a:p>
        </p:txBody>
      </p:sp>
      <p:sp>
        <p:nvSpPr>
          <p:cNvPr id="4" name="Slide Number Placeholder 3"/>
          <p:cNvSpPr>
            <a:spLocks noGrp="1"/>
          </p:cNvSpPr>
          <p:nvPr>
            <p:ph type="sldNum" sz="quarter" idx="10"/>
          </p:nvPr>
        </p:nvSpPr>
        <p:spPr/>
        <p:txBody>
          <a:bodyPr/>
          <a:lstStyle/>
          <a:p>
            <a:fld id="{137B4D53-2356-4294-BCFA-54E80426EB8C}" type="slidenum">
              <a:rPr lang="en-US" smtClean="0"/>
              <a:t>41</a:t>
            </a:fld>
            <a:endParaRPr lang="en-US"/>
          </a:p>
        </p:txBody>
      </p:sp>
    </p:spTree>
    <p:extLst>
      <p:ext uri="{BB962C8B-B14F-4D97-AF65-F5344CB8AC3E}">
        <p14:creationId xmlns:p14="http://schemas.microsoft.com/office/powerpoint/2010/main" val="2970987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have covered a lot of information today.  It can be overwhelming to think about all the possible changes you could make to improve your health.  It helps to break down these changes into goals, specifically into a type of goal called a SMART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Encourage clients to attend “Preparing for Success” (class #4 in the Heart Health series) to learn more about goal setting.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Clients can also visit the link at the bottom of the slide to read about the steps of setting a SMART goal.</a:t>
            </a:r>
            <a:endParaRPr lang="en-CA" dirty="0">
              <a:cs typeface="Calibri"/>
            </a:endParaRPr>
          </a:p>
        </p:txBody>
      </p:sp>
      <p:sp>
        <p:nvSpPr>
          <p:cNvPr id="4" name="Slide Number Placeholder 3"/>
          <p:cNvSpPr>
            <a:spLocks noGrp="1"/>
          </p:cNvSpPr>
          <p:nvPr>
            <p:ph type="sldNum" sz="quarter" idx="10"/>
          </p:nvPr>
        </p:nvSpPr>
        <p:spPr/>
        <p:txBody>
          <a:bodyPr/>
          <a:lstStyle/>
          <a:p>
            <a:fld id="{137B4D53-2356-4294-BCFA-54E80426EB8C}" type="slidenum">
              <a:rPr lang="en-US" smtClean="0"/>
              <a:t>42</a:t>
            </a:fld>
            <a:endParaRPr lang="en-US"/>
          </a:p>
        </p:txBody>
      </p:sp>
    </p:spTree>
    <p:extLst>
      <p:ext uri="{BB962C8B-B14F-4D97-AF65-F5344CB8AC3E}">
        <p14:creationId xmlns:p14="http://schemas.microsoft.com/office/powerpoint/2010/main" val="3253113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7B4D53-2356-4294-BCFA-54E80426EB8C}" type="slidenum">
              <a:rPr lang="en-US" smtClean="0"/>
              <a:t>43</a:t>
            </a:fld>
            <a:endParaRPr lang="en-US"/>
          </a:p>
        </p:txBody>
      </p:sp>
    </p:spTree>
    <p:extLst>
      <p:ext uri="{BB962C8B-B14F-4D97-AF65-F5344CB8AC3E}">
        <p14:creationId xmlns:p14="http://schemas.microsoft.com/office/powerpoint/2010/main" val="2564549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05138B72-E8BF-49D5-B070-0F0A13BA6AE7}" type="slidenum">
              <a:rPr lang="en-US" smtClean="0"/>
              <a:pPr>
                <a:defRPr/>
              </a:pPr>
              <a:t>44</a:t>
            </a:fld>
            <a:endParaRPr lang="en-US"/>
          </a:p>
        </p:txBody>
      </p:sp>
    </p:spTree>
    <p:extLst>
      <p:ext uri="{BB962C8B-B14F-4D97-AF65-F5344CB8AC3E}">
        <p14:creationId xmlns:p14="http://schemas.microsoft.com/office/powerpoint/2010/main" val="235679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a:cs typeface="Calibri"/>
              </a:rPr>
              <a:t>Evaluation:  Survey to be done at the end of the series (not after each class).</a:t>
            </a:r>
            <a:endParaRPr lang="en-CA" sz="1200" b="0" i="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pPr>
              <a:defRPr/>
            </a:pPr>
            <a:fld id="{05138B72-E8BF-49D5-B070-0F0A13BA6AE7}" type="slidenum">
              <a:rPr lang="en-US" smtClean="0"/>
              <a:pPr>
                <a:defRPr/>
              </a:pPr>
              <a:t>45</a:t>
            </a:fld>
            <a:endParaRPr lang="en-US"/>
          </a:p>
        </p:txBody>
      </p:sp>
    </p:spTree>
    <p:extLst>
      <p:ext uri="{BB962C8B-B14F-4D97-AF65-F5344CB8AC3E}">
        <p14:creationId xmlns:p14="http://schemas.microsoft.com/office/powerpoint/2010/main" val="2356791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37B4D53-2356-4294-BCFA-54E80426EB8C}" type="slidenum">
              <a:rPr lang="en-US" smtClean="0"/>
              <a:t>46</a:t>
            </a:fld>
            <a:endParaRPr lang="en-US"/>
          </a:p>
        </p:txBody>
      </p:sp>
    </p:spTree>
    <p:extLst>
      <p:ext uri="{BB962C8B-B14F-4D97-AF65-F5344CB8AC3E}">
        <p14:creationId xmlns:p14="http://schemas.microsoft.com/office/powerpoint/2010/main" val="268600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Zoom poll:</a:t>
            </a:r>
          </a:p>
          <a:p>
            <a:r>
              <a:rPr lang="en-US" dirty="0"/>
              <a:t>“People who are at a healthy</a:t>
            </a:r>
            <a:r>
              <a:rPr lang="en-US" baseline="0" dirty="0"/>
              <a:t> </a:t>
            </a:r>
            <a:r>
              <a:rPr lang="en-US" dirty="0"/>
              <a:t>body weight don't have to worry about high cholesterol.”</a:t>
            </a:r>
          </a:p>
          <a:p>
            <a:r>
              <a:rPr lang="en-US" dirty="0"/>
              <a:t>a) True</a:t>
            </a:r>
          </a:p>
          <a:p>
            <a:r>
              <a:rPr lang="en-US" dirty="0"/>
              <a:t>b) False</a:t>
            </a:r>
          </a:p>
          <a:p>
            <a:endParaRPr lang="en-US" dirty="0"/>
          </a:p>
          <a:p>
            <a:r>
              <a:rPr lang="en-US" dirty="0"/>
              <a:t>A person with any body type can have high cholesterol.  It is important that all people have their cholesterol checked regularly. </a:t>
            </a:r>
          </a:p>
          <a:p>
            <a:r>
              <a:rPr lang="en-US" dirty="0"/>
              <a:t>Genetics plays a large part in your blood cholesterol levels, regardless of your weight.  As well, even in your childhood and teenage years, plaque buildup or damage to your blood vessels can start to happen now and then many years later, lead to clogged arteries.</a:t>
            </a:r>
          </a:p>
          <a:p>
            <a:endParaRPr lang="en-US" dirty="0"/>
          </a:p>
          <a:p>
            <a:r>
              <a:rPr lang="en-US" dirty="0"/>
              <a:t>Heart disease and stroke are leading causes of death in Canada, responsible for 27.3% of all deaths. Over 1.3 million Canadians are living with heart disease (</a:t>
            </a:r>
            <a:r>
              <a:rPr lang="en-US" dirty="0" err="1"/>
              <a:t>H&amp;S</a:t>
            </a:r>
            <a:r>
              <a:rPr lang="en-US" dirty="0"/>
              <a:t> 2016). </a:t>
            </a:r>
          </a:p>
        </p:txBody>
      </p:sp>
      <p:sp>
        <p:nvSpPr>
          <p:cNvPr id="4" name="Slide Number Placeholder 3"/>
          <p:cNvSpPr>
            <a:spLocks noGrp="1"/>
          </p:cNvSpPr>
          <p:nvPr>
            <p:ph type="sldNum" sz="quarter" idx="10"/>
          </p:nvPr>
        </p:nvSpPr>
        <p:spPr/>
        <p:txBody>
          <a:bodyPr/>
          <a:lstStyle/>
          <a:p>
            <a:fld id="{137B4D53-2356-4294-BCFA-54E80426EB8C}" type="slidenum">
              <a:rPr lang="en-US" smtClean="0"/>
              <a:t>5</a:t>
            </a:fld>
            <a:endParaRPr lang="en-US"/>
          </a:p>
        </p:txBody>
      </p:sp>
    </p:spTree>
    <p:extLst>
      <p:ext uri="{BB962C8B-B14F-4D97-AF65-F5344CB8AC3E}">
        <p14:creationId xmlns:p14="http://schemas.microsoft.com/office/powerpoint/2010/main" val="405272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Let’s watch a 3 minute</a:t>
            </a:r>
            <a:r>
              <a:rPr lang="en-CA" baseline="0" dirty="0"/>
              <a:t> video</a:t>
            </a:r>
            <a:r>
              <a:rPr lang="en-CA" dirty="0"/>
              <a:t> to understand how the heart works. </a:t>
            </a:r>
            <a:r>
              <a:rPr lang="en-US" sz="1200" dirty="0">
                <a:hlinkClick r:id="rId3"/>
              </a:rPr>
              <a:t>https://www.youtube.com/watch?v=CWFyxn0qDEU</a:t>
            </a:r>
            <a:endParaRPr lang="en-US" sz="1200" dirty="0"/>
          </a:p>
          <a:p>
            <a:r>
              <a:rPr lang="en-CA" dirty="0"/>
              <a:t>Arteries are red blood vessels that carry blood </a:t>
            </a:r>
            <a:r>
              <a:rPr lang="en-CA" i="0" u="sng" dirty="0"/>
              <a:t>away</a:t>
            </a:r>
            <a:r>
              <a:rPr lang="en-CA" dirty="0"/>
              <a:t> from the heart.  Veins are blue blood vessels that carry blood </a:t>
            </a:r>
            <a:r>
              <a:rPr lang="en-CA" u="sng" dirty="0"/>
              <a:t>towards</a:t>
            </a:r>
            <a:r>
              <a:rPr lang="en-CA" dirty="0"/>
              <a:t> the heart.</a:t>
            </a:r>
          </a:p>
          <a:p>
            <a:endParaRPr lang="en-US" dirty="0">
              <a:cs typeface="Calibri"/>
            </a:endParaRPr>
          </a:p>
          <a:p>
            <a:r>
              <a:rPr lang="en-US" b="1" dirty="0">
                <a:cs typeface="Calibri"/>
              </a:rPr>
              <a:t>Prior to class:  Preload this YouTube link so that it is ready to go when you want to watch it.</a:t>
            </a:r>
          </a:p>
          <a:p>
            <a:r>
              <a:rPr lang="en-US" b="1" dirty="0">
                <a:cs typeface="Calibri"/>
              </a:rPr>
              <a:t>-Click Share Screen.</a:t>
            </a:r>
          </a:p>
          <a:p>
            <a:r>
              <a:rPr lang="en-US" b="1" dirty="0">
                <a:cs typeface="Calibri"/>
              </a:rPr>
              <a:t>-Choose the YouTube video, then at bottom of the window, check off “USE COMPUTER AUDIO” then press OK.</a:t>
            </a:r>
          </a:p>
          <a:p>
            <a:r>
              <a:rPr lang="en-US" b="1" dirty="0">
                <a:cs typeface="Calibri"/>
              </a:rPr>
              <a:t>-Be sure to mute your microphone or at least don't speak over the audio while the video is playing.</a:t>
            </a:r>
          </a:p>
        </p:txBody>
      </p:sp>
      <p:sp>
        <p:nvSpPr>
          <p:cNvPr id="4" name="Slide Number Placeholder 3"/>
          <p:cNvSpPr>
            <a:spLocks noGrp="1"/>
          </p:cNvSpPr>
          <p:nvPr>
            <p:ph type="sldNum" sz="quarter" idx="10"/>
          </p:nvPr>
        </p:nvSpPr>
        <p:spPr/>
        <p:txBody>
          <a:bodyPr/>
          <a:lstStyle/>
          <a:p>
            <a:fld id="{137B4D53-2356-4294-BCFA-54E80426EB8C}" type="slidenum">
              <a:rPr lang="en-US" smtClean="0"/>
              <a:t>6</a:t>
            </a:fld>
            <a:endParaRPr lang="en-US"/>
          </a:p>
        </p:txBody>
      </p:sp>
    </p:spTree>
    <p:extLst>
      <p:ext uri="{BB962C8B-B14F-4D97-AF65-F5344CB8AC3E}">
        <p14:creationId xmlns:p14="http://schemas.microsoft.com/office/powerpoint/2010/main" val="161552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7301">
              <a:defRPr/>
            </a:pPr>
            <a:r>
              <a:rPr lang="en-CA" dirty="0"/>
              <a:t>Blood Pressure: </a:t>
            </a:r>
          </a:p>
          <a:p>
            <a:pPr defTabSz="897301">
              <a:defRPr/>
            </a:pPr>
            <a:r>
              <a:rPr lang="en-CA" dirty="0"/>
              <a:t>The top number refers to the amount of pressure in your arteries during contraction of your heart muscle.  This is called “systolic pressure”.</a:t>
            </a:r>
          </a:p>
          <a:p>
            <a:pPr defTabSz="897301">
              <a:defRPr/>
            </a:pPr>
            <a:r>
              <a:rPr lang="en-CA" dirty="0"/>
              <a:t>The bottom number refers to your blood pressure when your heart muscle relaxes between beats.  This is called “diastolic pressure”.</a:t>
            </a:r>
            <a:endParaRPr lang="en-US" dirty="0"/>
          </a:p>
          <a:p>
            <a:pPr defTabSz="897301">
              <a:defRPr/>
            </a:pPr>
            <a:endParaRPr lang="en-CA" dirty="0"/>
          </a:p>
        </p:txBody>
      </p:sp>
      <p:sp>
        <p:nvSpPr>
          <p:cNvPr id="4" name="Slide Number Placeholder 3"/>
          <p:cNvSpPr>
            <a:spLocks noGrp="1"/>
          </p:cNvSpPr>
          <p:nvPr>
            <p:ph type="sldNum" sz="quarter" idx="10"/>
          </p:nvPr>
        </p:nvSpPr>
        <p:spPr/>
        <p:txBody>
          <a:bodyPr/>
          <a:lstStyle/>
          <a:p>
            <a:fld id="{B7DD4EE9-F1C3-4E8A-9A89-C4A94C0DCF0E}" type="slidenum">
              <a:rPr lang="en-US" smtClean="0"/>
              <a:t>7</a:t>
            </a:fld>
            <a:endParaRPr lang="en-US"/>
          </a:p>
        </p:txBody>
      </p:sp>
    </p:spTree>
    <p:extLst>
      <p:ext uri="{BB962C8B-B14F-4D97-AF65-F5344CB8AC3E}">
        <p14:creationId xmlns:p14="http://schemas.microsoft.com/office/powerpoint/2010/main" val="255939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7B4D53-2356-4294-BCFA-54E80426EB8C}" type="slidenum">
              <a:rPr lang="en-US" smtClean="0"/>
              <a:t>8</a:t>
            </a:fld>
            <a:endParaRPr lang="en-US"/>
          </a:p>
        </p:txBody>
      </p:sp>
    </p:spTree>
    <p:extLst>
      <p:ext uri="{BB962C8B-B14F-4D97-AF65-F5344CB8AC3E}">
        <p14:creationId xmlns:p14="http://schemas.microsoft.com/office/powerpoint/2010/main" val="7589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b="1" dirty="0"/>
              <a:t>Blood</a:t>
            </a:r>
            <a:r>
              <a:rPr lang="en-CA" b="1" baseline="0" dirty="0"/>
              <a:t> Pressure</a:t>
            </a:r>
          </a:p>
          <a:p>
            <a:r>
              <a:rPr lang="en-CA" dirty="0">
                <a:solidFill>
                  <a:srgbClr val="92D050"/>
                </a:solidFill>
                <a:latin typeface="Raleway Medium" panose="020B0603030101060003" pitchFamily="34" charset="0"/>
              </a:rPr>
              <a:t>Low Risk: 120/80</a:t>
            </a:r>
          </a:p>
          <a:p>
            <a:r>
              <a:rPr lang="en-CA" dirty="0">
                <a:solidFill>
                  <a:schemeClr val="accent2"/>
                </a:solidFill>
                <a:latin typeface="Raleway Medium" panose="020B0603030101060003" pitchFamily="34" charset="0"/>
              </a:rPr>
              <a:t>Medium Risk: 121-139/80-89</a:t>
            </a:r>
          </a:p>
          <a:p>
            <a:r>
              <a:rPr lang="en-CA" dirty="0">
                <a:solidFill>
                  <a:srgbClr val="FF0000"/>
                </a:solidFill>
                <a:latin typeface="Raleway Medium" panose="020B0603030101060003" pitchFamily="34" charset="0"/>
              </a:rPr>
              <a:t>High Risk: 140+/90 → may be okay for older adults (age &gt;75)</a:t>
            </a:r>
          </a:p>
          <a:p>
            <a:endParaRPr lang="en-CA" dirty="0">
              <a:solidFill>
                <a:srgbClr val="FF0000"/>
              </a:solidFill>
              <a:latin typeface="Raleway Medium" panose="020B0603030101060003" pitchFamily="34" charset="0"/>
            </a:endParaRPr>
          </a:p>
          <a:p>
            <a:r>
              <a:rPr lang="en-CA" dirty="0">
                <a:solidFill>
                  <a:srgbClr val="FF0000"/>
                </a:solidFill>
                <a:latin typeface="Raleway Medium"/>
              </a:rPr>
              <a:t>-These numbers are general targets; your doctor or specialist may have given you a more personalized target for your blood pressure.</a:t>
            </a:r>
            <a:endParaRPr lang="en-CA" dirty="0"/>
          </a:p>
          <a:p>
            <a:r>
              <a:rPr lang="en-US" dirty="0"/>
              <a:t>-Sometimes your provider might ask you to check your blood pressure at home, but this isn’t necessary for everyone.  For those of you who want to check your blood pressure at home, the</a:t>
            </a:r>
            <a:r>
              <a:rPr lang="en-US" baseline="0" dirty="0"/>
              <a:t> instructions of how to do so are included near the end of this presentation.</a:t>
            </a:r>
            <a:endParaRPr lang="en-CA" dirty="0"/>
          </a:p>
        </p:txBody>
      </p:sp>
      <p:sp>
        <p:nvSpPr>
          <p:cNvPr id="4" name="Slide Number Placeholder 3"/>
          <p:cNvSpPr>
            <a:spLocks noGrp="1"/>
          </p:cNvSpPr>
          <p:nvPr>
            <p:ph type="sldNum" sz="quarter" idx="10"/>
          </p:nvPr>
        </p:nvSpPr>
        <p:spPr/>
        <p:txBody>
          <a:bodyPr/>
          <a:lstStyle/>
          <a:p>
            <a:fld id="{B7DD4EE9-F1C3-4E8A-9A89-C4A94C0DCF0E}" type="slidenum">
              <a:rPr lang="en-US" smtClean="0"/>
              <a:t>9</a:t>
            </a:fld>
            <a:endParaRPr lang="en-US"/>
          </a:p>
        </p:txBody>
      </p:sp>
    </p:spTree>
    <p:extLst>
      <p:ext uri="{BB962C8B-B14F-4D97-AF65-F5344CB8AC3E}">
        <p14:creationId xmlns:p14="http://schemas.microsoft.com/office/powerpoint/2010/main" val="265816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Date Placeholder 9"/>
          <p:cNvSpPr>
            <a:spLocks noGrp="1"/>
          </p:cNvSpPr>
          <p:nvPr>
            <p:ph type="dt" sz="half" idx="10"/>
          </p:nvPr>
        </p:nvSpPr>
        <p:spPr/>
        <p:txBody>
          <a:bodyPr/>
          <a:lstStyle>
            <a:lvl1pPr>
              <a:defRPr>
                <a:solidFill>
                  <a:schemeClr val="bg2"/>
                </a:solidFill>
              </a:defRPr>
            </a:lvl1pPr>
          </a:lstStyle>
          <a:p>
            <a:fld id="{B5770D64-FF59-4303-BC9D-7BD52A894149}" type="datetimeFigureOut">
              <a:rPr lang="en-US" smtClean="0"/>
              <a:t>10/17/2021</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85272D6-9A55-4B17-B0B4-B0513DBFECF3}"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70D64-FF59-4303-BC9D-7BD52A89414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272D6-9A55-4B17-B0B4-B0513DBFEC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70D64-FF59-4303-BC9D-7BD52A89414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85272D6-9A55-4B17-B0B4-B0513DBFECF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770D64-FF59-4303-BC9D-7BD52A89414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272D6-9A55-4B17-B0B4-B0513DBFECF3}" type="slidenum">
              <a:rPr lang="en-US" smtClean="0"/>
              <a:t>‹#›</a:t>
            </a:fld>
            <a:endParaRPr lang="en-US"/>
          </a:p>
        </p:txBody>
      </p:sp>
    </p:spTree>
    <p:extLst>
      <p:ext uri="{BB962C8B-B14F-4D97-AF65-F5344CB8AC3E}">
        <p14:creationId xmlns:p14="http://schemas.microsoft.com/office/powerpoint/2010/main" val="252547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70D64-FF59-4303-BC9D-7BD52A89414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272D6-9A55-4B17-B0B4-B0513DBFECF3}" type="slidenum">
              <a:rPr lang="en-US" smtClean="0"/>
              <a:t>‹#›</a:t>
            </a:fld>
            <a:endParaRPr lang="en-US"/>
          </a:p>
        </p:txBody>
      </p:sp>
    </p:spTree>
    <p:extLst>
      <p:ext uri="{BB962C8B-B14F-4D97-AF65-F5344CB8AC3E}">
        <p14:creationId xmlns:p14="http://schemas.microsoft.com/office/powerpoint/2010/main" val="100856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770D64-FF59-4303-BC9D-7BD52A89414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272D6-9A55-4B17-B0B4-B0513DBFECF3}" type="slidenum">
              <a:rPr lang="en-US" smtClean="0"/>
              <a:t>‹#›</a:t>
            </a:fld>
            <a:endParaRPr lang="en-US"/>
          </a:p>
        </p:txBody>
      </p:sp>
    </p:spTree>
    <p:extLst>
      <p:ext uri="{BB962C8B-B14F-4D97-AF65-F5344CB8AC3E}">
        <p14:creationId xmlns:p14="http://schemas.microsoft.com/office/powerpoint/2010/main" val="365929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0D64-FF59-4303-BC9D-7BD52A894149}"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272D6-9A55-4B17-B0B4-B0513DBFECF3}" type="slidenum">
              <a:rPr lang="en-US" smtClean="0"/>
              <a:t>‹#›</a:t>
            </a:fld>
            <a:endParaRPr lang="en-US"/>
          </a:p>
        </p:txBody>
      </p:sp>
    </p:spTree>
    <p:extLst>
      <p:ext uri="{BB962C8B-B14F-4D97-AF65-F5344CB8AC3E}">
        <p14:creationId xmlns:p14="http://schemas.microsoft.com/office/powerpoint/2010/main" val="2524559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770D64-FF59-4303-BC9D-7BD52A894149}"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272D6-9A55-4B17-B0B4-B0513DBFECF3}" type="slidenum">
              <a:rPr lang="en-US" smtClean="0"/>
              <a:t>‹#›</a:t>
            </a:fld>
            <a:endParaRPr lang="en-US"/>
          </a:p>
        </p:txBody>
      </p:sp>
    </p:spTree>
    <p:extLst>
      <p:ext uri="{BB962C8B-B14F-4D97-AF65-F5344CB8AC3E}">
        <p14:creationId xmlns:p14="http://schemas.microsoft.com/office/powerpoint/2010/main" val="2743908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770D64-FF59-4303-BC9D-7BD52A894149}"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272D6-9A55-4B17-B0B4-B0513DBFECF3}" type="slidenum">
              <a:rPr lang="en-US" smtClean="0"/>
              <a:t>‹#›</a:t>
            </a:fld>
            <a:endParaRPr lang="en-US"/>
          </a:p>
        </p:txBody>
      </p:sp>
    </p:spTree>
    <p:extLst>
      <p:ext uri="{BB962C8B-B14F-4D97-AF65-F5344CB8AC3E}">
        <p14:creationId xmlns:p14="http://schemas.microsoft.com/office/powerpoint/2010/main" val="3144848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70D64-FF59-4303-BC9D-7BD52A894149}"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272D6-9A55-4B17-B0B4-B0513DBFECF3}" type="slidenum">
              <a:rPr lang="en-US" smtClean="0"/>
              <a:t>‹#›</a:t>
            </a:fld>
            <a:endParaRPr lang="en-US"/>
          </a:p>
        </p:txBody>
      </p:sp>
    </p:spTree>
    <p:extLst>
      <p:ext uri="{BB962C8B-B14F-4D97-AF65-F5344CB8AC3E}">
        <p14:creationId xmlns:p14="http://schemas.microsoft.com/office/powerpoint/2010/main" val="1335779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70D64-FF59-4303-BC9D-7BD52A894149}"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272D6-9A55-4B17-B0B4-B0513DBFECF3}" type="slidenum">
              <a:rPr lang="en-US" smtClean="0"/>
              <a:t>‹#›</a:t>
            </a:fld>
            <a:endParaRPr lang="en-US"/>
          </a:p>
        </p:txBody>
      </p:sp>
    </p:spTree>
    <p:extLst>
      <p:ext uri="{BB962C8B-B14F-4D97-AF65-F5344CB8AC3E}">
        <p14:creationId xmlns:p14="http://schemas.microsoft.com/office/powerpoint/2010/main" val="47785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70D64-FF59-4303-BC9D-7BD52A89414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272D6-9A55-4B17-B0B4-B0513DBFECF3}"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70D64-FF59-4303-BC9D-7BD52A894149}"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272D6-9A55-4B17-B0B4-B0513DBFECF3}" type="slidenum">
              <a:rPr lang="en-US" smtClean="0"/>
              <a:t>‹#›</a:t>
            </a:fld>
            <a:endParaRPr lang="en-US"/>
          </a:p>
        </p:txBody>
      </p:sp>
    </p:spTree>
    <p:extLst>
      <p:ext uri="{BB962C8B-B14F-4D97-AF65-F5344CB8AC3E}">
        <p14:creationId xmlns:p14="http://schemas.microsoft.com/office/powerpoint/2010/main" val="207192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70D64-FF59-4303-BC9D-7BD52A89414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272D6-9A55-4B17-B0B4-B0513DBFECF3}" type="slidenum">
              <a:rPr lang="en-US" smtClean="0"/>
              <a:t>‹#›</a:t>
            </a:fld>
            <a:endParaRPr lang="en-US"/>
          </a:p>
        </p:txBody>
      </p:sp>
    </p:spTree>
    <p:extLst>
      <p:ext uri="{BB962C8B-B14F-4D97-AF65-F5344CB8AC3E}">
        <p14:creationId xmlns:p14="http://schemas.microsoft.com/office/powerpoint/2010/main" val="2701321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70D64-FF59-4303-BC9D-7BD52A89414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272D6-9A55-4B17-B0B4-B0513DBFECF3}" type="slidenum">
              <a:rPr lang="en-US" smtClean="0"/>
              <a:t>‹#›</a:t>
            </a:fld>
            <a:endParaRPr lang="en-US"/>
          </a:p>
        </p:txBody>
      </p:sp>
    </p:spTree>
    <p:extLst>
      <p:ext uri="{BB962C8B-B14F-4D97-AF65-F5344CB8AC3E}">
        <p14:creationId xmlns:p14="http://schemas.microsoft.com/office/powerpoint/2010/main" val="1474831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pPr>
              <a:defRPr/>
            </a:pPr>
            <a:fld id="{07E08FA0-CC03-411C-8911-C802D9F263B6}" type="datetimeFigureOut">
              <a:rPr lang="en-US" smtClean="0"/>
              <a:pPr>
                <a:defRPr/>
              </a:pPr>
              <a:t>10/17/2021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0FD2027F-D073-4227-8021-93669688C241}" type="slidenum">
              <a:rPr lang="en-US" altLang="en-US" smtClean="0"/>
              <a:pPr>
                <a:defRPr/>
              </a:pPr>
              <a:t>‹#›</a:t>
            </a:fld>
            <a:endParaRPr lang="en-US" altLang="en-US"/>
          </a:p>
        </p:txBody>
      </p:sp>
    </p:spTree>
    <p:extLst>
      <p:ext uri="{BB962C8B-B14F-4D97-AF65-F5344CB8AC3E}">
        <p14:creationId xmlns:p14="http://schemas.microsoft.com/office/powerpoint/2010/main" val="3361061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220EA2B-1AD3-417D-81D9-510753B59918}" type="datetimeFigureOut">
              <a:rPr lang="en-US" smtClean="0"/>
              <a:pPr>
                <a:defRPr/>
              </a:pPr>
              <a:t>10/17/2021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CF8B462-DE54-41B5-B568-283E8FA0D4A0}" type="slidenum">
              <a:rPr lang="en-US" altLang="en-US" smtClean="0"/>
              <a:pPr>
                <a:defRPr/>
              </a:pPr>
              <a:t>‹#›</a:t>
            </a:fld>
            <a:endParaRPr lang="en-US" altLang="en-US"/>
          </a:p>
        </p:txBody>
      </p:sp>
    </p:spTree>
    <p:extLst>
      <p:ext uri="{BB962C8B-B14F-4D97-AF65-F5344CB8AC3E}">
        <p14:creationId xmlns:p14="http://schemas.microsoft.com/office/powerpoint/2010/main" val="230956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9FDCE31A-F616-4230-9563-76D50ED85467}" type="datetimeFigureOut">
              <a:rPr lang="en-US" smtClean="0"/>
              <a:pPr>
                <a:defRPr/>
              </a:pPr>
              <a:t>10/17/2021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045E2D-8546-4CB9-AAAE-EFD941C5C9A0}" type="slidenum">
              <a:rPr lang="en-US" altLang="en-US" smtClean="0"/>
              <a:pPr>
                <a:defRPr/>
              </a:pPr>
              <a:t>‹#›</a:t>
            </a:fld>
            <a:endParaRPr lang="en-US" altLang="en-US"/>
          </a:p>
        </p:txBody>
      </p:sp>
    </p:spTree>
    <p:extLst>
      <p:ext uri="{BB962C8B-B14F-4D97-AF65-F5344CB8AC3E}">
        <p14:creationId xmlns:p14="http://schemas.microsoft.com/office/powerpoint/2010/main" val="306847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41AE172A-EA72-41DB-BEB0-BBEF2DA56D70}" type="datetimeFigureOut">
              <a:rPr lang="en-US" smtClean="0"/>
              <a:pPr>
                <a:defRPr/>
              </a:pPr>
              <a:t>10/17/2021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AF26E6-E668-4379-A737-7BF81E2A81A1}" type="slidenum">
              <a:rPr lang="en-US" altLang="en-US" smtClean="0"/>
              <a:pPr>
                <a:defRPr/>
              </a:pPr>
              <a:t>‹#›</a:t>
            </a:fld>
            <a:endParaRPr lang="en-US" altLang="en-US"/>
          </a:p>
        </p:txBody>
      </p:sp>
    </p:spTree>
    <p:extLst>
      <p:ext uri="{BB962C8B-B14F-4D97-AF65-F5344CB8AC3E}">
        <p14:creationId xmlns:p14="http://schemas.microsoft.com/office/powerpoint/2010/main" val="3696672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pPr>
              <a:defRPr/>
            </a:pPr>
            <a:fld id="{75164369-0303-4824-B65B-9C8C508544A8}" type="datetimeFigureOut">
              <a:rPr lang="en-US" smtClean="0"/>
              <a:pPr>
                <a:defRPr/>
              </a:pPr>
              <a:t>10/17/2021</a:t>
            </a:fld>
            <a:endParaRPr lang="en-US"/>
          </a:p>
        </p:txBody>
      </p:sp>
      <p:sp>
        <p:nvSpPr>
          <p:cNvPr id="27" name="Slide Number Placeholder 26"/>
          <p:cNvSpPr>
            <a:spLocks noGrp="1"/>
          </p:cNvSpPr>
          <p:nvPr>
            <p:ph type="sldNum" sz="quarter" idx="11"/>
          </p:nvPr>
        </p:nvSpPr>
        <p:spPr/>
        <p:txBody>
          <a:bodyPr rtlCol="0"/>
          <a:lstStyle/>
          <a:p>
            <a:pPr>
              <a:defRPr/>
            </a:pPr>
            <a:fld id="{C99889D0-ACD8-47A6-92CC-7D3DD51DC0F9}" type="slidenum">
              <a:rPr lang="en-US" altLang="en-US" smtClean="0"/>
              <a:pPr>
                <a:defRPr/>
              </a:pPr>
              <a:t>‹#›</a:t>
            </a:fld>
            <a:endParaRPr lang="en-US" altLang="en-US"/>
          </a:p>
        </p:txBody>
      </p:sp>
      <p:sp>
        <p:nvSpPr>
          <p:cNvPr id="28" name="Footer Placeholder 27"/>
          <p:cNvSpPr>
            <a:spLocks noGrp="1"/>
          </p:cNvSpPr>
          <p:nvPr>
            <p:ph type="ftr" sz="quarter" idx="12"/>
          </p:nvPr>
        </p:nvSpPr>
        <p:spPr/>
        <p:txBody>
          <a:bodyPr rtlCol="0"/>
          <a:lstStyle/>
          <a:p>
            <a:pPr>
              <a:defRPr/>
            </a:pPr>
            <a:endParaRPr lang="en-US"/>
          </a:p>
        </p:txBody>
      </p:sp>
    </p:spTree>
    <p:extLst>
      <p:ext uri="{BB962C8B-B14F-4D97-AF65-F5344CB8AC3E}">
        <p14:creationId xmlns:p14="http://schemas.microsoft.com/office/powerpoint/2010/main" val="3551080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pPr>
              <a:defRPr/>
            </a:pPr>
            <a:fld id="{DAE040F9-485D-4EB6-B2F3-CC99E37C1196}" type="datetimeFigureOut">
              <a:rPr lang="en-US" smtClean="0"/>
              <a:pPr>
                <a:defRPr/>
              </a:pPr>
              <a:t>10/17/2021</a:t>
            </a:fld>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5DF451CF-2AA3-4ABF-9ADC-E5986D753719}" type="slidenum">
              <a:rPr lang="en-US" altLang="en-US" smtClean="0"/>
              <a:pPr>
                <a:defRPr/>
              </a:pPr>
              <a:t>‹#›</a:t>
            </a:fld>
            <a:endParaRPr lang="en-US" altLang="en-US"/>
          </a:p>
        </p:txBody>
      </p:sp>
    </p:spTree>
    <p:extLst>
      <p:ext uri="{BB962C8B-B14F-4D97-AF65-F5344CB8AC3E}">
        <p14:creationId xmlns:p14="http://schemas.microsoft.com/office/powerpoint/2010/main" val="248290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43E4D3-7C51-4A1D-AA16-99F4109E578C}" type="datetimeFigureOut">
              <a:rPr lang="en-US" smtClean="0"/>
              <a:pPr>
                <a:defRPr/>
              </a:pPr>
              <a:t>10/17/2021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0C410DA-09F5-4799-9DB8-30DE78B242C1}" type="slidenum">
              <a:rPr lang="en-US" altLang="en-US" smtClean="0"/>
              <a:pPr>
                <a:defRPr/>
              </a:pPr>
              <a:t>‹#›</a:t>
            </a:fld>
            <a:endParaRPr lang="en-US" altLang="en-US"/>
          </a:p>
        </p:txBody>
      </p:sp>
    </p:spTree>
    <p:extLst>
      <p:ext uri="{BB962C8B-B14F-4D97-AF65-F5344CB8AC3E}">
        <p14:creationId xmlns:p14="http://schemas.microsoft.com/office/powerpoint/2010/main" val="51262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5770D64-FF59-4303-BC9D-7BD52A894149}" type="datetimeFigureOut">
              <a:rPr lang="en-US" smtClean="0"/>
              <a:t>10/17/2021</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85272D6-9A55-4B17-B0B4-B0513DBFECF3}"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ABAAF9AB-202F-45E6-9CCD-C47994573350}" type="datetimeFigureOut">
              <a:rPr lang="en-US" smtClean="0"/>
              <a:pPr>
                <a:defRPr/>
              </a:pPr>
              <a:t>10/17/2021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137049-8E2F-4485-A067-3D84006811C5}" type="slidenum">
              <a:rPr lang="en-US" altLang="en-US" smtClean="0"/>
              <a:pPr>
                <a:defRPr/>
              </a:pPr>
              <a:t>‹#›</a:t>
            </a:fld>
            <a:endParaRPr lang="en-US" altLang="en-US"/>
          </a:p>
        </p:txBody>
      </p:sp>
    </p:spTree>
    <p:extLst>
      <p:ext uri="{BB962C8B-B14F-4D97-AF65-F5344CB8AC3E}">
        <p14:creationId xmlns:p14="http://schemas.microsoft.com/office/powerpoint/2010/main" val="887017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DC4E514C-4B35-49FF-A002-4E6E7D669921}" type="datetimeFigureOut">
              <a:rPr lang="en-US" smtClean="0"/>
              <a:pPr>
                <a:defRPr/>
              </a:pPr>
              <a:t>10/17/2021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B78ED4-3B1D-4810-A1FA-B1D2C82BAAFB}" type="slidenum">
              <a:rPr lang="en-US" altLang="en-US" smtClean="0"/>
              <a:pPr>
                <a:defRPr/>
              </a:pPr>
              <a:t>‹#›</a:t>
            </a:fld>
            <a:endParaRPr lang="en-US" altLang="en-US"/>
          </a:p>
        </p:txBody>
      </p:sp>
    </p:spTree>
    <p:extLst>
      <p:ext uri="{BB962C8B-B14F-4D97-AF65-F5344CB8AC3E}">
        <p14:creationId xmlns:p14="http://schemas.microsoft.com/office/powerpoint/2010/main" val="60108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56A5C7D-1487-42C1-A41F-F9DED881809C}" type="datetimeFigureOut">
              <a:rPr lang="en-US" smtClean="0"/>
              <a:pPr>
                <a:defRPr/>
              </a:pPr>
              <a:t>10/17/2021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6265B9-5D7D-4CA8-978B-5C00A056C1D3}" type="slidenum">
              <a:rPr lang="en-US" altLang="en-US" smtClean="0"/>
              <a:pPr>
                <a:defRPr/>
              </a:pPr>
              <a:t>‹#›</a:t>
            </a:fld>
            <a:endParaRPr lang="en-US" altLang="en-US"/>
          </a:p>
        </p:txBody>
      </p:sp>
    </p:spTree>
    <p:extLst>
      <p:ext uri="{BB962C8B-B14F-4D97-AF65-F5344CB8AC3E}">
        <p14:creationId xmlns:p14="http://schemas.microsoft.com/office/powerpoint/2010/main" val="3068207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9F30D1D-D53F-488B-80F2-704B3660E97F}" type="datetimeFigureOut">
              <a:rPr lang="en-US" smtClean="0"/>
              <a:pPr>
                <a:defRPr/>
              </a:pPr>
              <a:t>10/17/2021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E4A4D2-CC82-4C69-B3E1-C30F17D7319E}" type="slidenum">
              <a:rPr lang="en-US" altLang="en-US" smtClean="0"/>
              <a:pPr>
                <a:defRPr/>
              </a:pPr>
              <a:t>‹#›</a:t>
            </a:fld>
            <a:endParaRPr lang="en-US" altLang="en-US"/>
          </a:p>
        </p:txBody>
      </p:sp>
    </p:spTree>
    <p:extLst>
      <p:ext uri="{BB962C8B-B14F-4D97-AF65-F5344CB8AC3E}">
        <p14:creationId xmlns:p14="http://schemas.microsoft.com/office/powerpoint/2010/main" val="139014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0D64-FF59-4303-BC9D-7BD52A894149}"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272D6-9A55-4B17-B0B4-B0513DBFECF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770D64-FF59-4303-BC9D-7BD52A894149}"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272D6-9A55-4B17-B0B4-B0513DBFECF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770D64-FF59-4303-BC9D-7BD52A894149}"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272D6-9A55-4B17-B0B4-B0513DBFECF3}"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5770D64-FF59-4303-BC9D-7BD52A894149}"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272D6-9A55-4B17-B0B4-B0513DBFEC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70D64-FF59-4303-BC9D-7BD52A894149}"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85272D6-9A55-4B17-B0B4-B0513DBFECF3}"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70D64-FF59-4303-BC9D-7BD52A894149}"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272D6-9A55-4B17-B0B4-B0513DBFECF3}"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5770D64-FF59-4303-BC9D-7BD52A894149}" type="datetimeFigureOut">
              <a:rPr lang="en-US" smtClean="0"/>
              <a:t>10/17/2021</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85272D6-9A55-4B17-B0B4-B0513DBFEC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70D64-FF59-4303-BC9D-7BD52A894149}" type="datetimeFigureOut">
              <a:rPr lang="en-US" smtClean="0"/>
              <a:t>10/17/2021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272D6-9A55-4B17-B0B4-B0513DBFECF3}" type="slidenum">
              <a:rPr lang="en-US" smtClean="0"/>
              <a:t>‹#›</a:t>
            </a:fld>
            <a:endParaRPr lang="en-US"/>
          </a:p>
        </p:txBody>
      </p:sp>
    </p:spTree>
    <p:extLst>
      <p:ext uri="{BB962C8B-B14F-4D97-AF65-F5344CB8AC3E}">
        <p14:creationId xmlns:p14="http://schemas.microsoft.com/office/powerpoint/2010/main" val="378250708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fld id="{BE247134-4FB1-4A1C-A7AB-C8358D2D24B6}" type="datetimeFigureOut">
              <a:rPr lang="en-US" smtClean="0"/>
              <a:pPr>
                <a:defRPr/>
              </a:pPr>
              <a:t>10/17/2021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CA5BE1F7-6B35-475A-BC0F-12187E5BB64E}" type="slidenum">
              <a:rPr lang="en-US" altLang="en-US" smtClean="0"/>
              <a:pPr>
                <a:defRPr/>
              </a:pPr>
              <a:t>‹#›</a:t>
            </a:fld>
            <a:endParaRPr lang="en-US" altLang="en-US"/>
          </a:p>
        </p:txBody>
      </p:sp>
    </p:spTree>
    <p:extLst>
      <p:ext uri="{BB962C8B-B14F-4D97-AF65-F5344CB8AC3E}">
        <p14:creationId xmlns:p14="http://schemas.microsoft.com/office/powerpoint/2010/main" val="5821181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WFyxn0qD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117556"/>
            <a:ext cx="5734050" cy="4272461"/>
          </a:xfrm>
        </p:spPr>
        <p:txBody>
          <a:bodyPr/>
          <a:lstStyle/>
          <a:p>
            <a:pPr algn="ctr"/>
            <a:r>
              <a:rPr lang="en-US" sz="5400"/>
              <a:t>CLASS #1</a:t>
            </a:r>
            <a:br>
              <a:rPr lang="en-US" sz="5400"/>
            </a:br>
            <a:br>
              <a:rPr lang="en-US" sz="5400"/>
            </a:br>
            <a:r>
              <a:rPr lang="en-US" sz="5400"/>
              <a:t>Heart Health Essentials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51" r="10514"/>
          <a:stretch/>
        </p:blipFill>
        <p:spPr bwMode="auto">
          <a:xfrm>
            <a:off x="6400800" y="2061885"/>
            <a:ext cx="2590800" cy="169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416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2533339"/>
            <a:ext cx="8407893" cy="3473219"/>
          </a:xfrm>
        </p:spPr>
        <p:txBody>
          <a:bodyPr vert="horz" lIns="91440" tIns="45720" rIns="91440" bIns="45720" rtlCol="0" anchor="t">
            <a:normAutofit/>
          </a:bodyPr>
          <a:lstStyle/>
          <a:p>
            <a:pPr marL="45720" indent="0" algn="ctr">
              <a:buNone/>
            </a:pPr>
            <a:r>
              <a:rPr lang="en-US" sz="4000" dirty="0"/>
              <a:t>You can feel “fine” even if your cholesterol and/or blood pressure are high.</a:t>
            </a:r>
          </a:p>
        </p:txBody>
      </p:sp>
      <p:sp>
        <p:nvSpPr>
          <p:cNvPr id="2" name="Title 1"/>
          <p:cNvSpPr>
            <a:spLocks noGrp="1"/>
          </p:cNvSpPr>
          <p:nvPr>
            <p:ph type="title"/>
          </p:nvPr>
        </p:nvSpPr>
        <p:spPr/>
        <p:txBody>
          <a:bodyPr/>
          <a:lstStyle/>
          <a:p>
            <a:r>
              <a:rPr lang="en-US" sz="4000"/>
              <a:t>true</a:t>
            </a:r>
          </a:p>
        </p:txBody>
      </p:sp>
      <p:pic>
        <p:nvPicPr>
          <p:cNvPr id="1026" name="Picture 2" descr="301 Portrait Of Indian Businessman Showing Victory Sign Or Thumbs Up Stock  Photos, Pictures &amp;amp; Royalty-Free Images - iStock">
            <a:extLst>
              <a:ext uri="{FF2B5EF4-FFF2-40B4-BE49-F238E27FC236}">
                <a16:creationId xmlns:a16="http://schemas.microsoft.com/office/drawing/2014/main" id="{C600725E-26BA-4481-ABAA-CC7E4E20D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455" y="4781862"/>
            <a:ext cx="2580437" cy="172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50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819"/>
            <a:ext cx="8458200" cy="4559649"/>
          </a:xfrm>
        </p:spPr>
        <p:txBody>
          <a:bodyPr vert="horz" lIns="91440" tIns="45720" rIns="91440" bIns="45720" rtlCol="0" anchor="t">
            <a:noAutofit/>
          </a:bodyPr>
          <a:lstStyle/>
          <a:p>
            <a:r>
              <a:rPr lang="en-US" sz="2800" dirty="0">
                <a:solidFill>
                  <a:schemeClr val="tx1"/>
                </a:solidFill>
              </a:rPr>
              <a:t>Waxy, fat-like substance</a:t>
            </a:r>
          </a:p>
          <a:p>
            <a:pPr>
              <a:spcBef>
                <a:spcPts val="600"/>
              </a:spcBef>
            </a:pPr>
            <a:r>
              <a:rPr lang="en-US" sz="2800" dirty="0">
                <a:solidFill>
                  <a:schemeClr val="tx1"/>
                </a:solidFill>
              </a:rPr>
              <a:t>Found in every cell of the body</a:t>
            </a:r>
          </a:p>
          <a:p>
            <a:pPr>
              <a:spcBef>
                <a:spcPts val="1800"/>
              </a:spcBef>
            </a:pPr>
            <a:r>
              <a:rPr lang="en-US" altLang="en-US" sz="2800" b="1" dirty="0">
                <a:solidFill>
                  <a:srgbClr val="FF0000"/>
                </a:solidFill>
              </a:rPr>
              <a:t>LDL</a:t>
            </a:r>
            <a:r>
              <a:rPr lang="en-US" altLang="en-US" sz="2800" dirty="0">
                <a:solidFill>
                  <a:srgbClr val="FF0000"/>
                </a:solidFill>
              </a:rPr>
              <a:t>  (</a:t>
            </a:r>
            <a:r>
              <a:rPr lang="en-US" altLang="en-US" sz="2800" i="1" dirty="0">
                <a:solidFill>
                  <a:srgbClr val="FF0000"/>
                </a:solidFill>
              </a:rPr>
              <a:t>“lousy”</a:t>
            </a:r>
            <a:r>
              <a:rPr lang="en-US" altLang="en-US" sz="2800" dirty="0">
                <a:solidFill>
                  <a:srgbClr val="FF0000"/>
                </a:solidFill>
              </a:rPr>
              <a:t> or bad cholesterol)</a:t>
            </a:r>
          </a:p>
          <a:p>
            <a:pPr lvl="1">
              <a:buClr>
                <a:schemeClr val="accent1"/>
              </a:buClr>
            </a:pPr>
            <a:r>
              <a:rPr lang="en-US" altLang="en-US" sz="2400" dirty="0">
                <a:solidFill>
                  <a:schemeClr val="tx1"/>
                </a:solidFill>
              </a:rPr>
              <a:t>Builds up plaque on the inside of blood vessels</a:t>
            </a:r>
          </a:p>
          <a:p>
            <a:pPr>
              <a:spcBef>
                <a:spcPts val="1800"/>
              </a:spcBef>
            </a:pPr>
            <a:r>
              <a:rPr lang="en-US" sz="2800" b="1" dirty="0">
                <a:solidFill>
                  <a:srgbClr val="3C9E06"/>
                </a:solidFill>
              </a:rPr>
              <a:t>HDL</a:t>
            </a:r>
            <a:r>
              <a:rPr lang="en-US" sz="2800" dirty="0">
                <a:solidFill>
                  <a:srgbClr val="3C9E06"/>
                </a:solidFill>
              </a:rPr>
              <a:t>  (</a:t>
            </a:r>
            <a:r>
              <a:rPr lang="en-US" sz="2800" i="1" dirty="0">
                <a:solidFill>
                  <a:srgbClr val="3C9E06"/>
                </a:solidFill>
              </a:rPr>
              <a:t>“healthy”</a:t>
            </a:r>
            <a:r>
              <a:rPr lang="en-US" sz="2800" dirty="0">
                <a:solidFill>
                  <a:srgbClr val="3C9E06"/>
                </a:solidFill>
              </a:rPr>
              <a:t> or good cholesterol)</a:t>
            </a:r>
          </a:p>
          <a:p>
            <a:pPr lvl="1">
              <a:buClr>
                <a:schemeClr val="accent1"/>
              </a:buClr>
            </a:pPr>
            <a:r>
              <a:rPr lang="en-US" sz="2400" dirty="0">
                <a:solidFill>
                  <a:schemeClr val="tx1"/>
                </a:solidFill>
              </a:rPr>
              <a:t>Cleans up and removes plaque from vessels</a:t>
            </a:r>
          </a:p>
          <a:p>
            <a:pPr>
              <a:spcBef>
                <a:spcPts val="1800"/>
              </a:spcBef>
            </a:pPr>
            <a:r>
              <a:rPr lang="en-US" sz="2800" b="1" dirty="0">
                <a:solidFill>
                  <a:srgbClr val="AF8A01"/>
                </a:solidFill>
              </a:rPr>
              <a:t>Triglycerides</a:t>
            </a:r>
            <a:r>
              <a:rPr lang="en-US" sz="2800" dirty="0">
                <a:solidFill>
                  <a:srgbClr val="AF8A01"/>
                </a:solidFill>
              </a:rPr>
              <a:t>  (another type of fat in the blood)</a:t>
            </a:r>
          </a:p>
          <a:p>
            <a:pPr lvl="1">
              <a:buClr>
                <a:schemeClr val="accent1"/>
              </a:buClr>
            </a:pPr>
            <a:r>
              <a:rPr lang="en-US" sz="2400" dirty="0">
                <a:solidFill>
                  <a:schemeClr val="tx1"/>
                </a:solidFill>
              </a:rPr>
              <a:t>Affects blood clotting</a:t>
            </a:r>
          </a:p>
        </p:txBody>
      </p:sp>
      <p:sp>
        <p:nvSpPr>
          <p:cNvPr id="2" name="Title 1"/>
          <p:cNvSpPr>
            <a:spLocks noGrp="1"/>
          </p:cNvSpPr>
          <p:nvPr>
            <p:ph type="title"/>
          </p:nvPr>
        </p:nvSpPr>
        <p:spPr/>
        <p:txBody>
          <a:bodyPr>
            <a:normAutofit/>
          </a:bodyPr>
          <a:lstStyle/>
          <a:p>
            <a:pPr>
              <a:defRPr/>
            </a:pPr>
            <a:r>
              <a:rPr lang="en-US" sz="4000"/>
              <a:t>Blood Cholesterol</a:t>
            </a:r>
          </a:p>
        </p:txBody>
      </p:sp>
    </p:spTree>
    <p:extLst>
      <p:ext uri="{BB962C8B-B14F-4D97-AF65-F5344CB8AC3E}">
        <p14:creationId xmlns:p14="http://schemas.microsoft.com/office/powerpoint/2010/main" val="32214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E5FF63-74DB-48D1-BD6F-6A3C57E16CA8}"/>
              </a:ext>
            </a:extLst>
          </p:cNvPr>
          <p:cNvSpPr>
            <a:spLocks noGrp="1"/>
          </p:cNvSpPr>
          <p:nvPr>
            <p:ph type="title"/>
          </p:nvPr>
        </p:nvSpPr>
        <p:spPr>
          <a:xfrm>
            <a:off x="380999" y="626533"/>
            <a:ext cx="8542867" cy="783708"/>
          </a:xfrm>
        </p:spPr>
        <p:txBody>
          <a:bodyPr/>
          <a:lstStyle/>
          <a:p>
            <a:r>
              <a:rPr lang="en-US" dirty="0">
                <a:ea typeface="+mj-lt"/>
                <a:cs typeface="+mj-lt"/>
              </a:rPr>
              <a:t>CLOGGED ARTERIES (ATHEROSCLEROSIS)</a:t>
            </a:r>
          </a:p>
          <a:p>
            <a:endParaRPr lang="en-US" dirty="0"/>
          </a:p>
        </p:txBody>
      </p:sp>
      <p:pic>
        <p:nvPicPr>
          <p:cNvPr id="5" name="Picture 2">
            <a:extLst>
              <a:ext uri="{FF2B5EF4-FFF2-40B4-BE49-F238E27FC236}">
                <a16:creationId xmlns:a16="http://schemas.microsoft.com/office/drawing/2014/main" id="{8806B353-310E-4F29-92EF-6F520F51D0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01"/>
          <a:stretch/>
        </p:blipFill>
        <p:spPr bwMode="auto">
          <a:xfrm>
            <a:off x="438367" y="1725543"/>
            <a:ext cx="8212981" cy="486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92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11473C2-AC45-45DA-B8E6-59CEAAAFF549}"/>
              </a:ext>
            </a:extLst>
          </p:cNvPr>
          <p:cNvSpPr>
            <a:spLocks noGrp="1" noChangeArrowheads="1"/>
          </p:cNvSpPr>
          <p:nvPr>
            <p:ph type="title"/>
          </p:nvPr>
        </p:nvSpPr>
        <p:spPr>
          <a:xfrm>
            <a:off x="-16625" y="432260"/>
            <a:ext cx="9144000" cy="827954"/>
          </a:xfrm>
        </p:spPr>
        <p:txBody>
          <a:bodyPr/>
          <a:lstStyle/>
          <a:p>
            <a:pPr eaLnBrk="1" hangingPunct="1"/>
            <a:r>
              <a:rPr lang="en-US" altLang="en-US" sz="4000"/>
              <a:t>Target Cholesterol Levels</a:t>
            </a:r>
          </a:p>
        </p:txBody>
      </p:sp>
      <p:sp>
        <p:nvSpPr>
          <p:cNvPr id="8195" name="Rectangle 3">
            <a:extLst>
              <a:ext uri="{FF2B5EF4-FFF2-40B4-BE49-F238E27FC236}">
                <a16:creationId xmlns:a16="http://schemas.microsoft.com/office/drawing/2014/main" id="{3BE4C41D-0368-4862-8754-E44715C0FC4C}"/>
              </a:ext>
            </a:extLst>
          </p:cNvPr>
          <p:cNvSpPr>
            <a:spLocks noGrp="1" noChangeArrowheads="1"/>
          </p:cNvSpPr>
          <p:nvPr>
            <p:ph type="body" idx="1"/>
          </p:nvPr>
        </p:nvSpPr>
        <p:spPr>
          <a:xfrm>
            <a:off x="282634" y="1858442"/>
            <a:ext cx="8578734" cy="4694757"/>
          </a:xfrm>
        </p:spPr>
        <p:txBody>
          <a:bodyPr vert="horz" lIns="91440" tIns="45720" rIns="91440" bIns="45720" rtlCol="0" anchor="t">
            <a:noAutofit/>
          </a:bodyPr>
          <a:lstStyle/>
          <a:p>
            <a:pPr>
              <a:defRPr/>
            </a:pPr>
            <a:r>
              <a:rPr lang="en-US" altLang="en-US" sz="2400" b="1"/>
              <a:t>Total cholesterol:</a:t>
            </a:r>
            <a:r>
              <a:rPr lang="en-US" altLang="en-US" sz="2400"/>
              <a:t>  </a:t>
            </a:r>
            <a:r>
              <a:rPr lang="en-US" altLang="en-US" sz="2400">
                <a:solidFill>
                  <a:schemeClr val="tx1"/>
                </a:solidFill>
              </a:rPr>
              <a:t>5.2 or lower</a:t>
            </a:r>
          </a:p>
          <a:p>
            <a:pPr eaLnBrk="1" hangingPunct="1">
              <a:spcBef>
                <a:spcPts val="1800"/>
              </a:spcBef>
              <a:defRPr/>
            </a:pPr>
            <a:r>
              <a:rPr lang="en-US" altLang="en-US" sz="2400" b="1"/>
              <a:t>HDL cholesterol:</a:t>
            </a:r>
          </a:p>
          <a:p>
            <a:pPr lvl="1">
              <a:defRPr/>
            </a:pPr>
            <a:r>
              <a:rPr lang="en-US" altLang="en-US" sz="2400">
                <a:solidFill>
                  <a:schemeClr val="tx1"/>
                </a:solidFill>
              </a:rPr>
              <a:t>Men:  1.0 or higher</a:t>
            </a:r>
          </a:p>
          <a:p>
            <a:pPr lvl="1">
              <a:defRPr/>
            </a:pPr>
            <a:r>
              <a:rPr lang="en-US" altLang="en-US" sz="2400">
                <a:solidFill>
                  <a:schemeClr val="tx1"/>
                </a:solidFill>
              </a:rPr>
              <a:t>Women:  1.3 or higher</a:t>
            </a:r>
          </a:p>
          <a:p>
            <a:pPr eaLnBrk="1" hangingPunct="1">
              <a:spcBef>
                <a:spcPts val="1800"/>
              </a:spcBef>
              <a:defRPr/>
            </a:pPr>
            <a:r>
              <a:rPr lang="en-US" altLang="en-US" sz="2400" b="1"/>
              <a:t>LDL cholesterol:</a:t>
            </a:r>
          </a:p>
          <a:p>
            <a:pPr lvl="1">
              <a:defRPr/>
            </a:pPr>
            <a:r>
              <a:rPr lang="en-US" altLang="en-US" sz="2400">
                <a:solidFill>
                  <a:schemeClr val="tx1"/>
                </a:solidFill>
              </a:rPr>
              <a:t>No statin / Low risk:  3.5 or lower</a:t>
            </a:r>
          </a:p>
          <a:p>
            <a:pPr lvl="1">
              <a:defRPr/>
            </a:pPr>
            <a:r>
              <a:rPr lang="en-US" altLang="en-US" sz="2400">
                <a:solidFill>
                  <a:schemeClr val="tx1"/>
                </a:solidFill>
              </a:rPr>
              <a:t>If diabetes, previous heart disease, kidney disease,</a:t>
            </a:r>
            <a:br>
              <a:rPr lang="en-US" altLang="en-US" sz="2400">
                <a:solidFill>
                  <a:schemeClr val="tx1"/>
                </a:solidFill>
              </a:rPr>
            </a:br>
            <a:r>
              <a:rPr lang="en-US" altLang="en-US" sz="2400">
                <a:solidFill>
                  <a:schemeClr val="tx1"/>
                </a:solidFill>
              </a:rPr>
              <a:t>or if taking a statin:  2.0 or lower</a:t>
            </a:r>
            <a:r>
              <a:rPr lang="en-US" altLang="en-US" sz="2000">
                <a:solidFill>
                  <a:schemeClr val="tx1"/>
                </a:solidFill>
              </a:rPr>
              <a:t>  (or 50% reduction)</a:t>
            </a:r>
          </a:p>
          <a:p>
            <a:pPr>
              <a:spcBef>
                <a:spcPts val="1800"/>
              </a:spcBef>
              <a:defRPr/>
            </a:pPr>
            <a:r>
              <a:rPr lang="en-US" altLang="en-US" sz="2400" b="1"/>
              <a:t>Triglycerides:  </a:t>
            </a:r>
            <a:r>
              <a:rPr lang="en-US" altLang="en-US" sz="2400">
                <a:solidFill>
                  <a:schemeClr val="tx1"/>
                </a:solidFill>
              </a:rPr>
              <a:t>1.7 or lower</a:t>
            </a:r>
          </a:p>
        </p:txBody>
      </p:sp>
    </p:spTree>
    <p:extLst>
      <p:ext uri="{BB962C8B-B14F-4D97-AF65-F5344CB8AC3E}">
        <p14:creationId xmlns:p14="http://schemas.microsoft.com/office/powerpoint/2010/main" val="93969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2590799"/>
            <a:ext cx="8407893" cy="3535679"/>
          </a:xfrm>
        </p:spPr>
        <p:txBody>
          <a:bodyPr>
            <a:normAutofit/>
          </a:bodyPr>
          <a:lstStyle/>
          <a:p>
            <a:pPr marL="45720" indent="0" algn="ctr">
              <a:buNone/>
            </a:pPr>
            <a:r>
              <a:rPr lang="en-US" sz="4000"/>
              <a:t>I should have my cholesterol checked every year after age 40.</a:t>
            </a:r>
          </a:p>
        </p:txBody>
      </p:sp>
      <p:sp>
        <p:nvSpPr>
          <p:cNvPr id="2" name="Title 1"/>
          <p:cNvSpPr>
            <a:spLocks noGrp="1"/>
          </p:cNvSpPr>
          <p:nvPr>
            <p:ph type="title"/>
          </p:nvPr>
        </p:nvSpPr>
        <p:spPr/>
        <p:txBody>
          <a:bodyPr/>
          <a:lstStyle/>
          <a:p>
            <a:r>
              <a:rPr lang="en-US" sz="4000"/>
              <a:t>MAYBE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5000547"/>
            <a:ext cx="2286000" cy="152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00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653309"/>
            <a:ext cx="6324600" cy="1645920"/>
          </a:xfrm>
        </p:spPr>
        <p:txBody>
          <a:bodyPr/>
          <a:lstStyle/>
          <a:p>
            <a:r>
              <a:rPr lang="en-US"/>
              <a:t>HEART DISEASE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08" y="983192"/>
            <a:ext cx="61912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806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81884" y="1841500"/>
            <a:ext cx="6605631"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4000"/>
              <a:t>CHEST PAIN (Angina Pectoris)</a:t>
            </a:r>
          </a:p>
        </p:txBody>
      </p:sp>
    </p:spTree>
    <p:extLst>
      <p:ext uri="{BB962C8B-B14F-4D97-AF65-F5344CB8AC3E}">
        <p14:creationId xmlns:p14="http://schemas.microsoft.com/office/powerpoint/2010/main" val="1308011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Heart Attack </a:t>
            </a:r>
            <a:br>
              <a:rPr lang="en-US" sz="4000"/>
            </a:br>
            <a:r>
              <a:rPr lang="en-US" sz="4000"/>
              <a:t>(Myocardial infarction)</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250" y="1639815"/>
            <a:ext cx="3051095" cy="203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987" y="4585277"/>
            <a:ext cx="3163922" cy="1323439"/>
          </a:xfrm>
          <a:prstGeom prst="rect">
            <a:avLst/>
          </a:prstGeom>
          <a:noFill/>
        </p:spPr>
        <p:txBody>
          <a:bodyPr wrap="square" lIns="91440" tIns="45720" rIns="91440" bIns="45720" rtlCol="0" anchor="t">
            <a:spAutoFit/>
          </a:bodyPr>
          <a:lstStyle/>
          <a:p>
            <a:pPr algn="ctr"/>
            <a:r>
              <a:rPr lang="en-US" sz="4000"/>
              <a:t>Blood clot</a:t>
            </a:r>
          </a:p>
          <a:p>
            <a:pPr algn="r"/>
            <a:r>
              <a:rPr lang="en-US" sz="4000"/>
              <a:t>(Thrombosis)</a:t>
            </a:r>
          </a:p>
        </p:txBody>
      </p:sp>
      <p:pic>
        <p:nvPicPr>
          <p:cNvPr id="5" name="Picture 6" descr="Diagram&#10;&#10;Description automatically generated">
            <a:extLst>
              <a:ext uri="{FF2B5EF4-FFF2-40B4-BE49-F238E27FC236}">
                <a16:creationId xmlns:a16="http://schemas.microsoft.com/office/drawing/2014/main" id="{7BE3D40A-7331-439C-B012-E9B10BD9C6FD}"/>
              </a:ext>
            </a:extLst>
          </p:cNvPr>
          <p:cNvPicPr>
            <a:picLocks noChangeAspect="1"/>
          </p:cNvPicPr>
          <p:nvPr/>
        </p:nvPicPr>
        <p:blipFill>
          <a:blip r:embed="rId4"/>
          <a:stretch>
            <a:fillRect/>
          </a:stretch>
        </p:blipFill>
        <p:spPr>
          <a:xfrm>
            <a:off x="3281750" y="3095419"/>
            <a:ext cx="5705051" cy="3577937"/>
          </a:xfrm>
          <a:prstGeom prst="rect">
            <a:avLst/>
          </a:prstGeom>
          <a:ln w="57150">
            <a:solidFill>
              <a:schemeClr val="bg1"/>
            </a:solidFill>
          </a:ln>
        </p:spPr>
      </p:pic>
      <p:sp>
        <p:nvSpPr>
          <p:cNvPr id="3" name="Rectangle 2"/>
          <p:cNvSpPr/>
          <p:nvPr/>
        </p:nvSpPr>
        <p:spPr>
          <a:xfrm>
            <a:off x="6318914" y="2920622"/>
            <a:ext cx="2667888" cy="3779718"/>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82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500"/>
                                        <p:tgtEl>
                                          <p:spTgt spid="40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Cardiac Arrest (HEART STOPS)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100" y="1777614"/>
            <a:ext cx="5772150" cy="475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3"/>
          <p:cNvPicPr>
            <a:picLocks noChangeAspect="1"/>
          </p:cNvPicPr>
          <p:nvPr/>
        </p:nvPicPr>
        <p:blipFill rotWithShape="1">
          <a:blip r:embed="rId4">
            <a:extLst>
              <a:ext uri="{28A0092B-C50C-407E-A947-70E740481C1C}">
                <a14:useLocalDpi xmlns:a14="http://schemas.microsoft.com/office/drawing/2010/main" val="0"/>
              </a:ext>
            </a:extLst>
          </a:blip>
          <a:srcRect r="49826"/>
          <a:stretch/>
        </p:blipFill>
        <p:spPr>
          <a:xfrm>
            <a:off x="373049" y="1744067"/>
            <a:ext cx="2402186" cy="2393846"/>
          </a:xfrm>
          <a:prstGeom prst="rect">
            <a:avLst/>
          </a:prstGeom>
        </p:spPr>
      </p:pic>
      <p:pic>
        <p:nvPicPr>
          <p:cNvPr id="9"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49661"/>
          <a:stretch/>
        </p:blipFill>
        <p:spPr>
          <a:xfrm>
            <a:off x="371787" y="4133934"/>
            <a:ext cx="2411399" cy="2395163"/>
          </a:xfrm>
        </p:spPr>
      </p:pic>
      <p:sp>
        <p:nvSpPr>
          <p:cNvPr id="10" name="TextBox 9"/>
          <p:cNvSpPr txBox="1"/>
          <p:nvPr/>
        </p:nvSpPr>
        <p:spPr>
          <a:xfrm>
            <a:off x="396901" y="3838596"/>
            <a:ext cx="724231" cy="261610"/>
          </a:xfrm>
          <a:prstGeom prst="rect">
            <a:avLst/>
          </a:prstGeom>
          <a:noFill/>
        </p:spPr>
        <p:txBody>
          <a:bodyPr wrap="square" rtlCol="0">
            <a:spAutoFit/>
          </a:bodyPr>
          <a:lstStyle/>
          <a:p>
            <a:r>
              <a:rPr lang="en-US" sz="1100">
                <a:solidFill>
                  <a:srgbClr val="B42D4E"/>
                </a:solidFill>
                <a:latin typeface="Trebuchet MS" panose="020B0603020202020204" pitchFamily="34" charset="0"/>
                <a:ea typeface="MS Gothic" panose="020B0609070205080204" pitchFamily="49" charset="-128"/>
                <a:cs typeface="Segoe UI" panose="020B0502040204020203" pitchFamily="34" charset="0"/>
              </a:rPr>
              <a:t>Call 911</a:t>
            </a:r>
          </a:p>
        </p:txBody>
      </p:sp>
      <p:sp>
        <p:nvSpPr>
          <p:cNvPr id="11" name="TextBox 10"/>
          <p:cNvSpPr txBox="1"/>
          <p:nvPr/>
        </p:nvSpPr>
        <p:spPr>
          <a:xfrm>
            <a:off x="451618" y="6234287"/>
            <a:ext cx="709062" cy="261610"/>
          </a:xfrm>
          <a:prstGeom prst="rect">
            <a:avLst/>
          </a:prstGeom>
          <a:noFill/>
        </p:spPr>
        <p:txBody>
          <a:bodyPr wrap="square" rtlCol="0">
            <a:spAutoFit/>
          </a:bodyPr>
          <a:lstStyle/>
          <a:p>
            <a:r>
              <a:rPr lang="en-US" sz="1100">
                <a:solidFill>
                  <a:srgbClr val="FFEDFA"/>
                </a:solidFill>
                <a:latin typeface="Trebuchet MS" panose="020B0603020202020204" pitchFamily="34" charset="0"/>
                <a:ea typeface="MS Gothic" panose="020B0609070205080204" pitchFamily="49" charset="-128"/>
                <a:cs typeface="Segoe UI" panose="020B0502040204020203" pitchFamily="34" charset="0"/>
              </a:rPr>
              <a:t>Call 911</a:t>
            </a:r>
          </a:p>
        </p:txBody>
      </p:sp>
    </p:spTree>
    <p:extLst>
      <p:ext uri="{BB962C8B-B14F-4D97-AF65-F5344CB8AC3E}">
        <p14:creationId xmlns:p14="http://schemas.microsoft.com/office/powerpoint/2010/main" val="73402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04800" y="1828800"/>
            <a:ext cx="57150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4000"/>
              <a:t>Heart Failure</a:t>
            </a: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520" y="5090770"/>
            <a:ext cx="2819400" cy="158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16154" y="1828800"/>
            <a:ext cx="3038901" cy="323437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3429" y="1828800"/>
            <a:ext cx="3038901" cy="323437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7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250"/>
                                        <p:tgtEl>
                                          <p:spTgt spid="5"/>
                                        </p:tgtEl>
                                      </p:cBhvr>
                                    </p:animEffect>
                                    <p:set>
                                      <p:cBhvr>
                                        <p:cTn id="15" dur="1" fill="hold">
                                          <p:stCondLst>
                                            <p:cond delay="24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218"/>
                                        </p:tgtEl>
                                        <p:attrNameLst>
                                          <p:attrName>style.visibility</p:attrName>
                                        </p:attrNameLst>
                                      </p:cBhvr>
                                      <p:to>
                                        <p:strVal val="visible"/>
                                      </p:to>
                                    </p:set>
                                  </p:childTnLst>
                                </p:cTn>
                              </p:par>
                              <p:par>
                                <p:cTn id="20" presetID="10" presetClass="exit" presetSubtype="0" fill="hold" grpId="1" nodeType="withEffect">
                                  <p:stCondLst>
                                    <p:cond delay="0"/>
                                  </p:stCondLst>
                                  <p:childTnLst>
                                    <p:animEffect transition="out" filter="fade">
                                      <p:cBhvr>
                                        <p:cTn id="21" dur="250"/>
                                        <p:tgtEl>
                                          <p:spTgt spid="6"/>
                                        </p:tgtEl>
                                      </p:cBhvr>
                                    </p:animEffect>
                                    <p:set>
                                      <p:cBhvr>
                                        <p:cTn id="22"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6B4EC3-1781-4BE6-AF2E-555828A5530F}"/>
              </a:ext>
            </a:extLst>
          </p:cNvPr>
          <p:cNvSpPr>
            <a:spLocks noGrp="1"/>
          </p:cNvSpPr>
          <p:nvPr>
            <p:ph idx="1"/>
          </p:nvPr>
        </p:nvSpPr>
        <p:spPr>
          <a:xfrm>
            <a:off x="380999" y="1795271"/>
            <a:ext cx="8407893" cy="4407408"/>
          </a:xfrm>
        </p:spPr>
        <p:txBody>
          <a:bodyPr vert="horz" lIns="91440" tIns="45720" rIns="91440" bIns="45720" rtlCol="0" anchor="t">
            <a:normAutofit/>
          </a:bodyPr>
          <a:lstStyle/>
          <a:p>
            <a:r>
              <a:rPr lang="en-US" altLang="en-US" sz="2800">
                <a:solidFill>
                  <a:schemeClr val="tx1"/>
                </a:solidFill>
              </a:rPr>
              <a:t>Minimize distractions</a:t>
            </a:r>
          </a:p>
          <a:p>
            <a:pPr marL="576000" lvl="2">
              <a:buClr>
                <a:schemeClr val="accent2"/>
              </a:buClr>
            </a:pPr>
            <a:r>
              <a:rPr lang="en-US" altLang="en-US" sz="2400">
                <a:solidFill>
                  <a:schemeClr val="tx1"/>
                </a:solidFill>
              </a:rPr>
              <a:t>Turn off the TV, radio, cell phone ringer </a:t>
            </a:r>
          </a:p>
          <a:p>
            <a:r>
              <a:rPr lang="en-US" altLang="en-US" sz="2800">
                <a:solidFill>
                  <a:schemeClr val="tx1"/>
                </a:solidFill>
              </a:rPr>
              <a:t>Privacy &amp; security</a:t>
            </a:r>
          </a:p>
          <a:p>
            <a:r>
              <a:rPr lang="en-US" altLang="en-US" sz="2800">
                <a:solidFill>
                  <a:schemeClr val="tx1"/>
                </a:solidFill>
              </a:rPr>
              <a:t>Asking questions</a:t>
            </a:r>
          </a:p>
          <a:p>
            <a:pPr lvl="1"/>
            <a:r>
              <a:rPr lang="en-US" altLang="en-US" sz="2400">
                <a:solidFill>
                  <a:schemeClr val="tx1"/>
                </a:solidFill>
              </a:rPr>
              <a:t>Chat box</a:t>
            </a:r>
          </a:p>
          <a:p>
            <a:r>
              <a:rPr lang="en-US" altLang="en-US" sz="2800">
                <a:solidFill>
                  <a:schemeClr val="tx1"/>
                </a:solidFill>
              </a:rPr>
              <a:t>Zoom tips </a:t>
            </a:r>
          </a:p>
          <a:p>
            <a:pPr lvl="1">
              <a:spcBef>
                <a:spcPts val="0"/>
              </a:spcBef>
            </a:pPr>
            <a:r>
              <a:rPr lang="en-US" altLang="en-US" sz="2400">
                <a:solidFill>
                  <a:schemeClr val="tx1"/>
                </a:solidFill>
              </a:rPr>
              <a:t>Turn off your webcam</a:t>
            </a:r>
          </a:p>
          <a:p>
            <a:pPr lvl="1">
              <a:spcBef>
                <a:spcPts val="0"/>
              </a:spcBef>
            </a:pPr>
            <a:r>
              <a:rPr lang="en-US" altLang="en-US" sz="2400">
                <a:solidFill>
                  <a:schemeClr val="tx1"/>
                </a:solidFill>
              </a:rPr>
              <a:t>Mute your microphone</a:t>
            </a:r>
          </a:p>
          <a:p>
            <a:r>
              <a:rPr lang="en-US" altLang="en-US" sz="2800">
                <a:solidFill>
                  <a:schemeClr val="tx1"/>
                </a:solidFill>
              </a:rPr>
              <a:t>Group introductions</a:t>
            </a:r>
          </a:p>
        </p:txBody>
      </p:sp>
      <p:sp>
        <p:nvSpPr>
          <p:cNvPr id="3" name="Title 2">
            <a:extLst>
              <a:ext uri="{FF2B5EF4-FFF2-40B4-BE49-F238E27FC236}">
                <a16:creationId xmlns:a16="http://schemas.microsoft.com/office/drawing/2014/main" id="{84C7DF64-EE77-4C46-98B0-B36AD22004E5}"/>
              </a:ext>
            </a:extLst>
          </p:cNvPr>
          <p:cNvSpPr>
            <a:spLocks noGrp="1"/>
          </p:cNvSpPr>
          <p:nvPr>
            <p:ph type="title"/>
          </p:nvPr>
        </p:nvSpPr>
        <p:spPr/>
        <p:txBody>
          <a:bodyPr/>
          <a:lstStyle/>
          <a:p>
            <a:r>
              <a:rPr lang="en-US" sz="4000"/>
              <a:t>ONLINE CLASS ETIQUETTE</a:t>
            </a:r>
          </a:p>
        </p:txBody>
      </p:sp>
    </p:spTree>
    <p:extLst>
      <p:ext uri="{BB962C8B-B14F-4D97-AF65-F5344CB8AC3E}">
        <p14:creationId xmlns:p14="http://schemas.microsoft.com/office/powerpoint/2010/main" val="16077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a:t>STROKE</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726275"/>
            <a:ext cx="6096000" cy="483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553200" y="4495800"/>
            <a:ext cx="2286000" cy="1815882"/>
          </a:xfrm>
          <a:prstGeom prst="rect">
            <a:avLst/>
          </a:prstGeom>
        </p:spPr>
        <p:txBody>
          <a:bodyPr wrap="square">
            <a:spAutoFit/>
          </a:bodyPr>
          <a:lstStyle/>
          <a:p>
            <a:r>
              <a:rPr lang="en-US" sz="2800"/>
              <a:t>Mini stroke = Transient Ischemic Attack (TIA)</a:t>
            </a:r>
          </a:p>
        </p:txBody>
      </p:sp>
      <p:sp>
        <p:nvSpPr>
          <p:cNvPr id="5" name="Rectangle 4"/>
          <p:cNvSpPr/>
          <p:nvPr/>
        </p:nvSpPr>
        <p:spPr>
          <a:xfrm>
            <a:off x="185307" y="2327565"/>
            <a:ext cx="2992583" cy="4223360"/>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02525" y="2327565"/>
            <a:ext cx="2992583" cy="4223360"/>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1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250"/>
                                        <p:tgtEl>
                                          <p:spTgt spid="5"/>
                                        </p:tgtEl>
                                      </p:cBhvr>
                                    </p:animEffect>
                                    <p:set>
                                      <p:cBhvr>
                                        <p:cTn id="15" dur="1" fill="hold">
                                          <p:stCondLst>
                                            <p:cond delay="24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xit" presetSubtype="0" fill="hold" grpId="1" nodeType="withEffect">
                                  <p:stCondLst>
                                    <p:cond delay="0"/>
                                  </p:stCondLst>
                                  <p:childTnLst>
                                    <p:animEffect transition="out" filter="fade">
                                      <p:cBhvr>
                                        <p:cTn id="22" dur="250"/>
                                        <p:tgtEl>
                                          <p:spTgt spid="6"/>
                                        </p:tgtEl>
                                      </p:cBhvr>
                                    </p:animEffect>
                                    <p:set>
                                      <p:cBhvr>
                                        <p:cTn id="23"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2923082"/>
            <a:ext cx="8407893" cy="3203396"/>
          </a:xfrm>
        </p:spPr>
        <p:txBody>
          <a:bodyPr>
            <a:normAutofit/>
          </a:bodyPr>
          <a:lstStyle/>
          <a:p>
            <a:pPr marL="45720" indent="0" algn="ctr">
              <a:buNone/>
            </a:pPr>
            <a:r>
              <a:rPr lang="en-US" sz="4000" dirty="0"/>
              <a:t>Heart disease runs in my family, so there’s nothing I can do</a:t>
            </a:r>
            <a:br>
              <a:rPr lang="en-US" sz="4000" dirty="0"/>
            </a:br>
            <a:r>
              <a:rPr lang="en-US" sz="4000" dirty="0"/>
              <a:t>to prevent it. </a:t>
            </a:r>
          </a:p>
        </p:txBody>
      </p:sp>
      <p:sp>
        <p:nvSpPr>
          <p:cNvPr id="2" name="Title 1"/>
          <p:cNvSpPr>
            <a:spLocks noGrp="1"/>
          </p:cNvSpPr>
          <p:nvPr>
            <p:ph type="title"/>
          </p:nvPr>
        </p:nvSpPr>
        <p:spPr/>
        <p:txBody>
          <a:bodyPr/>
          <a:lstStyle/>
          <a:p>
            <a:r>
              <a:rPr lang="en-US" sz="4000"/>
              <a:t>FALSE</a:t>
            </a:r>
          </a:p>
        </p:txBody>
      </p:sp>
    </p:spTree>
    <p:extLst>
      <p:ext uri="{BB962C8B-B14F-4D97-AF65-F5344CB8AC3E}">
        <p14:creationId xmlns:p14="http://schemas.microsoft.com/office/powerpoint/2010/main" val="187662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734757"/>
            <a:ext cx="6324600" cy="1645920"/>
          </a:xfrm>
        </p:spPr>
        <p:txBody>
          <a:bodyPr/>
          <a:lstStyle/>
          <a:p>
            <a:r>
              <a:rPr lang="en-US"/>
              <a:t>Risk factors</a:t>
            </a:r>
          </a:p>
        </p:txBody>
      </p:sp>
      <p:pic>
        <p:nvPicPr>
          <p:cNvPr id="2050" name="Picture 2" descr="Live Webinar | Benchmarking Digital Risk FactorsWebi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910449"/>
            <a:ext cx="5559425" cy="336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65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19600" y="1722439"/>
            <a:ext cx="4040188" cy="639762"/>
          </a:xfrm>
        </p:spPr>
        <p:txBody>
          <a:bodyPr>
            <a:noAutofit/>
          </a:bodyPr>
          <a:lstStyle/>
          <a:p>
            <a:r>
              <a:rPr lang="en-US" sz="3600" b="1">
                <a:solidFill>
                  <a:schemeClr val="tx1"/>
                </a:solidFill>
              </a:rPr>
              <a:t>Modifiable</a:t>
            </a:r>
          </a:p>
        </p:txBody>
      </p:sp>
      <p:sp>
        <p:nvSpPr>
          <p:cNvPr id="4" name="Content Placeholder 3"/>
          <p:cNvSpPr>
            <a:spLocks noGrp="1"/>
          </p:cNvSpPr>
          <p:nvPr>
            <p:ph sz="half" idx="2"/>
          </p:nvPr>
        </p:nvSpPr>
        <p:spPr>
          <a:xfrm>
            <a:off x="4343400" y="2362200"/>
            <a:ext cx="4667250" cy="3687763"/>
          </a:xfrm>
        </p:spPr>
        <p:txBody>
          <a:bodyPr vert="horz" lIns="91440" tIns="45720" rIns="91440" bIns="45720" rtlCol="0" anchor="t">
            <a:noAutofit/>
          </a:bodyPr>
          <a:lstStyle/>
          <a:p>
            <a:r>
              <a:rPr lang="en-US" sz="3200">
                <a:solidFill>
                  <a:schemeClr val="tx1"/>
                </a:solidFill>
              </a:rPr>
              <a:t>Diet</a:t>
            </a:r>
          </a:p>
          <a:p>
            <a:r>
              <a:rPr lang="en-US" sz="3200">
                <a:solidFill>
                  <a:schemeClr val="tx1"/>
                </a:solidFill>
              </a:rPr>
              <a:t>Alcohol intake</a:t>
            </a:r>
          </a:p>
          <a:p>
            <a:r>
              <a:rPr lang="en-US" sz="3200">
                <a:solidFill>
                  <a:schemeClr val="tx1"/>
                </a:solidFill>
              </a:rPr>
              <a:t>Physical activity</a:t>
            </a:r>
          </a:p>
          <a:p>
            <a:r>
              <a:rPr lang="en-US" sz="3200">
                <a:solidFill>
                  <a:schemeClr val="tx1"/>
                </a:solidFill>
              </a:rPr>
              <a:t>Stress</a:t>
            </a:r>
          </a:p>
          <a:p>
            <a:r>
              <a:rPr lang="en-US" sz="3200">
                <a:solidFill>
                  <a:schemeClr val="tx1"/>
                </a:solidFill>
              </a:rPr>
              <a:t>Smoking/Substances</a:t>
            </a:r>
          </a:p>
          <a:p>
            <a:r>
              <a:rPr lang="en-US" sz="3200">
                <a:solidFill>
                  <a:schemeClr val="tx1"/>
                </a:solidFill>
              </a:rPr>
              <a:t>Medications</a:t>
            </a:r>
          </a:p>
        </p:txBody>
      </p:sp>
      <p:sp>
        <p:nvSpPr>
          <p:cNvPr id="5" name="Text Placeholder 4"/>
          <p:cNvSpPr>
            <a:spLocks noGrp="1"/>
          </p:cNvSpPr>
          <p:nvPr>
            <p:ph type="body" sz="quarter" idx="3"/>
          </p:nvPr>
        </p:nvSpPr>
        <p:spPr>
          <a:xfrm>
            <a:off x="228600" y="1722438"/>
            <a:ext cx="4041775" cy="639762"/>
          </a:xfrm>
        </p:spPr>
        <p:txBody>
          <a:bodyPr>
            <a:noAutofit/>
          </a:bodyPr>
          <a:lstStyle/>
          <a:p>
            <a:r>
              <a:rPr lang="en-US" sz="3600" b="1">
                <a:solidFill>
                  <a:schemeClr val="tx1"/>
                </a:solidFill>
              </a:rPr>
              <a:t>Non-Modifiable</a:t>
            </a:r>
          </a:p>
        </p:txBody>
      </p:sp>
      <p:sp>
        <p:nvSpPr>
          <p:cNvPr id="6" name="Content Placeholder 5"/>
          <p:cNvSpPr>
            <a:spLocks noGrp="1"/>
          </p:cNvSpPr>
          <p:nvPr>
            <p:ph sz="quarter" idx="4"/>
          </p:nvPr>
        </p:nvSpPr>
        <p:spPr>
          <a:xfrm>
            <a:off x="228600" y="2438399"/>
            <a:ext cx="4041775" cy="3687763"/>
          </a:xfrm>
        </p:spPr>
        <p:txBody>
          <a:bodyPr vert="horz" lIns="91440" tIns="45720" rIns="91440" bIns="45720" rtlCol="0" anchor="t">
            <a:normAutofit/>
          </a:bodyPr>
          <a:lstStyle/>
          <a:p>
            <a:r>
              <a:rPr lang="en-US" sz="3200">
                <a:solidFill>
                  <a:schemeClr val="tx1"/>
                </a:solidFill>
              </a:rPr>
              <a:t>Age</a:t>
            </a:r>
          </a:p>
          <a:p>
            <a:r>
              <a:rPr lang="en-US" sz="3200">
                <a:solidFill>
                  <a:schemeClr val="tx1"/>
                </a:solidFill>
              </a:rPr>
              <a:t>Sex</a:t>
            </a:r>
          </a:p>
          <a:p>
            <a:r>
              <a:rPr lang="en-US" sz="3200">
                <a:solidFill>
                  <a:schemeClr val="tx1"/>
                </a:solidFill>
              </a:rPr>
              <a:t>Ethnicity</a:t>
            </a:r>
          </a:p>
          <a:p>
            <a:r>
              <a:rPr lang="en-US" sz="3200">
                <a:solidFill>
                  <a:schemeClr val="tx1"/>
                </a:solidFill>
              </a:rPr>
              <a:t>Family history</a:t>
            </a:r>
          </a:p>
          <a:p>
            <a:r>
              <a:rPr lang="en-US" sz="3200">
                <a:solidFill>
                  <a:schemeClr val="tx1"/>
                </a:solidFill>
              </a:rPr>
              <a:t>Sleep apnea</a:t>
            </a:r>
          </a:p>
        </p:txBody>
      </p:sp>
      <p:sp>
        <p:nvSpPr>
          <p:cNvPr id="2" name="Title 1"/>
          <p:cNvSpPr>
            <a:spLocks noGrp="1"/>
          </p:cNvSpPr>
          <p:nvPr>
            <p:ph type="title"/>
          </p:nvPr>
        </p:nvSpPr>
        <p:spPr>
          <a:xfrm>
            <a:off x="609600" y="252480"/>
            <a:ext cx="8229600" cy="1143000"/>
          </a:xfrm>
        </p:spPr>
        <p:txBody>
          <a:bodyPr/>
          <a:lstStyle/>
          <a:p>
            <a:r>
              <a:rPr lang="en-US" sz="4000"/>
              <a:t>Risk Factors</a:t>
            </a:r>
          </a:p>
        </p:txBody>
      </p:sp>
    </p:spTree>
    <p:extLst>
      <p:ext uri="{BB962C8B-B14F-4D97-AF65-F5344CB8AC3E}">
        <p14:creationId xmlns:p14="http://schemas.microsoft.com/office/powerpoint/2010/main" val="40409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14351" y="273429"/>
            <a:ext cx="7797662" cy="1151965"/>
          </a:xfrm>
        </p:spPr>
        <p:txBody>
          <a:bodyPr/>
          <a:lstStyle/>
          <a:p>
            <a:r>
              <a:rPr lang="en-CA" sz="4000"/>
              <a:t>Healthy Eating</a:t>
            </a:r>
            <a:endParaRPr lang="en-US" sz="4000"/>
          </a:p>
        </p:txBody>
      </p:sp>
      <p:pic>
        <p:nvPicPr>
          <p:cNvPr id="7170" name="Picture 2" descr="The New Canada Food Guide 2019 recommends whole-grains, plant-based proteins. A picture of a plate showing how you should e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205" y="1735902"/>
            <a:ext cx="5366767" cy="4805278"/>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92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1" y="1788160"/>
            <a:ext cx="8757919" cy="2655252"/>
          </a:xfrm>
        </p:spPr>
        <p:txBody>
          <a:bodyPr vert="horz" lIns="91440" tIns="45720" rIns="91440" bIns="45720" rtlCol="0" anchor="t">
            <a:normAutofit/>
          </a:bodyPr>
          <a:lstStyle/>
          <a:p>
            <a:pPr marL="457200" indent="-457200">
              <a:spcBef>
                <a:spcPts val="0"/>
              </a:spcBef>
              <a:buFont typeface="Wingdings" panose="05000000000000000000" pitchFamily="2" charset="2"/>
              <a:buChar char="§"/>
              <a:defRPr/>
            </a:pPr>
            <a:r>
              <a:rPr lang="en-US" sz="2800" dirty="0">
                <a:solidFill>
                  <a:schemeClr val="tx1"/>
                </a:solidFill>
              </a:rPr>
              <a:t>Men: 2-3 drinks per day</a:t>
            </a:r>
            <a:r>
              <a:rPr lang="en-US" sz="2600" dirty="0">
                <a:solidFill>
                  <a:schemeClr val="tx1"/>
                </a:solidFill>
              </a:rPr>
              <a:t>  (total 15 per week)</a:t>
            </a:r>
          </a:p>
          <a:p>
            <a:pPr marL="457200" indent="-457200">
              <a:spcBef>
                <a:spcPts val="900"/>
              </a:spcBef>
              <a:buFont typeface="Wingdings" panose="05000000000000000000" pitchFamily="2" charset="2"/>
              <a:buChar char="§"/>
              <a:defRPr/>
            </a:pPr>
            <a:r>
              <a:rPr lang="en-US" sz="2800" dirty="0">
                <a:solidFill>
                  <a:schemeClr val="tx1"/>
                </a:solidFill>
              </a:rPr>
              <a:t>Women: 1-2 drinks per day</a:t>
            </a:r>
            <a:r>
              <a:rPr lang="en-US" sz="2600" dirty="0">
                <a:solidFill>
                  <a:schemeClr val="tx1"/>
                </a:solidFill>
              </a:rPr>
              <a:t>  (total 10 per week)</a:t>
            </a:r>
          </a:p>
          <a:p>
            <a:pPr marL="457200" indent="-457200">
              <a:spcBef>
                <a:spcPts val="1800"/>
              </a:spcBef>
              <a:buFont typeface="Wingdings" panose="05000000000000000000" pitchFamily="2" charset="2"/>
              <a:buChar char="§"/>
              <a:defRPr/>
            </a:pPr>
            <a:r>
              <a:rPr lang="en-US" sz="2800" dirty="0">
                <a:solidFill>
                  <a:schemeClr val="tx1"/>
                </a:solidFill>
              </a:rPr>
              <a:t>When moderation may be too much</a:t>
            </a:r>
          </a:p>
          <a:p>
            <a:pPr marL="731520" lvl="1" indent="-457200">
              <a:spcBef>
                <a:spcPts val="0"/>
              </a:spcBef>
              <a:buClr>
                <a:schemeClr val="accent1"/>
              </a:buClr>
              <a:defRPr/>
            </a:pPr>
            <a:r>
              <a:rPr lang="en-US" sz="2600" dirty="0">
                <a:solidFill>
                  <a:schemeClr val="tx1"/>
                </a:solidFill>
              </a:rPr>
              <a:t>Avoid alcohol most of the time if you have</a:t>
            </a:r>
            <a:br>
              <a:rPr lang="en-US" sz="2600" dirty="0">
                <a:solidFill>
                  <a:schemeClr val="tx1"/>
                </a:solidFill>
              </a:rPr>
            </a:br>
            <a:r>
              <a:rPr lang="en-US" sz="2600" dirty="0">
                <a:solidFill>
                  <a:schemeClr val="tx1"/>
                </a:solidFill>
              </a:rPr>
              <a:t>fatty liver or high triglycerides</a:t>
            </a:r>
          </a:p>
        </p:txBody>
      </p:sp>
      <p:sp>
        <p:nvSpPr>
          <p:cNvPr id="3" name="Title 2"/>
          <p:cNvSpPr>
            <a:spLocks noGrp="1"/>
          </p:cNvSpPr>
          <p:nvPr>
            <p:ph type="title"/>
          </p:nvPr>
        </p:nvSpPr>
        <p:spPr>
          <a:xfrm>
            <a:off x="182880" y="355847"/>
            <a:ext cx="8757920" cy="1054394"/>
          </a:xfrm>
        </p:spPr>
        <p:txBody>
          <a:bodyPr/>
          <a:lstStyle/>
          <a:p>
            <a:r>
              <a:rPr lang="en-US" sz="3600" dirty="0"/>
              <a:t>ALCOHOL – MAXIMUM RECOMMENDED</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012" y="4443412"/>
            <a:ext cx="67056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18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92822" y="292913"/>
            <a:ext cx="7797662" cy="1151965"/>
          </a:xfrm>
        </p:spPr>
        <p:txBody>
          <a:bodyPr/>
          <a:lstStyle/>
          <a:p>
            <a:r>
              <a:rPr lang="en-CA" sz="4000"/>
              <a:t>Smoking and vaping</a:t>
            </a:r>
            <a:endParaRPr lang="en-US" sz="4000"/>
          </a:p>
        </p:txBody>
      </p:sp>
      <p:sp>
        <p:nvSpPr>
          <p:cNvPr id="2" name="TextBox 1">
            <a:extLst>
              <a:ext uri="{FF2B5EF4-FFF2-40B4-BE49-F238E27FC236}">
                <a16:creationId xmlns:a16="http://schemas.microsoft.com/office/drawing/2014/main" id="{6D65D80A-F3DB-42BF-A39E-02A36018F7F0}"/>
              </a:ext>
            </a:extLst>
          </p:cNvPr>
          <p:cNvSpPr txBox="1"/>
          <p:nvPr/>
        </p:nvSpPr>
        <p:spPr>
          <a:xfrm>
            <a:off x="4903076" y="4714184"/>
            <a:ext cx="398867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 HDL (good cholesterol)</a:t>
            </a:r>
          </a:p>
          <a:p>
            <a:r>
              <a:rPr lang="en-US" sz="2800"/>
              <a:t>↓ Blood vessel size</a:t>
            </a:r>
          </a:p>
          <a:p>
            <a:r>
              <a:rPr lang="en-US" sz="2800"/>
              <a:t>↑ Blood pressure</a:t>
            </a:r>
          </a:p>
          <a:p>
            <a:r>
              <a:rPr lang="en-US" sz="2800"/>
              <a:t>↑ Blood clotting</a:t>
            </a:r>
          </a:p>
        </p:txBody>
      </p:sp>
      <p:pic>
        <p:nvPicPr>
          <p:cNvPr id="4" name="Picture 4" descr="A hand holding a wooden cutting board&#10;&#10;Description automatically generated">
            <a:extLst>
              <a:ext uri="{FF2B5EF4-FFF2-40B4-BE49-F238E27FC236}">
                <a16:creationId xmlns:a16="http://schemas.microsoft.com/office/drawing/2014/main" id="{B9A0AD51-4233-42C7-9DCB-BF0117189481}"/>
              </a:ext>
            </a:extLst>
          </p:cNvPr>
          <p:cNvPicPr>
            <a:picLocks noChangeAspect="1"/>
          </p:cNvPicPr>
          <p:nvPr/>
        </p:nvPicPr>
        <p:blipFill>
          <a:blip r:embed="rId3"/>
          <a:stretch>
            <a:fillRect/>
          </a:stretch>
        </p:blipFill>
        <p:spPr>
          <a:xfrm>
            <a:off x="1698280" y="1701408"/>
            <a:ext cx="5648453" cy="2192670"/>
          </a:xfrm>
          <a:prstGeom prst="rect">
            <a:avLst/>
          </a:prstGeom>
        </p:spPr>
      </p:pic>
      <p:sp>
        <p:nvSpPr>
          <p:cNvPr id="8" name="TextBox 7">
            <a:extLst>
              <a:ext uri="{FF2B5EF4-FFF2-40B4-BE49-F238E27FC236}">
                <a16:creationId xmlns:a16="http://schemas.microsoft.com/office/drawing/2014/main" id="{6D65D80A-F3DB-42BF-A39E-02A36018F7F0}"/>
              </a:ext>
            </a:extLst>
          </p:cNvPr>
          <p:cNvSpPr txBox="1"/>
          <p:nvPr/>
        </p:nvSpPr>
        <p:spPr>
          <a:xfrm>
            <a:off x="362606" y="4559542"/>
            <a:ext cx="4035973"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pPr>
            <a:r>
              <a:rPr lang="en-US" sz="2600"/>
              <a:t>↑ Risk of heart attack &amp; coronary artery disease</a:t>
            </a:r>
          </a:p>
          <a:p>
            <a:pPr marL="457200" indent="-457200">
              <a:buFont typeface="Wingdings" panose="05000000000000000000" pitchFamily="2" charset="2"/>
              <a:buChar char="§"/>
            </a:pPr>
            <a:r>
              <a:rPr lang="en-US" sz="2600">
                <a:ea typeface="+mn-lt"/>
                <a:cs typeface="+mn-lt"/>
              </a:rPr>
              <a:t>Vaping + cigarettes =</a:t>
            </a:r>
            <a:br>
              <a:rPr lang="en-US" sz="2600">
                <a:ea typeface="+mn-lt"/>
                <a:cs typeface="+mn-lt"/>
              </a:rPr>
            </a:br>
            <a:r>
              <a:rPr lang="en-US" sz="2600">
                <a:ea typeface="+mn-lt"/>
                <a:cs typeface="+mn-lt"/>
              </a:rPr>
              <a:t>MORE harmful</a:t>
            </a:r>
          </a:p>
          <a:p>
            <a:pPr marL="457200" indent="-457200">
              <a:buFont typeface="Wingdings" panose="05000000000000000000" pitchFamily="2" charset="2"/>
              <a:buChar char="§"/>
            </a:pPr>
            <a:r>
              <a:rPr lang="en-US" sz="2600">
                <a:ea typeface="+mn-lt"/>
                <a:cs typeface="+mn-lt"/>
              </a:rPr>
              <a:t>Long term effects??</a:t>
            </a:r>
            <a:endParaRPr lang="en-US" sz="2600"/>
          </a:p>
        </p:txBody>
      </p:sp>
      <p:sp>
        <p:nvSpPr>
          <p:cNvPr id="9" name="TextBox 8"/>
          <p:cNvSpPr txBox="1"/>
          <p:nvPr/>
        </p:nvSpPr>
        <p:spPr>
          <a:xfrm>
            <a:off x="5864772" y="4063845"/>
            <a:ext cx="2065283" cy="584775"/>
          </a:xfrm>
          <a:prstGeom prst="rect">
            <a:avLst/>
          </a:prstGeom>
          <a:noFill/>
        </p:spPr>
        <p:txBody>
          <a:bodyPr wrap="square" rtlCol="0">
            <a:spAutoFit/>
          </a:bodyPr>
          <a:lstStyle/>
          <a:p>
            <a:r>
              <a:rPr lang="en-US" sz="3200">
                <a:solidFill>
                  <a:srgbClr val="C00000"/>
                </a:solidFill>
              </a:rPr>
              <a:t>Cigarettes</a:t>
            </a:r>
          </a:p>
        </p:txBody>
      </p:sp>
      <p:sp>
        <p:nvSpPr>
          <p:cNvPr id="10" name="Rectangle 9"/>
          <p:cNvSpPr/>
          <p:nvPr/>
        </p:nvSpPr>
        <p:spPr>
          <a:xfrm>
            <a:off x="1663263" y="4023811"/>
            <a:ext cx="1371273" cy="584775"/>
          </a:xfrm>
          <a:prstGeom prst="rect">
            <a:avLst/>
          </a:prstGeom>
        </p:spPr>
        <p:txBody>
          <a:bodyPr wrap="none">
            <a:spAutoFit/>
          </a:bodyPr>
          <a:lstStyle/>
          <a:p>
            <a:pPr lvl="0"/>
            <a:r>
              <a:rPr lang="en-US" sz="3200" err="1">
                <a:solidFill>
                  <a:srgbClr val="C00000"/>
                </a:solidFill>
              </a:rPr>
              <a:t>Vaping</a:t>
            </a:r>
            <a:endParaRPr lang="en-US" sz="3200">
              <a:solidFill>
                <a:srgbClr val="000000"/>
              </a:solidFill>
            </a:endParaRPr>
          </a:p>
        </p:txBody>
      </p:sp>
    </p:spTree>
    <p:extLst>
      <p:ext uri="{BB962C8B-B14F-4D97-AF65-F5344CB8AC3E}">
        <p14:creationId xmlns:p14="http://schemas.microsoft.com/office/powerpoint/2010/main" val="90044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Cannabis / MARIJUANA</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0936" y="5188688"/>
            <a:ext cx="2508261" cy="166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602" y="5454501"/>
            <a:ext cx="2213698" cy="140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380999" y="1771650"/>
            <a:ext cx="8407893" cy="4373878"/>
          </a:xfrm>
        </p:spPr>
        <p:txBody>
          <a:bodyPr>
            <a:noAutofit/>
          </a:bodyPr>
          <a:lstStyle/>
          <a:p>
            <a:r>
              <a:rPr lang="en-US" sz="3200">
                <a:solidFill>
                  <a:schemeClr val="tx1"/>
                </a:solidFill>
              </a:rPr>
              <a:t> THC (psychoactive ingredient)</a:t>
            </a:r>
            <a:br>
              <a:rPr lang="en-US" sz="3200">
                <a:solidFill>
                  <a:schemeClr val="tx1"/>
                </a:solidFill>
              </a:rPr>
            </a:br>
            <a:r>
              <a:rPr lang="en-US" sz="3200">
                <a:solidFill>
                  <a:schemeClr val="tx1"/>
                </a:solidFill>
              </a:rPr>
              <a:t>stimulates the heart</a:t>
            </a:r>
          </a:p>
          <a:p>
            <a:r>
              <a:rPr lang="en-US" sz="3200">
                <a:solidFill>
                  <a:schemeClr val="tx1"/>
                </a:solidFill>
              </a:rPr>
              <a:t> ↑ Heart rate and irregular heartbeat </a:t>
            </a:r>
          </a:p>
          <a:p>
            <a:r>
              <a:rPr lang="en-US" sz="3200">
                <a:solidFill>
                  <a:schemeClr val="tx1"/>
                </a:solidFill>
              </a:rPr>
              <a:t> Makes the heart pump harder</a:t>
            </a:r>
          </a:p>
          <a:p>
            <a:r>
              <a:rPr lang="en-US" sz="3200">
                <a:solidFill>
                  <a:schemeClr val="tx1"/>
                </a:solidFill>
              </a:rPr>
              <a:t> ↑ Risk of heart attack, stroke, and irregular heartbeat for several hours after consumption</a:t>
            </a:r>
          </a:p>
        </p:txBody>
      </p:sp>
    </p:spTree>
    <p:extLst>
      <p:ext uri="{BB962C8B-B14F-4D97-AF65-F5344CB8AC3E}">
        <p14:creationId xmlns:p14="http://schemas.microsoft.com/office/powerpoint/2010/main" val="335574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637" y="2028305"/>
            <a:ext cx="8636877" cy="4098174"/>
          </a:xfrm>
        </p:spPr>
        <p:txBody>
          <a:bodyPr vert="horz" lIns="91440" tIns="45720" rIns="91440" bIns="45720" rtlCol="0" anchor="t">
            <a:noAutofit/>
          </a:bodyPr>
          <a:lstStyle/>
          <a:p>
            <a:pPr marL="457200" indent="0">
              <a:spcAft>
                <a:spcPts val="1200"/>
              </a:spcAft>
              <a:buNone/>
            </a:pPr>
            <a:r>
              <a:rPr lang="en-US" sz="3200" dirty="0">
                <a:solidFill>
                  <a:schemeClr val="tx1"/>
                </a:solidFill>
              </a:rPr>
              <a:t>Substance use (prescription or other)</a:t>
            </a:r>
            <a:br>
              <a:rPr lang="en-US" sz="3200" dirty="0">
                <a:solidFill>
                  <a:schemeClr val="tx1"/>
                </a:solidFill>
              </a:rPr>
            </a:br>
            <a:r>
              <a:rPr lang="en-US" sz="3200" dirty="0">
                <a:solidFill>
                  <a:schemeClr val="tx1"/>
                </a:solidFill>
              </a:rPr>
              <a:t>can cause irregular heart rate, stroke,</a:t>
            </a:r>
            <a:br>
              <a:rPr lang="en-US" sz="3200" dirty="0">
                <a:solidFill>
                  <a:schemeClr val="tx1"/>
                </a:solidFill>
              </a:rPr>
            </a:br>
            <a:r>
              <a:rPr lang="en-US" sz="3200" dirty="0">
                <a:solidFill>
                  <a:schemeClr val="tx1"/>
                </a:solidFill>
              </a:rPr>
              <a:t>or heart attack:</a:t>
            </a:r>
          </a:p>
          <a:p>
            <a:pPr lvl="1">
              <a:spcAft>
                <a:spcPts val="600"/>
              </a:spcAft>
              <a:buClr>
                <a:schemeClr val="accent1"/>
              </a:buClr>
            </a:pPr>
            <a:r>
              <a:rPr lang="en-US" sz="3200" dirty="0">
                <a:solidFill>
                  <a:schemeClr val="tx1"/>
                </a:solidFill>
              </a:rPr>
              <a:t>Opiates</a:t>
            </a:r>
            <a:r>
              <a:rPr lang="en-US" sz="3000" dirty="0">
                <a:solidFill>
                  <a:schemeClr val="tx1"/>
                </a:solidFill>
              </a:rPr>
              <a:t> (e.g. fentanyl, codeine)</a:t>
            </a:r>
          </a:p>
          <a:p>
            <a:pPr lvl="1">
              <a:spcAft>
                <a:spcPts val="600"/>
              </a:spcAft>
              <a:buClr>
                <a:schemeClr val="accent1"/>
              </a:buClr>
            </a:pPr>
            <a:r>
              <a:rPr lang="en-US" sz="3200" dirty="0">
                <a:solidFill>
                  <a:schemeClr val="tx1"/>
                </a:solidFill>
              </a:rPr>
              <a:t>Sleep aids</a:t>
            </a:r>
            <a:r>
              <a:rPr lang="en-US" sz="3000" dirty="0">
                <a:solidFill>
                  <a:schemeClr val="tx1"/>
                </a:solidFill>
              </a:rPr>
              <a:t> (e.g. zopiclone, benzodiazepines)</a:t>
            </a:r>
          </a:p>
          <a:p>
            <a:pPr lvl="1">
              <a:spcAft>
                <a:spcPts val="600"/>
              </a:spcAft>
              <a:buClr>
                <a:schemeClr val="accent1"/>
              </a:buClr>
            </a:pPr>
            <a:r>
              <a:rPr lang="en-US" sz="3200" dirty="0">
                <a:solidFill>
                  <a:schemeClr val="tx1"/>
                </a:solidFill>
              </a:rPr>
              <a:t>Recreational drugs</a:t>
            </a:r>
          </a:p>
        </p:txBody>
      </p:sp>
      <p:sp>
        <p:nvSpPr>
          <p:cNvPr id="2" name="Title 1"/>
          <p:cNvSpPr>
            <a:spLocks noGrp="1"/>
          </p:cNvSpPr>
          <p:nvPr>
            <p:ph type="title"/>
          </p:nvPr>
        </p:nvSpPr>
        <p:spPr/>
        <p:txBody>
          <a:bodyPr/>
          <a:lstStyle/>
          <a:p>
            <a:r>
              <a:rPr lang="en-US" sz="4000"/>
              <a:t>substance Use</a:t>
            </a:r>
          </a:p>
        </p:txBody>
      </p:sp>
    </p:spTree>
    <p:extLst>
      <p:ext uri="{BB962C8B-B14F-4D97-AF65-F5344CB8AC3E}">
        <p14:creationId xmlns:p14="http://schemas.microsoft.com/office/powerpoint/2010/main" val="275139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982791-5CE7-4A44-8C1E-FB06EF71DC03}"/>
              </a:ext>
            </a:extLst>
          </p:cNvPr>
          <p:cNvSpPr>
            <a:spLocks noGrp="1"/>
          </p:cNvSpPr>
          <p:nvPr>
            <p:ph type="title"/>
          </p:nvPr>
        </p:nvSpPr>
        <p:spPr/>
        <p:txBody>
          <a:bodyPr/>
          <a:lstStyle/>
          <a:p>
            <a:r>
              <a:rPr lang="en-US" sz="4000"/>
              <a:t>Physical activity</a:t>
            </a:r>
          </a:p>
        </p:txBody>
      </p:sp>
      <p:pic>
        <p:nvPicPr>
          <p:cNvPr id="6" name="Picture 2" descr="https://health.sunnybrook.ca/wp-content/uploads/2014/04/physical-activity-guidelines-infographic.png"/>
          <p:cNvPicPr>
            <a:picLocks noChangeAspect="1" noChangeArrowheads="1"/>
          </p:cNvPicPr>
          <p:nvPr/>
        </p:nvPicPr>
        <p:blipFill rotWithShape="1">
          <a:blip r:embed="rId3">
            <a:extLst>
              <a:ext uri="{28A0092B-C50C-407E-A947-70E740481C1C}">
                <a14:useLocalDpi xmlns:a14="http://schemas.microsoft.com/office/drawing/2010/main" val="0"/>
              </a:ext>
            </a:extLst>
          </a:blip>
          <a:srcRect t="70160" b="1"/>
          <a:stretch/>
        </p:blipFill>
        <p:spPr bwMode="auto">
          <a:xfrm>
            <a:off x="-126124" y="1557481"/>
            <a:ext cx="9190012" cy="52108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45152" y="5991149"/>
            <a:ext cx="3072384" cy="46817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1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sdoerksen2\Desktop\Zoom bl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5" y="1305040"/>
            <a:ext cx="9072595" cy="4819608"/>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3409950" y="5153025"/>
            <a:ext cx="247650" cy="590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Down Arrow 5"/>
          <p:cNvSpPr/>
          <p:nvPr/>
        </p:nvSpPr>
        <p:spPr>
          <a:xfrm>
            <a:off x="7991475" y="5153025"/>
            <a:ext cx="247650" cy="590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Down Arrow 7"/>
          <p:cNvSpPr/>
          <p:nvPr/>
        </p:nvSpPr>
        <p:spPr>
          <a:xfrm>
            <a:off x="838200" y="5181600"/>
            <a:ext cx="247650" cy="590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a:extLst>
              <a:ext uri="{FF2B5EF4-FFF2-40B4-BE49-F238E27FC236}">
                <a16:creationId xmlns:a16="http://schemas.microsoft.com/office/drawing/2014/main" id="{6D3713CB-402A-49D3-A59D-03C967571DE6}"/>
              </a:ext>
            </a:extLst>
          </p:cNvPr>
          <p:cNvSpPr/>
          <p:nvPr/>
        </p:nvSpPr>
        <p:spPr>
          <a:xfrm>
            <a:off x="71405" y="5643192"/>
            <a:ext cx="709645" cy="1428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Down Arrow 6"/>
          <p:cNvSpPr/>
          <p:nvPr/>
        </p:nvSpPr>
        <p:spPr>
          <a:xfrm>
            <a:off x="228600" y="5182757"/>
            <a:ext cx="247650" cy="590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Rectangle 9">
            <a:extLst>
              <a:ext uri="{FF2B5EF4-FFF2-40B4-BE49-F238E27FC236}">
                <a16:creationId xmlns:a16="http://schemas.microsoft.com/office/drawing/2014/main" id="{39833858-20D2-458E-B6B4-1631E0D9D350}"/>
              </a:ext>
            </a:extLst>
          </p:cNvPr>
          <p:cNvSpPr/>
          <p:nvPr/>
        </p:nvSpPr>
        <p:spPr>
          <a:xfrm>
            <a:off x="3471555" y="1439594"/>
            <a:ext cx="2241506" cy="282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Rectangle 10">
            <a:extLst>
              <a:ext uri="{FF2B5EF4-FFF2-40B4-BE49-F238E27FC236}">
                <a16:creationId xmlns:a16="http://schemas.microsoft.com/office/drawing/2014/main" id="{4143A4BA-7F2B-4F7F-B5DA-70D74091DAF0}"/>
              </a:ext>
            </a:extLst>
          </p:cNvPr>
          <p:cNvSpPr/>
          <p:nvPr/>
        </p:nvSpPr>
        <p:spPr>
          <a:xfrm>
            <a:off x="3471555" y="1234092"/>
            <a:ext cx="2241506" cy="206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28687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ealth.sunnybrook.ca/wp-content/uploads/2014/04/physical-activity-guidelines-infographic.png"/>
          <p:cNvPicPr>
            <a:picLocks noChangeAspect="1" noChangeArrowheads="1"/>
          </p:cNvPicPr>
          <p:nvPr/>
        </p:nvPicPr>
        <p:blipFill rotWithShape="1">
          <a:blip r:embed="rId3">
            <a:extLst>
              <a:ext uri="{28A0092B-C50C-407E-A947-70E740481C1C}">
                <a14:useLocalDpi xmlns:a14="http://schemas.microsoft.com/office/drawing/2010/main" val="0"/>
              </a:ext>
            </a:extLst>
          </a:blip>
          <a:srcRect t="20482" b="29234"/>
          <a:stretch/>
        </p:blipFill>
        <p:spPr bwMode="auto">
          <a:xfrm>
            <a:off x="778153" y="0"/>
            <a:ext cx="7536494" cy="686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63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4749" y="1828799"/>
            <a:ext cx="8613372" cy="4297679"/>
          </a:xfrm>
        </p:spPr>
        <p:txBody>
          <a:bodyPr vert="horz" lIns="91440" tIns="45720" rIns="91440" bIns="45720" rtlCol="0" anchor="t">
            <a:noAutofit/>
          </a:bodyPr>
          <a:lstStyle/>
          <a:p>
            <a:pPr>
              <a:spcAft>
                <a:spcPts val="1200"/>
              </a:spcAft>
              <a:defRPr/>
            </a:pPr>
            <a:r>
              <a:rPr lang="en-US" sz="3000">
                <a:solidFill>
                  <a:schemeClr val="tx1"/>
                </a:solidFill>
              </a:rPr>
              <a:t>Living with health problems can be stressful</a:t>
            </a:r>
          </a:p>
          <a:p>
            <a:pPr>
              <a:spcBef>
                <a:spcPts val="1200"/>
              </a:spcBef>
              <a:defRPr/>
            </a:pPr>
            <a:r>
              <a:rPr lang="en-US" sz="3000">
                <a:solidFill>
                  <a:schemeClr val="tx1"/>
                </a:solidFill>
              </a:rPr>
              <a:t>Physical and emotional stress increases health risks:</a:t>
            </a:r>
          </a:p>
          <a:p>
            <a:pPr marL="365760" lvl="1" indent="0">
              <a:buNone/>
              <a:defRPr/>
            </a:pPr>
            <a:r>
              <a:rPr lang="en-US" sz="3000">
                <a:solidFill>
                  <a:schemeClr val="tx1"/>
                </a:solidFill>
              </a:rPr>
              <a:t>↑ Blood pressure</a:t>
            </a:r>
          </a:p>
          <a:p>
            <a:pPr marL="365760" lvl="1" indent="0">
              <a:buNone/>
              <a:defRPr/>
            </a:pPr>
            <a:r>
              <a:rPr lang="en-US" sz="3000">
                <a:solidFill>
                  <a:schemeClr val="tx1"/>
                </a:solidFill>
              </a:rPr>
              <a:t>↑ Blood clots</a:t>
            </a:r>
          </a:p>
          <a:p>
            <a:pPr marL="365760" lvl="1" indent="0">
              <a:buNone/>
              <a:defRPr/>
            </a:pPr>
            <a:r>
              <a:rPr lang="en-US" sz="3000">
                <a:solidFill>
                  <a:schemeClr val="tx1"/>
                </a:solidFill>
              </a:rPr>
              <a:t>↑ Blood sugar</a:t>
            </a:r>
          </a:p>
          <a:p>
            <a:pPr>
              <a:spcBef>
                <a:spcPts val="2400"/>
              </a:spcBef>
              <a:defRPr/>
            </a:pPr>
            <a:r>
              <a:rPr lang="en-US" sz="3000">
                <a:solidFill>
                  <a:schemeClr val="tx1"/>
                </a:solidFill>
              </a:rPr>
              <a:t>More difficult to make good lifestyle choices</a:t>
            </a:r>
          </a:p>
        </p:txBody>
      </p:sp>
      <p:sp>
        <p:nvSpPr>
          <p:cNvPr id="4" name="Title 3"/>
          <p:cNvSpPr>
            <a:spLocks noGrp="1"/>
          </p:cNvSpPr>
          <p:nvPr>
            <p:ph type="title"/>
          </p:nvPr>
        </p:nvSpPr>
        <p:spPr/>
        <p:txBody>
          <a:bodyPr>
            <a:normAutofit/>
          </a:bodyPr>
          <a:lstStyle/>
          <a:p>
            <a:pPr>
              <a:defRPr/>
            </a:pPr>
            <a:r>
              <a:rPr lang="en-US" sz="4000"/>
              <a:t>Manage Stress</a:t>
            </a:r>
          </a:p>
        </p:txBody>
      </p:sp>
      <p:sp>
        <p:nvSpPr>
          <p:cNvPr id="2" name="Rectangle 1"/>
          <p:cNvSpPr/>
          <p:nvPr/>
        </p:nvSpPr>
        <p:spPr>
          <a:xfrm>
            <a:off x="4309085" y="3557842"/>
            <a:ext cx="3305713" cy="1105431"/>
          </a:xfrm>
          <a:prstGeom prst="rect">
            <a:avLst/>
          </a:prstGeom>
        </p:spPr>
        <p:txBody>
          <a:bodyPr wrap="none">
            <a:spAutoFit/>
          </a:bodyPr>
          <a:lstStyle/>
          <a:p>
            <a:pPr>
              <a:spcBef>
                <a:spcPts val="720"/>
              </a:spcBef>
            </a:pPr>
            <a:r>
              <a:rPr lang="en-US" sz="3000"/>
              <a:t>↓ Immune function</a:t>
            </a:r>
          </a:p>
          <a:p>
            <a:pPr>
              <a:spcBef>
                <a:spcPts val="720"/>
              </a:spcBef>
            </a:pPr>
            <a:r>
              <a:rPr lang="en-US" sz="3000"/>
              <a:t>↓ Mental health</a:t>
            </a:r>
          </a:p>
        </p:txBody>
      </p:sp>
    </p:spTree>
    <p:extLst>
      <p:ext uri="{BB962C8B-B14F-4D97-AF65-F5344CB8AC3E}">
        <p14:creationId xmlns:p14="http://schemas.microsoft.com/office/powerpoint/2010/main" val="53605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CA" sz="4000">
                <a:solidFill>
                  <a:srgbClr val="FFFFFF"/>
                </a:solidFill>
              </a:rPr>
              <a:t>manage</a:t>
            </a:r>
            <a:r>
              <a:rPr lang="en-CA" sz="4000"/>
              <a:t> stress</a:t>
            </a:r>
          </a:p>
        </p:txBody>
      </p:sp>
      <p:sp>
        <p:nvSpPr>
          <p:cNvPr id="9" name="Content Placeholder 2"/>
          <p:cNvSpPr>
            <a:spLocks noGrp="1"/>
          </p:cNvSpPr>
          <p:nvPr>
            <p:ph idx="1"/>
          </p:nvPr>
        </p:nvSpPr>
        <p:spPr>
          <a:xfrm>
            <a:off x="5743237" y="2310938"/>
            <a:ext cx="3179487" cy="3940233"/>
          </a:xfrm>
        </p:spPr>
        <p:txBody>
          <a:bodyPr>
            <a:noAutofit/>
          </a:bodyPr>
          <a:lstStyle/>
          <a:p>
            <a:pPr marL="0" lvl="0" indent="0" algn="ctr" eaLnBrk="0" fontAlgn="base" hangingPunct="0">
              <a:lnSpc>
                <a:spcPct val="100000"/>
              </a:lnSpc>
              <a:spcBef>
                <a:spcPct val="20000"/>
              </a:spcBef>
              <a:spcAft>
                <a:spcPct val="0"/>
              </a:spcAft>
              <a:buClr>
                <a:srgbClr val="4F0D56"/>
              </a:buClr>
              <a:buNone/>
            </a:pPr>
            <a:r>
              <a:rPr lang="en-CA" altLang="en-US" sz="2800" kern="0">
                <a:solidFill>
                  <a:srgbClr val="000000"/>
                </a:solidFill>
                <a:cs typeface="Arial" panose="020B0604020202020204" pitchFamily="34" charset="0"/>
              </a:rPr>
              <a:t>You are</a:t>
            </a:r>
            <a:br>
              <a:rPr lang="en-CA" altLang="en-US" sz="2800" kern="0">
                <a:solidFill>
                  <a:srgbClr val="000000"/>
                </a:solidFill>
                <a:cs typeface="Arial" panose="020B0604020202020204" pitchFamily="34" charset="0"/>
              </a:rPr>
            </a:br>
            <a:r>
              <a:rPr lang="en-CA" altLang="en-US" sz="2800" kern="0">
                <a:solidFill>
                  <a:srgbClr val="000000"/>
                </a:solidFill>
                <a:cs typeface="Arial" panose="020B0604020202020204" pitchFamily="34" charset="0"/>
              </a:rPr>
              <a:t>in control!</a:t>
            </a:r>
          </a:p>
          <a:p>
            <a:pPr marL="0" lvl="0" indent="0" algn="ctr" eaLnBrk="0" fontAlgn="base" hangingPunct="0">
              <a:lnSpc>
                <a:spcPct val="100000"/>
              </a:lnSpc>
              <a:spcBef>
                <a:spcPct val="20000"/>
              </a:spcBef>
              <a:spcAft>
                <a:spcPct val="0"/>
              </a:spcAft>
              <a:buClr>
                <a:srgbClr val="4F0D56"/>
              </a:buClr>
              <a:buNone/>
            </a:pPr>
            <a:endParaRPr lang="en-CA" altLang="en-US" sz="2800" kern="0">
              <a:solidFill>
                <a:srgbClr val="000000"/>
              </a:solidFill>
              <a:cs typeface="Arial" panose="020B0604020202020204" pitchFamily="34" charset="0"/>
            </a:endParaRPr>
          </a:p>
          <a:p>
            <a:pPr marL="0" lvl="0" indent="0" algn="ctr" eaLnBrk="0" fontAlgn="base" hangingPunct="0">
              <a:lnSpc>
                <a:spcPct val="100000"/>
              </a:lnSpc>
              <a:spcBef>
                <a:spcPct val="20000"/>
              </a:spcBef>
              <a:spcAft>
                <a:spcPct val="0"/>
              </a:spcAft>
              <a:buClr>
                <a:srgbClr val="4F0D56"/>
              </a:buClr>
              <a:buNone/>
            </a:pPr>
            <a:r>
              <a:rPr lang="en-CA" altLang="en-US" sz="2800" kern="0">
                <a:solidFill>
                  <a:srgbClr val="000000"/>
                </a:solidFill>
                <a:cs typeface="Arial" panose="020B0604020202020204" pitchFamily="34" charset="0"/>
              </a:rPr>
              <a:t>Take 10 minutes to make one small change</a:t>
            </a:r>
          </a:p>
        </p:txBody>
      </p:sp>
      <p:pic>
        <p:nvPicPr>
          <p:cNvPr id="9220" name="Picture 4" descr="Image result for stress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3" y="1696008"/>
            <a:ext cx="5277724" cy="492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370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904999"/>
            <a:ext cx="8407893" cy="4221479"/>
          </a:xfrm>
        </p:spPr>
        <p:txBody>
          <a:bodyPr vert="horz" lIns="91440" tIns="45720" rIns="91440" bIns="45720" rtlCol="0" anchor="t">
            <a:normAutofit/>
          </a:bodyPr>
          <a:lstStyle/>
          <a:p>
            <a:pPr>
              <a:defRPr/>
            </a:pPr>
            <a:r>
              <a:rPr lang="en-US" sz="2800" dirty="0">
                <a:solidFill>
                  <a:schemeClr val="tx1"/>
                </a:solidFill>
              </a:rPr>
              <a:t>Take medications as prescribed</a:t>
            </a:r>
          </a:p>
          <a:p>
            <a:pPr>
              <a:defRPr/>
            </a:pPr>
            <a:r>
              <a:rPr lang="en-US" sz="2800" dirty="0">
                <a:solidFill>
                  <a:schemeClr val="tx1"/>
                </a:solidFill>
              </a:rPr>
              <a:t>Reduces your risk of new health problems</a:t>
            </a:r>
          </a:p>
          <a:p>
            <a:pPr>
              <a:defRPr/>
            </a:pPr>
            <a:r>
              <a:rPr lang="en-US" sz="2600" dirty="0">
                <a:solidFill>
                  <a:schemeClr val="tx1"/>
                </a:solidFill>
              </a:rPr>
              <a:t>Helps stop existing problems from getting worse</a:t>
            </a:r>
          </a:p>
          <a:p>
            <a:pPr>
              <a:defRPr/>
            </a:pPr>
            <a:endParaRPr lang="en-US" sz="2800" dirty="0">
              <a:solidFill>
                <a:schemeClr val="tx1"/>
              </a:solidFill>
            </a:endParaRPr>
          </a:p>
          <a:p>
            <a:pPr>
              <a:defRPr/>
            </a:pPr>
            <a:r>
              <a:rPr lang="en-US" sz="2800" dirty="0">
                <a:solidFill>
                  <a:schemeClr val="tx1"/>
                </a:solidFill>
              </a:rPr>
              <a:t>Have a conversation about risks, side effects, and options with your doctor or pharmacist</a:t>
            </a:r>
          </a:p>
          <a:p>
            <a:pPr>
              <a:defRPr/>
            </a:pPr>
            <a:r>
              <a:rPr lang="en-US" sz="2800" dirty="0">
                <a:solidFill>
                  <a:schemeClr val="tx1"/>
                </a:solidFill>
              </a:rPr>
              <a:t>Keep a current list of your medications</a:t>
            </a:r>
          </a:p>
        </p:txBody>
      </p:sp>
      <p:sp>
        <p:nvSpPr>
          <p:cNvPr id="4" name="Title 3"/>
          <p:cNvSpPr>
            <a:spLocks noGrp="1"/>
          </p:cNvSpPr>
          <p:nvPr>
            <p:ph type="title"/>
          </p:nvPr>
        </p:nvSpPr>
        <p:spPr/>
        <p:txBody>
          <a:bodyPr>
            <a:normAutofit/>
          </a:bodyPr>
          <a:lstStyle/>
          <a:p>
            <a:pPr>
              <a:defRPr/>
            </a:pPr>
            <a:r>
              <a:rPr lang="en-US" sz="4000"/>
              <a:t>Taking Medication</a:t>
            </a:r>
          </a:p>
        </p:txBody>
      </p:sp>
    </p:spTree>
    <p:extLst>
      <p:ext uri="{BB962C8B-B14F-4D97-AF65-F5344CB8AC3E}">
        <p14:creationId xmlns:p14="http://schemas.microsoft.com/office/powerpoint/2010/main" val="3622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94F18D-D88B-41A2-BF94-BB528182B90C}"/>
              </a:ext>
            </a:extLst>
          </p:cNvPr>
          <p:cNvSpPr>
            <a:spLocks noGrp="1"/>
          </p:cNvSpPr>
          <p:nvPr>
            <p:ph idx="1"/>
          </p:nvPr>
        </p:nvSpPr>
        <p:spPr>
          <a:xfrm>
            <a:off x="380999" y="1719070"/>
            <a:ext cx="8407893" cy="4681729"/>
          </a:xfrm>
        </p:spPr>
        <p:txBody>
          <a:bodyPr vert="horz" lIns="91440" tIns="45720" rIns="91440" bIns="45720" rtlCol="0" anchor="t">
            <a:normAutofit/>
          </a:bodyPr>
          <a:lstStyle/>
          <a:p>
            <a:pPr marL="45720" indent="0">
              <a:spcAft>
                <a:spcPts val="1200"/>
              </a:spcAft>
              <a:buNone/>
            </a:pPr>
            <a:r>
              <a:rPr lang="en-US" sz="3000">
                <a:solidFill>
                  <a:schemeClr val="tx1"/>
                </a:solidFill>
              </a:rPr>
              <a:t>Medications may be prescribed for a variety of reasons:</a:t>
            </a:r>
            <a:endParaRPr lang="en-US" sz="3000"/>
          </a:p>
          <a:p>
            <a:r>
              <a:rPr lang="en-US" sz="2600">
                <a:solidFill>
                  <a:schemeClr val="tx1"/>
                </a:solidFill>
              </a:rPr>
              <a:t>Make it easier for your heart to pump blood</a:t>
            </a:r>
          </a:p>
          <a:p>
            <a:r>
              <a:rPr lang="en-US" sz="2600">
                <a:solidFill>
                  <a:schemeClr val="tx1"/>
                </a:solidFill>
              </a:rPr>
              <a:t>Open (dilate) blood vessels</a:t>
            </a:r>
          </a:p>
          <a:p>
            <a:r>
              <a:rPr lang="en-US" sz="2600">
                <a:solidFill>
                  <a:schemeClr val="tx1"/>
                </a:solidFill>
              </a:rPr>
              <a:t>Slow down a heart that beats too fast</a:t>
            </a:r>
          </a:p>
          <a:p>
            <a:r>
              <a:rPr lang="en-US" sz="2600">
                <a:solidFill>
                  <a:schemeClr val="tx1"/>
                </a:solidFill>
              </a:rPr>
              <a:t>Remove excess fluid from the blood (also reduce shortness of breath and swelling in legs &amp; feet)</a:t>
            </a:r>
          </a:p>
          <a:p>
            <a:r>
              <a:rPr lang="en-US" sz="2600">
                <a:solidFill>
                  <a:schemeClr val="tx1"/>
                </a:solidFill>
              </a:rPr>
              <a:t>Slow down plaque formation in blood vessels</a:t>
            </a:r>
          </a:p>
          <a:p>
            <a:r>
              <a:rPr lang="en-US" sz="2600">
                <a:solidFill>
                  <a:schemeClr val="tx1"/>
                </a:solidFill>
              </a:rPr>
              <a:t>Prevent blood clots by making blood less "sticky"</a:t>
            </a:r>
          </a:p>
        </p:txBody>
      </p:sp>
      <p:sp>
        <p:nvSpPr>
          <p:cNvPr id="3" name="Title 2">
            <a:extLst>
              <a:ext uri="{FF2B5EF4-FFF2-40B4-BE49-F238E27FC236}">
                <a16:creationId xmlns:a16="http://schemas.microsoft.com/office/drawing/2014/main" id="{00C9BF89-9E2A-4F5C-A3BD-89E7E8695A21}"/>
              </a:ext>
            </a:extLst>
          </p:cNvPr>
          <p:cNvSpPr>
            <a:spLocks noGrp="1"/>
          </p:cNvSpPr>
          <p:nvPr>
            <p:ph type="title"/>
          </p:nvPr>
        </p:nvSpPr>
        <p:spPr/>
        <p:txBody>
          <a:bodyPr/>
          <a:lstStyle/>
          <a:p>
            <a:r>
              <a:rPr lang="en-US" sz="4000"/>
              <a:t>Taking medication</a:t>
            </a:r>
          </a:p>
        </p:txBody>
      </p:sp>
    </p:spTree>
    <p:extLst>
      <p:ext uri="{BB962C8B-B14F-4D97-AF65-F5344CB8AC3E}">
        <p14:creationId xmlns:p14="http://schemas.microsoft.com/office/powerpoint/2010/main" val="407899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2133599"/>
            <a:ext cx="8407893" cy="3992879"/>
          </a:xfrm>
        </p:spPr>
        <p:txBody>
          <a:bodyPr>
            <a:normAutofit/>
          </a:bodyPr>
          <a:lstStyle/>
          <a:p>
            <a:pPr marL="45720" indent="0" algn="ctr">
              <a:buNone/>
            </a:pPr>
            <a:r>
              <a:rPr lang="en-US" sz="4000"/>
              <a:t>Fish oil supplements can cure cardiovascular disease. </a:t>
            </a:r>
          </a:p>
        </p:txBody>
      </p:sp>
      <p:sp>
        <p:nvSpPr>
          <p:cNvPr id="2" name="Title 1"/>
          <p:cNvSpPr>
            <a:spLocks noGrp="1"/>
          </p:cNvSpPr>
          <p:nvPr>
            <p:ph type="title"/>
          </p:nvPr>
        </p:nvSpPr>
        <p:spPr/>
        <p:txBody>
          <a:bodyPr/>
          <a:lstStyle/>
          <a:p>
            <a:r>
              <a:rPr lang="en-US" sz="4000"/>
              <a:t>FALSE</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11" y="4380609"/>
            <a:ext cx="3352800" cy="188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612492" y="3796591"/>
            <a:ext cx="2032726" cy="3049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80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2078181"/>
            <a:ext cx="8407893" cy="4048297"/>
          </a:xfrm>
        </p:spPr>
        <p:txBody>
          <a:bodyPr>
            <a:noAutofit/>
          </a:bodyPr>
          <a:lstStyle/>
          <a:p>
            <a:r>
              <a:rPr lang="en-US" sz="2800" dirty="0">
                <a:solidFill>
                  <a:schemeClr val="tx1"/>
                </a:solidFill>
              </a:rPr>
              <a:t>Can interfere with your heart medications or cause other health problems</a:t>
            </a:r>
          </a:p>
          <a:p>
            <a:pPr lvl="1">
              <a:buClr>
                <a:schemeClr val="accent1"/>
              </a:buClr>
            </a:pPr>
            <a:r>
              <a:rPr lang="en-US" sz="2600" dirty="0">
                <a:solidFill>
                  <a:schemeClr val="tx1"/>
                </a:solidFill>
              </a:rPr>
              <a:t>Garlic pills, Fish oils, Grapefruit </a:t>
            </a:r>
          </a:p>
          <a:p>
            <a:r>
              <a:rPr lang="en-US" sz="2800" dirty="0">
                <a:solidFill>
                  <a:schemeClr val="tx1"/>
                </a:solidFill>
              </a:rPr>
              <a:t>Always check with your pharmacist or doctor before taking any non-prescription medications or alternative therapies</a:t>
            </a:r>
            <a:endParaRPr lang="en-US" sz="1600" dirty="0">
              <a:solidFill>
                <a:schemeClr val="tx1"/>
              </a:solidFill>
            </a:endParaRPr>
          </a:p>
          <a:p>
            <a:pPr marL="45720" indent="0">
              <a:buNone/>
            </a:pPr>
            <a:endParaRPr lang="en-US" sz="1600" dirty="0"/>
          </a:p>
          <a:p>
            <a:pPr marL="45720" indent="0">
              <a:buNone/>
            </a:pPr>
            <a:r>
              <a:rPr lang="en-US" sz="3200" b="1" dirty="0"/>
              <a:t>NATURAL DOES NOT ALWAYS MEAN SAFE!</a:t>
            </a:r>
          </a:p>
        </p:txBody>
      </p:sp>
      <p:sp>
        <p:nvSpPr>
          <p:cNvPr id="2" name="Title 1"/>
          <p:cNvSpPr>
            <a:spLocks noGrp="1"/>
          </p:cNvSpPr>
          <p:nvPr>
            <p:ph type="title"/>
          </p:nvPr>
        </p:nvSpPr>
        <p:spPr/>
        <p:txBody>
          <a:bodyPr/>
          <a:lstStyle/>
          <a:p>
            <a:r>
              <a:rPr lang="en-US" sz="4000"/>
              <a:t>Natural Health Products</a:t>
            </a:r>
          </a:p>
        </p:txBody>
      </p:sp>
    </p:spTree>
    <p:extLst>
      <p:ext uri="{BB962C8B-B14F-4D97-AF65-F5344CB8AC3E}">
        <p14:creationId xmlns:p14="http://schemas.microsoft.com/office/powerpoint/2010/main" val="285523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94F18D-D88B-41A2-BF94-BB528182B90C}"/>
              </a:ext>
            </a:extLst>
          </p:cNvPr>
          <p:cNvSpPr>
            <a:spLocks noGrp="1"/>
          </p:cNvSpPr>
          <p:nvPr>
            <p:ph idx="1"/>
          </p:nvPr>
        </p:nvSpPr>
        <p:spPr>
          <a:xfrm>
            <a:off x="380999" y="1885950"/>
            <a:ext cx="8407893" cy="4837579"/>
          </a:xfrm>
        </p:spPr>
        <p:txBody>
          <a:bodyPr vert="horz" lIns="91440" tIns="45720" rIns="91440" bIns="45720" rtlCol="0" anchor="t">
            <a:normAutofit/>
          </a:bodyPr>
          <a:lstStyle/>
          <a:p>
            <a:pPr marL="45720" indent="0" algn="ctr">
              <a:lnSpc>
                <a:spcPct val="110000"/>
              </a:lnSpc>
              <a:spcBef>
                <a:spcPts val="0"/>
              </a:spcBef>
              <a:buNone/>
            </a:pPr>
            <a:r>
              <a:rPr lang="en-US" sz="2800" dirty="0">
                <a:solidFill>
                  <a:schemeClr val="tx1"/>
                </a:solidFill>
              </a:rPr>
              <a:t>Monitor at home only if your doctor asks you to:</a:t>
            </a:r>
          </a:p>
          <a:p>
            <a:pPr marL="45720" indent="0">
              <a:lnSpc>
                <a:spcPct val="110000"/>
              </a:lnSpc>
              <a:spcBef>
                <a:spcPts val="1800"/>
              </a:spcBef>
              <a:spcAft>
                <a:spcPts val="600"/>
              </a:spcAft>
              <a:buNone/>
            </a:pPr>
            <a:r>
              <a:rPr lang="en-US" sz="3200" b="1" dirty="0">
                <a:solidFill>
                  <a:schemeClr val="tx1"/>
                </a:solidFill>
              </a:rPr>
              <a:t>Blood Pressure</a:t>
            </a:r>
          </a:p>
          <a:p>
            <a:pPr lvl="1">
              <a:lnSpc>
                <a:spcPct val="110000"/>
              </a:lnSpc>
              <a:spcBef>
                <a:spcPts val="0"/>
              </a:spcBef>
              <a:buClr>
                <a:schemeClr val="accent1"/>
              </a:buClr>
            </a:pPr>
            <a:r>
              <a:rPr lang="en-US" sz="3200" dirty="0">
                <a:solidFill>
                  <a:schemeClr val="tx1"/>
                </a:solidFill>
              </a:rPr>
              <a:t>Rest for 5 minutes before testing</a:t>
            </a:r>
          </a:p>
          <a:p>
            <a:pPr lvl="1">
              <a:lnSpc>
                <a:spcPct val="110000"/>
              </a:lnSpc>
              <a:spcBef>
                <a:spcPts val="0"/>
              </a:spcBef>
              <a:buClr>
                <a:schemeClr val="accent1"/>
              </a:buClr>
            </a:pPr>
            <a:r>
              <a:rPr lang="en-US" sz="3200" dirty="0">
                <a:solidFill>
                  <a:schemeClr val="tx1"/>
                </a:solidFill>
              </a:rPr>
              <a:t>No talking</a:t>
            </a:r>
          </a:p>
          <a:p>
            <a:pPr lvl="1">
              <a:lnSpc>
                <a:spcPct val="110000"/>
              </a:lnSpc>
              <a:spcBef>
                <a:spcPts val="0"/>
              </a:spcBef>
              <a:buClr>
                <a:schemeClr val="accent1"/>
              </a:buClr>
            </a:pPr>
            <a:r>
              <a:rPr lang="en-US" sz="3200" dirty="0">
                <a:solidFill>
                  <a:schemeClr val="tx1"/>
                </a:solidFill>
              </a:rPr>
              <a:t>Don’t cross your legs</a:t>
            </a:r>
          </a:p>
          <a:p>
            <a:pPr lvl="1">
              <a:lnSpc>
                <a:spcPct val="110000"/>
              </a:lnSpc>
              <a:spcBef>
                <a:spcPts val="0"/>
              </a:spcBef>
              <a:buClr>
                <a:schemeClr val="accent1"/>
              </a:buClr>
            </a:pPr>
            <a:r>
              <a:rPr lang="en-US" sz="3200" dirty="0">
                <a:solidFill>
                  <a:schemeClr val="tx1"/>
                </a:solidFill>
              </a:rPr>
              <a:t>Support your arm on</a:t>
            </a:r>
            <a:br>
              <a:rPr lang="en-US" sz="3200" dirty="0">
                <a:solidFill>
                  <a:schemeClr val="tx1"/>
                </a:solidFill>
              </a:rPr>
            </a:br>
            <a:r>
              <a:rPr lang="en-US" sz="3200" dirty="0">
                <a:solidFill>
                  <a:schemeClr val="tx1"/>
                </a:solidFill>
              </a:rPr>
              <a:t>a chair or table</a:t>
            </a:r>
          </a:p>
        </p:txBody>
      </p:sp>
      <p:sp>
        <p:nvSpPr>
          <p:cNvPr id="3" name="Title 2">
            <a:extLst>
              <a:ext uri="{FF2B5EF4-FFF2-40B4-BE49-F238E27FC236}">
                <a16:creationId xmlns:a16="http://schemas.microsoft.com/office/drawing/2014/main" id="{00C9BF89-9E2A-4F5C-A3BD-89E7E8695A21}"/>
              </a:ext>
            </a:extLst>
          </p:cNvPr>
          <p:cNvSpPr>
            <a:spLocks noGrp="1"/>
          </p:cNvSpPr>
          <p:nvPr>
            <p:ph type="title"/>
          </p:nvPr>
        </p:nvSpPr>
        <p:spPr/>
        <p:txBody>
          <a:bodyPr/>
          <a:lstStyle/>
          <a:p>
            <a:r>
              <a:rPr lang="en-US" sz="4000"/>
              <a:t>Managing heart disease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6421" y="3991597"/>
            <a:ext cx="2887579" cy="286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93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94F18D-D88B-41A2-BF94-BB528182B90C}"/>
              </a:ext>
            </a:extLst>
          </p:cNvPr>
          <p:cNvSpPr>
            <a:spLocks noGrp="1"/>
          </p:cNvSpPr>
          <p:nvPr>
            <p:ph idx="1"/>
          </p:nvPr>
        </p:nvSpPr>
        <p:spPr>
          <a:xfrm>
            <a:off x="141887" y="1885950"/>
            <a:ext cx="8907517" cy="4837579"/>
          </a:xfrm>
        </p:spPr>
        <p:txBody>
          <a:bodyPr vert="horz" lIns="91440" tIns="45720" rIns="91440" bIns="45720" rtlCol="0" anchor="t">
            <a:normAutofit/>
          </a:bodyPr>
          <a:lstStyle/>
          <a:p>
            <a:pPr marL="45720" indent="0" algn="ctr">
              <a:lnSpc>
                <a:spcPct val="110000"/>
              </a:lnSpc>
              <a:spcBef>
                <a:spcPts val="0"/>
              </a:spcBef>
              <a:buNone/>
            </a:pPr>
            <a:r>
              <a:rPr lang="en-US" sz="2800" dirty="0">
                <a:solidFill>
                  <a:schemeClr val="tx1"/>
                </a:solidFill>
              </a:rPr>
              <a:t>Monitor at home only if your doctor asks you to:</a:t>
            </a:r>
          </a:p>
          <a:p>
            <a:pPr marL="45720" indent="0">
              <a:lnSpc>
                <a:spcPct val="110000"/>
              </a:lnSpc>
              <a:spcBef>
                <a:spcPts val="1800"/>
              </a:spcBef>
              <a:spcAft>
                <a:spcPts val="600"/>
              </a:spcAft>
              <a:buNone/>
            </a:pPr>
            <a:r>
              <a:rPr lang="en-US" sz="3200" b="1" dirty="0">
                <a:solidFill>
                  <a:schemeClr val="tx1"/>
                </a:solidFill>
              </a:rPr>
              <a:t>Daily Weight  </a:t>
            </a:r>
            <a:r>
              <a:rPr lang="en-US" sz="3200" dirty="0">
                <a:solidFill>
                  <a:schemeClr val="tx1"/>
                </a:solidFill>
              </a:rPr>
              <a:t>(if you have Heart Failure)</a:t>
            </a:r>
            <a:endParaRPr lang="en-US" sz="3200" b="1" dirty="0">
              <a:solidFill>
                <a:schemeClr val="tx1"/>
              </a:solidFill>
            </a:endParaRPr>
          </a:p>
          <a:p>
            <a:pPr marL="228600" lvl="1">
              <a:lnSpc>
                <a:spcPct val="110000"/>
              </a:lnSpc>
              <a:spcBef>
                <a:spcPts val="0"/>
              </a:spcBef>
              <a:buClr>
                <a:schemeClr val="accent1"/>
              </a:buClr>
            </a:pPr>
            <a:r>
              <a:rPr lang="en-US" sz="2800" dirty="0">
                <a:solidFill>
                  <a:schemeClr val="tx1"/>
                </a:solidFill>
              </a:rPr>
              <a:t>Weighing yourself daily tells you if your body is retaining fluid</a:t>
            </a:r>
          </a:p>
          <a:p>
            <a:pPr marL="685800" lvl="4">
              <a:lnSpc>
                <a:spcPct val="110000"/>
              </a:lnSpc>
              <a:spcBef>
                <a:spcPts val="0"/>
              </a:spcBef>
              <a:buClr>
                <a:schemeClr val="accent2"/>
              </a:buClr>
            </a:pPr>
            <a:r>
              <a:rPr lang="en-US" sz="2800" dirty="0">
                <a:solidFill>
                  <a:schemeClr val="tx1"/>
                </a:solidFill>
              </a:rPr>
              <a:t>Extra fluid → Makes your heart work harder</a:t>
            </a:r>
          </a:p>
          <a:p>
            <a:pPr marL="228600" lvl="1">
              <a:lnSpc>
                <a:spcPct val="110000"/>
              </a:lnSpc>
              <a:spcBef>
                <a:spcPts val="1200"/>
              </a:spcBef>
              <a:buClr>
                <a:schemeClr val="accent1"/>
              </a:buClr>
            </a:pPr>
            <a:r>
              <a:rPr lang="en-US" sz="2800" dirty="0">
                <a:solidFill>
                  <a:schemeClr val="tx1"/>
                </a:solidFill>
              </a:rPr>
              <a:t>Gaining or losing 4-5 pounds is a big weight change</a:t>
            </a:r>
          </a:p>
          <a:p>
            <a:pPr marL="685800" lvl="4">
              <a:lnSpc>
                <a:spcPct val="110000"/>
              </a:lnSpc>
              <a:spcBef>
                <a:spcPts val="0"/>
              </a:spcBef>
              <a:buClr>
                <a:schemeClr val="accent2"/>
              </a:buClr>
            </a:pPr>
            <a:r>
              <a:rPr lang="en-US" sz="2800" dirty="0">
                <a:solidFill>
                  <a:schemeClr val="tx1"/>
                </a:solidFill>
              </a:rPr>
              <a:t>Call your doctor if this happens</a:t>
            </a:r>
          </a:p>
          <a:p>
            <a:pPr marL="228600" lvl="1">
              <a:lnSpc>
                <a:spcPct val="110000"/>
              </a:lnSpc>
              <a:spcBef>
                <a:spcPts val="1200"/>
              </a:spcBef>
              <a:buClr>
                <a:schemeClr val="accent1"/>
              </a:buClr>
            </a:pPr>
            <a:r>
              <a:rPr lang="en-US" sz="2800" dirty="0">
                <a:solidFill>
                  <a:schemeClr val="tx1"/>
                </a:solidFill>
              </a:rPr>
              <a:t>Ask your doctor about Heart Failure Zones</a:t>
            </a:r>
          </a:p>
        </p:txBody>
      </p:sp>
      <p:sp>
        <p:nvSpPr>
          <p:cNvPr id="3" name="Title 2">
            <a:extLst>
              <a:ext uri="{FF2B5EF4-FFF2-40B4-BE49-F238E27FC236}">
                <a16:creationId xmlns:a16="http://schemas.microsoft.com/office/drawing/2014/main" id="{00C9BF89-9E2A-4F5C-A3BD-89E7E8695A21}"/>
              </a:ext>
            </a:extLst>
          </p:cNvPr>
          <p:cNvSpPr>
            <a:spLocks noGrp="1"/>
          </p:cNvSpPr>
          <p:nvPr>
            <p:ph type="title"/>
          </p:nvPr>
        </p:nvSpPr>
        <p:spPr/>
        <p:txBody>
          <a:bodyPr/>
          <a:lstStyle/>
          <a:p>
            <a:r>
              <a:rPr lang="en-US" sz="4000"/>
              <a:t>Managing heart disease</a:t>
            </a:r>
          </a:p>
        </p:txBody>
      </p:sp>
    </p:spTree>
    <p:extLst>
      <p:ext uri="{BB962C8B-B14F-4D97-AF65-F5344CB8AC3E}">
        <p14:creationId xmlns:p14="http://schemas.microsoft.com/office/powerpoint/2010/main" val="19517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310FCEE-F9ED-4770-A51B-FE3E8566D46B}"/>
              </a:ext>
            </a:extLst>
          </p:cNvPr>
          <p:cNvGraphicFramePr>
            <a:graphicFrameLocks noGrp="1"/>
          </p:cNvGraphicFramePr>
          <p:nvPr>
            <p:ph idx="1"/>
            <p:extLst>
              <p:ext uri="{D42A27DB-BD31-4B8C-83A1-F6EECF244321}">
                <p14:modId xmlns:p14="http://schemas.microsoft.com/office/powerpoint/2010/main" val="2028780380"/>
              </p:ext>
            </p:extLst>
          </p:nvPr>
        </p:nvGraphicFramePr>
        <p:xfrm>
          <a:off x="332509" y="2135874"/>
          <a:ext cx="8462020" cy="3591560"/>
        </p:xfrm>
        <a:graphic>
          <a:graphicData uri="http://schemas.openxmlformats.org/drawingml/2006/table">
            <a:tbl>
              <a:tblPr bandRow="1">
                <a:tableStyleId>{BDBED569-4797-4DF1-A0F4-6AAB3CD982D8}</a:tableStyleId>
              </a:tblPr>
              <a:tblGrid>
                <a:gridCol w="4472247">
                  <a:extLst>
                    <a:ext uri="{9D8B030D-6E8A-4147-A177-3AD203B41FA5}">
                      <a16:colId xmlns:a16="http://schemas.microsoft.com/office/drawing/2014/main" val="981402782"/>
                    </a:ext>
                  </a:extLst>
                </a:gridCol>
                <a:gridCol w="3989773">
                  <a:extLst>
                    <a:ext uri="{9D8B030D-6E8A-4147-A177-3AD203B41FA5}">
                      <a16:colId xmlns:a16="http://schemas.microsoft.com/office/drawing/2014/main" val="3132291900"/>
                    </a:ext>
                  </a:extLst>
                </a:gridCol>
              </a:tblGrid>
              <a:tr h="370840">
                <a:tc>
                  <a:txBody>
                    <a:bodyPr/>
                    <a:lstStyle/>
                    <a:p>
                      <a:r>
                        <a:rPr lang="en-US" sz="1800" b="0">
                          <a:latin typeface="+mn-lt"/>
                        </a:rPr>
                        <a:t>Chest pain/ache</a:t>
                      </a:r>
                    </a:p>
                  </a:txBody>
                  <a:tcPr/>
                </a:tc>
                <a:tc>
                  <a:txBody>
                    <a:bodyPr/>
                    <a:lstStyle/>
                    <a:p>
                      <a:r>
                        <a:rPr lang="en-US" sz="1800" b="0"/>
                        <a:t>Lightheadedness or fainting</a:t>
                      </a:r>
                    </a:p>
                  </a:txBody>
                  <a:tcPr/>
                </a:tc>
                <a:extLst>
                  <a:ext uri="{0D108BD9-81ED-4DB2-BD59-A6C34878D82A}">
                    <a16:rowId xmlns:a16="http://schemas.microsoft.com/office/drawing/2014/main" val="23171312"/>
                  </a:ext>
                </a:extLst>
              </a:tr>
              <a:tr h="370840">
                <a:tc>
                  <a:txBody>
                    <a:bodyPr/>
                    <a:lstStyle/>
                    <a:p>
                      <a:r>
                        <a:rPr lang="en-US" sz="1800" b="0">
                          <a:latin typeface="+mn-lt"/>
                        </a:rPr>
                        <a:t>Chest squeezing, pressure, or fullness</a:t>
                      </a:r>
                    </a:p>
                  </a:txBody>
                  <a:tcPr/>
                </a:tc>
                <a:tc>
                  <a:txBody>
                    <a:bodyPr/>
                    <a:lstStyle/>
                    <a:p>
                      <a:r>
                        <a:rPr lang="en-US" sz="1800" b="0"/>
                        <a:t>Anxiety</a:t>
                      </a:r>
                    </a:p>
                  </a:txBody>
                  <a:tcPr/>
                </a:tc>
                <a:extLst>
                  <a:ext uri="{0D108BD9-81ED-4DB2-BD59-A6C34878D82A}">
                    <a16:rowId xmlns:a16="http://schemas.microsoft.com/office/drawing/2014/main" val="350826779"/>
                  </a:ext>
                </a:extLst>
              </a:tr>
              <a:tr h="370840">
                <a:tc>
                  <a:txBody>
                    <a:bodyPr/>
                    <a:lstStyle/>
                    <a:p>
                      <a:r>
                        <a:rPr lang="en-US" sz="1800" b="0">
                          <a:latin typeface="+mn-lt"/>
                        </a:rPr>
                        <a:t>Shortness of breath / Difficulty breathing</a:t>
                      </a:r>
                    </a:p>
                  </a:txBody>
                  <a:tcPr/>
                </a:tc>
                <a:tc>
                  <a:txBody>
                    <a:bodyPr/>
                    <a:lstStyle/>
                    <a:p>
                      <a:r>
                        <a:rPr lang="en-US" sz="1800" b="0"/>
                        <a:t>Sweating</a:t>
                      </a:r>
                    </a:p>
                  </a:txBody>
                  <a:tcPr/>
                </a:tc>
                <a:extLst>
                  <a:ext uri="{0D108BD9-81ED-4DB2-BD59-A6C34878D82A}">
                    <a16:rowId xmlns:a16="http://schemas.microsoft.com/office/drawing/2014/main" val="621245770"/>
                  </a:ext>
                </a:extLst>
              </a:tr>
              <a:tr h="370840">
                <a:tc>
                  <a:txBody>
                    <a:bodyPr/>
                    <a:lstStyle/>
                    <a:p>
                      <a:r>
                        <a:rPr lang="en-US" sz="1800" b="0">
                          <a:latin typeface="+mn-lt"/>
                        </a:rPr>
                        <a:t>Heartburn that doesn’t get better</a:t>
                      </a:r>
                      <a:br>
                        <a:rPr lang="en-US" sz="1800" b="0">
                          <a:latin typeface="+mn-lt"/>
                        </a:rPr>
                      </a:br>
                      <a:r>
                        <a:rPr lang="en-US" sz="1800" b="0">
                          <a:latin typeface="+mn-lt"/>
                        </a:rPr>
                        <a:t>with antacids</a:t>
                      </a:r>
                    </a:p>
                  </a:txBody>
                  <a:tcPr/>
                </a:tc>
                <a:tc>
                  <a:txBody>
                    <a:bodyPr/>
                    <a:lstStyle/>
                    <a:p>
                      <a:r>
                        <a:rPr lang="en-US" sz="1800" b="0"/>
                        <a:t>Cold, clammy skin</a:t>
                      </a:r>
                    </a:p>
                  </a:txBody>
                  <a:tcPr/>
                </a:tc>
                <a:extLst>
                  <a:ext uri="{0D108BD9-81ED-4DB2-BD59-A6C34878D82A}">
                    <a16:rowId xmlns:a16="http://schemas.microsoft.com/office/drawing/2014/main" val="1598361464"/>
                  </a:ext>
                </a:extLst>
              </a:tr>
              <a:tr h="370840">
                <a:tc>
                  <a:txBody>
                    <a:bodyPr/>
                    <a:lstStyle/>
                    <a:p>
                      <a:r>
                        <a:rPr lang="en-US" sz="1800" b="0">
                          <a:latin typeface="+mn-lt"/>
                        </a:rPr>
                        <a:t>Upper body pain, sore back,</a:t>
                      </a:r>
                      <a:br>
                        <a:rPr lang="en-US" sz="1800" b="0">
                          <a:latin typeface="+mn-lt"/>
                        </a:rPr>
                      </a:br>
                      <a:r>
                        <a:rPr lang="en-US" sz="1800" b="0">
                          <a:latin typeface="+mn-lt"/>
                        </a:rPr>
                        <a:t>sore shoulders/arms</a:t>
                      </a:r>
                    </a:p>
                  </a:txBody>
                  <a:tcPr/>
                </a:tc>
                <a:tc>
                  <a:txBody>
                    <a:bodyPr/>
                    <a:lstStyle/>
                    <a:p>
                      <a:r>
                        <a:rPr lang="en-US" sz="1800" b="0"/>
                        <a:t>Paleness</a:t>
                      </a:r>
                    </a:p>
                  </a:txBody>
                  <a:tcPr/>
                </a:tc>
                <a:extLst>
                  <a:ext uri="{0D108BD9-81ED-4DB2-BD59-A6C34878D82A}">
                    <a16:rowId xmlns:a16="http://schemas.microsoft.com/office/drawing/2014/main" val="1508290628"/>
                  </a:ext>
                </a:extLst>
              </a:tr>
              <a:tr h="370840">
                <a:tc>
                  <a:txBody>
                    <a:bodyPr/>
                    <a:lstStyle/>
                    <a:p>
                      <a:r>
                        <a:rPr lang="en-US" sz="1800" b="0">
                          <a:latin typeface="+mn-lt"/>
                        </a:rPr>
                        <a:t>Abdominal pain</a:t>
                      </a:r>
                    </a:p>
                  </a:txBody>
                  <a:tcPr/>
                </a:tc>
                <a:tc>
                  <a:txBody>
                    <a:bodyPr/>
                    <a:lstStyle/>
                    <a:p>
                      <a:r>
                        <a:rPr lang="en-US" sz="1800" b="0"/>
                        <a:t>General weakness</a:t>
                      </a:r>
                    </a:p>
                  </a:txBody>
                  <a:tcPr/>
                </a:tc>
                <a:extLst>
                  <a:ext uri="{0D108BD9-81ED-4DB2-BD59-A6C34878D82A}">
                    <a16:rowId xmlns:a16="http://schemas.microsoft.com/office/drawing/2014/main" val="3419033278"/>
                  </a:ext>
                </a:extLst>
              </a:tr>
              <a:tr h="370840">
                <a:tc>
                  <a:txBody>
                    <a:bodyPr/>
                    <a:lstStyle/>
                    <a:p>
                      <a:r>
                        <a:rPr lang="en-US" sz="1800" b="0">
                          <a:latin typeface="+mn-lt"/>
                        </a:rPr>
                        <a:t>Sore jaw</a:t>
                      </a:r>
                    </a:p>
                  </a:txBody>
                  <a:tcPr/>
                </a:tc>
                <a:tc>
                  <a:txBody>
                    <a:bodyPr/>
                    <a:lstStyle/>
                    <a:p>
                      <a:r>
                        <a:rPr lang="en-US" sz="1800" b="0"/>
                        <a:t>Unexplained fatigue (can last for days)</a:t>
                      </a:r>
                    </a:p>
                  </a:txBody>
                  <a:tcPr/>
                </a:tc>
                <a:extLst>
                  <a:ext uri="{0D108BD9-81ED-4DB2-BD59-A6C34878D82A}">
                    <a16:rowId xmlns:a16="http://schemas.microsoft.com/office/drawing/2014/main" val="21657895"/>
                  </a:ext>
                </a:extLst>
              </a:tr>
              <a:tr h="370840">
                <a:tc>
                  <a:txBody>
                    <a:bodyPr/>
                    <a:lstStyle/>
                    <a:p>
                      <a:r>
                        <a:rPr lang="en-US" sz="1800" b="0">
                          <a:latin typeface="+mn-lt"/>
                        </a:rPr>
                        <a:t>Nausea, with or without vomiting</a:t>
                      </a:r>
                    </a:p>
                  </a:txBody>
                  <a:tcPr/>
                </a:tc>
                <a:tc>
                  <a:txBody>
                    <a:bodyPr/>
                    <a:lstStyle/>
                    <a:p>
                      <a:r>
                        <a:rPr lang="en-US" sz="2400" b="0">
                          <a:solidFill>
                            <a:schemeClr val="tx2"/>
                          </a:solidFill>
                        </a:rPr>
                        <a:t>NOT JUST CHEST PAIN!</a:t>
                      </a:r>
                    </a:p>
                  </a:txBody>
                  <a:tcPr/>
                </a:tc>
                <a:extLst>
                  <a:ext uri="{0D108BD9-81ED-4DB2-BD59-A6C34878D82A}">
                    <a16:rowId xmlns:a16="http://schemas.microsoft.com/office/drawing/2014/main" val="1917925402"/>
                  </a:ext>
                </a:extLst>
              </a:tr>
            </a:tbl>
          </a:graphicData>
        </a:graphic>
      </p:graphicFrame>
      <p:sp>
        <p:nvSpPr>
          <p:cNvPr id="3" name="Title 2">
            <a:extLst>
              <a:ext uri="{FF2B5EF4-FFF2-40B4-BE49-F238E27FC236}">
                <a16:creationId xmlns:a16="http://schemas.microsoft.com/office/drawing/2014/main" id="{1C21A8A3-C6E9-4137-B239-24E899B7095A}"/>
              </a:ext>
            </a:extLst>
          </p:cNvPr>
          <p:cNvSpPr>
            <a:spLocks noGrp="1"/>
          </p:cNvSpPr>
          <p:nvPr>
            <p:ph type="title"/>
          </p:nvPr>
        </p:nvSpPr>
        <p:spPr>
          <a:xfrm>
            <a:off x="381000" y="372472"/>
            <a:ext cx="8399646" cy="1373085"/>
          </a:xfrm>
        </p:spPr>
        <p:txBody>
          <a:bodyPr/>
          <a:lstStyle/>
          <a:p>
            <a:r>
              <a:rPr lang="en-US" sz="3600">
                <a:ea typeface="+mj-lt"/>
                <a:cs typeface="+mj-lt"/>
              </a:rPr>
              <a:t>WARNING SIGNS &amp; SYMPTOMS</a:t>
            </a:r>
            <a:br>
              <a:rPr lang="en-US" sz="3600">
                <a:ea typeface="+mj-lt"/>
                <a:cs typeface="+mj-lt"/>
              </a:rPr>
            </a:br>
            <a:r>
              <a:rPr lang="en-US" sz="3600">
                <a:ea typeface="+mj-lt"/>
                <a:cs typeface="+mj-lt"/>
              </a:rPr>
              <a:t>OF A HEART ATTACK</a:t>
            </a:r>
          </a:p>
          <a:p>
            <a:endParaRPr lang="en-US" sz="3600"/>
          </a:p>
        </p:txBody>
      </p:sp>
    </p:spTree>
    <p:extLst>
      <p:ext uri="{BB962C8B-B14F-4D97-AF65-F5344CB8AC3E}">
        <p14:creationId xmlns:p14="http://schemas.microsoft.com/office/powerpoint/2010/main" val="224165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985210"/>
            <a:ext cx="8407893" cy="4069079"/>
          </a:xfrm>
        </p:spPr>
        <p:txBody>
          <a:bodyPr>
            <a:noAutofit/>
          </a:bodyPr>
          <a:lstStyle/>
          <a:p>
            <a:r>
              <a:rPr lang="en-US" sz="4000" dirty="0">
                <a:solidFill>
                  <a:schemeClr val="tx1"/>
                </a:solidFill>
              </a:rPr>
              <a:t>What is cardiovascular disease?</a:t>
            </a:r>
          </a:p>
          <a:p>
            <a:r>
              <a:rPr lang="en-US" sz="4000" dirty="0">
                <a:solidFill>
                  <a:schemeClr val="tx1"/>
                </a:solidFill>
              </a:rPr>
              <a:t>Know your targets for</a:t>
            </a:r>
            <a:br>
              <a:rPr lang="en-US" sz="4000" dirty="0">
                <a:solidFill>
                  <a:schemeClr val="tx1"/>
                </a:solidFill>
              </a:rPr>
            </a:br>
            <a:r>
              <a:rPr lang="en-US" sz="4000" dirty="0">
                <a:solidFill>
                  <a:schemeClr val="tx1"/>
                </a:solidFill>
              </a:rPr>
              <a:t>blood pressure &amp; cholesterol</a:t>
            </a:r>
          </a:p>
          <a:p>
            <a:r>
              <a:rPr lang="en-US" sz="4000" dirty="0">
                <a:solidFill>
                  <a:schemeClr val="tx1"/>
                </a:solidFill>
              </a:rPr>
              <a:t>Ways to reduce your risk</a:t>
            </a:r>
          </a:p>
          <a:p>
            <a:r>
              <a:rPr lang="en-US" sz="4000" dirty="0">
                <a:solidFill>
                  <a:schemeClr val="tx1"/>
                </a:solidFill>
              </a:rPr>
              <a:t>Warning signs and symptoms</a:t>
            </a:r>
          </a:p>
          <a:p>
            <a:r>
              <a:rPr lang="en-US" sz="4000" dirty="0">
                <a:solidFill>
                  <a:schemeClr val="tx1"/>
                </a:solidFill>
              </a:rPr>
              <a:t>What’s next?</a:t>
            </a:r>
          </a:p>
        </p:txBody>
      </p:sp>
      <p:sp>
        <p:nvSpPr>
          <p:cNvPr id="2" name="Title 1"/>
          <p:cNvSpPr>
            <a:spLocks noGrp="1"/>
          </p:cNvSpPr>
          <p:nvPr>
            <p:ph type="title"/>
          </p:nvPr>
        </p:nvSpPr>
        <p:spPr/>
        <p:txBody>
          <a:bodyPr/>
          <a:lstStyle/>
          <a:p>
            <a:r>
              <a:rPr lang="en-US" sz="4000"/>
              <a:t>Outline</a:t>
            </a:r>
          </a:p>
        </p:txBody>
      </p:sp>
    </p:spTree>
    <p:extLst>
      <p:ext uri="{BB962C8B-B14F-4D97-AF65-F5344CB8AC3E}">
        <p14:creationId xmlns:p14="http://schemas.microsoft.com/office/powerpoint/2010/main" val="2264143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310FCEE-F9ED-4770-A51B-FE3E8566D46B}"/>
              </a:ext>
            </a:extLst>
          </p:cNvPr>
          <p:cNvGraphicFramePr>
            <a:graphicFrameLocks noGrp="1"/>
          </p:cNvGraphicFramePr>
          <p:nvPr>
            <p:ph idx="1"/>
            <p:extLst>
              <p:ext uri="{D42A27DB-BD31-4B8C-83A1-F6EECF244321}">
                <p14:modId xmlns:p14="http://schemas.microsoft.com/office/powerpoint/2010/main" val="665856540"/>
              </p:ext>
            </p:extLst>
          </p:nvPr>
        </p:nvGraphicFramePr>
        <p:xfrm>
          <a:off x="381000" y="2134888"/>
          <a:ext cx="8407400" cy="2763520"/>
        </p:xfrm>
        <a:graphic>
          <a:graphicData uri="http://schemas.openxmlformats.org/drawingml/2006/table">
            <a:tbl>
              <a:tblPr bandRow="1">
                <a:tableStyleId>{BDBED569-4797-4DF1-A0F4-6AAB3CD982D8}</a:tableStyleId>
              </a:tblPr>
              <a:tblGrid>
                <a:gridCol w="4203700">
                  <a:extLst>
                    <a:ext uri="{9D8B030D-6E8A-4147-A177-3AD203B41FA5}">
                      <a16:colId xmlns:a16="http://schemas.microsoft.com/office/drawing/2014/main" val="981402782"/>
                    </a:ext>
                  </a:extLst>
                </a:gridCol>
                <a:gridCol w="4203700">
                  <a:extLst>
                    <a:ext uri="{9D8B030D-6E8A-4147-A177-3AD203B41FA5}">
                      <a16:colId xmlns:a16="http://schemas.microsoft.com/office/drawing/2014/main" val="3132291900"/>
                    </a:ext>
                  </a:extLst>
                </a:gridCol>
              </a:tblGrid>
              <a:tr h="370840">
                <a:tc>
                  <a:txBody>
                    <a:bodyPr/>
                    <a:lstStyle/>
                    <a:p>
                      <a:r>
                        <a:rPr lang="en-US" sz="1800" b="0"/>
                        <a:t>Confusion</a:t>
                      </a:r>
                    </a:p>
                  </a:txBody>
                  <a:tcPr/>
                </a:tc>
                <a:tc>
                  <a:txBody>
                    <a:bodyPr/>
                    <a:lstStyle/>
                    <a:p>
                      <a:r>
                        <a:rPr lang="en-US" sz="1800" b="0"/>
                        <a:t>Double vision</a:t>
                      </a:r>
                    </a:p>
                  </a:txBody>
                  <a:tcPr/>
                </a:tc>
                <a:extLst>
                  <a:ext uri="{0D108BD9-81ED-4DB2-BD59-A6C34878D82A}">
                    <a16:rowId xmlns:a16="http://schemas.microsoft.com/office/drawing/2014/main" val="23171312"/>
                  </a:ext>
                </a:extLst>
              </a:tr>
              <a:tr h="370840">
                <a:tc>
                  <a:txBody>
                    <a:bodyPr/>
                    <a:lstStyle/>
                    <a:p>
                      <a:r>
                        <a:rPr lang="en-US" sz="1800" b="0"/>
                        <a:t>Trouble speaking / Slurring words</a:t>
                      </a:r>
                    </a:p>
                  </a:txBody>
                  <a:tcPr/>
                </a:tc>
                <a:tc>
                  <a:txBody>
                    <a:bodyPr/>
                    <a:lstStyle/>
                    <a:p>
                      <a:r>
                        <a:rPr lang="en-US" sz="1800" b="0"/>
                        <a:t>Blurry or blackened vision</a:t>
                      </a:r>
                    </a:p>
                  </a:txBody>
                  <a:tcPr/>
                </a:tc>
                <a:extLst>
                  <a:ext uri="{0D108BD9-81ED-4DB2-BD59-A6C34878D82A}">
                    <a16:rowId xmlns:a16="http://schemas.microsoft.com/office/drawing/2014/main" val="350826779"/>
                  </a:ext>
                </a:extLst>
              </a:tr>
              <a:tr h="370840">
                <a:tc>
                  <a:txBody>
                    <a:bodyPr/>
                    <a:lstStyle/>
                    <a:p>
                      <a:r>
                        <a:rPr lang="en-US" sz="1800" b="0"/>
                        <a:t>Trouble understanding what others</a:t>
                      </a:r>
                      <a:br>
                        <a:rPr lang="en-US" sz="1800" b="0"/>
                      </a:br>
                      <a:r>
                        <a:rPr lang="en-US" sz="1800" b="0"/>
                        <a:t>are saying</a:t>
                      </a:r>
                    </a:p>
                  </a:txBody>
                  <a:tcPr/>
                </a:tc>
                <a:tc>
                  <a:txBody>
                    <a:bodyPr/>
                    <a:lstStyle/>
                    <a:p>
                      <a:r>
                        <a:rPr lang="en-US" sz="1800" b="0"/>
                        <a:t>Headache (especially sudden or severe)</a:t>
                      </a:r>
                    </a:p>
                  </a:txBody>
                  <a:tcPr/>
                </a:tc>
                <a:extLst>
                  <a:ext uri="{0D108BD9-81ED-4DB2-BD59-A6C34878D82A}">
                    <a16:rowId xmlns:a16="http://schemas.microsoft.com/office/drawing/2014/main" val="621245770"/>
                  </a:ext>
                </a:extLst>
              </a:tr>
              <a:tr h="370840">
                <a:tc>
                  <a:txBody>
                    <a:bodyPr/>
                    <a:lstStyle/>
                    <a:p>
                      <a:r>
                        <a:rPr lang="en-US" sz="1800" b="0"/>
                        <a:t>Numbness, weakness or paralysis of the face, arm or leg (especially 1 side)</a:t>
                      </a:r>
                    </a:p>
                  </a:txBody>
                  <a:tcPr/>
                </a:tc>
                <a:tc>
                  <a:txBody>
                    <a:bodyPr/>
                    <a:lstStyle/>
                    <a:p>
                      <a:r>
                        <a:rPr lang="en-US" sz="1800" b="0"/>
                        <a:t>Vomiting</a:t>
                      </a:r>
                    </a:p>
                  </a:txBody>
                  <a:tcPr/>
                </a:tc>
                <a:extLst>
                  <a:ext uri="{0D108BD9-81ED-4DB2-BD59-A6C34878D82A}">
                    <a16:rowId xmlns:a16="http://schemas.microsoft.com/office/drawing/2014/main" val="1598361464"/>
                  </a:ext>
                </a:extLst>
              </a:tr>
              <a:tr h="370840">
                <a:tc>
                  <a:txBody>
                    <a:bodyPr/>
                    <a:lstStyle/>
                    <a:p>
                      <a:r>
                        <a:rPr lang="en-US" sz="1800" b="0"/>
                        <a:t>Mouth drooping</a:t>
                      </a:r>
                    </a:p>
                  </a:txBody>
                  <a:tcPr/>
                </a:tc>
                <a:tc>
                  <a:txBody>
                    <a:bodyPr/>
                    <a:lstStyle/>
                    <a:p>
                      <a:r>
                        <a:rPr lang="en-US" sz="1800" b="0"/>
                        <a:t>Dizziness</a:t>
                      </a:r>
                    </a:p>
                  </a:txBody>
                  <a:tcPr/>
                </a:tc>
                <a:extLst>
                  <a:ext uri="{0D108BD9-81ED-4DB2-BD59-A6C34878D82A}">
                    <a16:rowId xmlns:a16="http://schemas.microsoft.com/office/drawing/2014/main" val="1508290628"/>
                  </a:ext>
                </a:extLst>
              </a:tr>
              <a:tr h="370840">
                <a:tc>
                  <a:txBody>
                    <a:bodyPr/>
                    <a:lstStyle/>
                    <a:p>
                      <a:r>
                        <a:rPr lang="en-US" sz="1800" b="0"/>
                        <a:t>Loss of balance or trouble walking</a:t>
                      </a:r>
                    </a:p>
                  </a:txBody>
                  <a:tcPr/>
                </a:tc>
                <a:tc>
                  <a:txBody>
                    <a:bodyPr/>
                    <a:lstStyle/>
                    <a:p>
                      <a:endParaRPr lang="en-US" sz="1800" b="0"/>
                    </a:p>
                  </a:txBody>
                  <a:tcPr/>
                </a:tc>
                <a:extLst>
                  <a:ext uri="{0D108BD9-81ED-4DB2-BD59-A6C34878D82A}">
                    <a16:rowId xmlns:a16="http://schemas.microsoft.com/office/drawing/2014/main" val="3419033278"/>
                  </a:ext>
                </a:extLst>
              </a:tr>
            </a:tbl>
          </a:graphicData>
        </a:graphic>
      </p:graphicFrame>
      <p:sp>
        <p:nvSpPr>
          <p:cNvPr id="3" name="Title 2">
            <a:extLst>
              <a:ext uri="{FF2B5EF4-FFF2-40B4-BE49-F238E27FC236}">
                <a16:creationId xmlns:a16="http://schemas.microsoft.com/office/drawing/2014/main" id="{1C21A8A3-C6E9-4137-B239-24E899B7095A}"/>
              </a:ext>
            </a:extLst>
          </p:cNvPr>
          <p:cNvSpPr>
            <a:spLocks noGrp="1"/>
          </p:cNvSpPr>
          <p:nvPr>
            <p:ph type="title"/>
          </p:nvPr>
        </p:nvSpPr>
        <p:spPr>
          <a:xfrm>
            <a:off x="381000" y="139723"/>
            <a:ext cx="8399646" cy="1373085"/>
          </a:xfrm>
        </p:spPr>
        <p:txBody>
          <a:bodyPr/>
          <a:lstStyle/>
          <a:p>
            <a:r>
              <a:rPr lang="en-US" sz="3600">
                <a:ea typeface="+mj-lt"/>
                <a:cs typeface="+mj-lt"/>
              </a:rPr>
              <a:t>WARNING SIGNS &amp; SYMPTOMS</a:t>
            </a:r>
            <a:br>
              <a:rPr lang="en-US" sz="3600">
                <a:ea typeface="+mj-lt"/>
                <a:cs typeface="+mj-lt"/>
              </a:rPr>
            </a:br>
            <a:r>
              <a:rPr lang="en-US" sz="3600">
                <a:ea typeface="+mj-lt"/>
                <a:cs typeface="+mj-lt"/>
              </a:rPr>
              <a:t>OF A STROKE</a:t>
            </a:r>
            <a:endParaRPr lang="en-US" sz="3600"/>
          </a:p>
        </p:txBody>
      </p:sp>
      <p:sp>
        <p:nvSpPr>
          <p:cNvPr id="2" name="TextBox 1">
            <a:extLst>
              <a:ext uri="{FF2B5EF4-FFF2-40B4-BE49-F238E27FC236}">
                <a16:creationId xmlns:a16="http://schemas.microsoft.com/office/drawing/2014/main" id="{9E3CE9AB-3CF4-481F-9BBE-5AF5B098CDD5}"/>
              </a:ext>
            </a:extLst>
          </p:cNvPr>
          <p:cNvSpPr txBox="1"/>
          <p:nvPr/>
        </p:nvSpPr>
        <p:spPr>
          <a:xfrm>
            <a:off x="498763" y="5579755"/>
            <a:ext cx="8246225" cy="707886"/>
          </a:xfrm>
          <a:prstGeom prst="rect">
            <a:avLst/>
          </a:prstGeom>
          <a:noFill/>
        </p:spPr>
        <p:txBody>
          <a:bodyPr wrap="square" rtlCol="0">
            <a:spAutoFit/>
          </a:bodyPr>
          <a:lstStyle/>
          <a:p>
            <a:r>
              <a:rPr lang="en-US" sz="4000" b="1">
                <a:solidFill>
                  <a:schemeClr val="tx2"/>
                </a:solidFill>
              </a:rPr>
              <a:t>FAST  =  Face,  Arms,  Speech,  Time</a:t>
            </a:r>
          </a:p>
        </p:txBody>
      </p:sp>
    </p:spTree>
    <p:extLst>
      <p:ext uri="{BB962C8B-B14F-4D97-AF65-F5344CB8AC3E}">
        <p14:creationId xmlns:p14="http://schemas.microsoft.com/office/powerpoint/2010/main" val="34761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2194560"/>
            <a:ext cx="8407893" cy="3931918"/>
          </a:xfrm>
        </p:spPr>
        <p:txBody>
          <a:bodyPr vert="horz" lIns="91440" tIns="45720" rIns="91440" bIns="45720" rtlCol="0" anchor="t">
            <a:noAutofit/>
          </a:bodyPr>
          <a:lstStyle/>
          <a:p>
            <a:pPr>
              <a:spcBef>
                <a:spcPts val="2400"/>
              </a:spcBef>
            </a:pPr>
            <a:r>
              <a:rPr lang="en-US" sz="3200">
                <a:solidFill>
                  <a:schemeClr val="tx1"/>
                </a:solidFill>
              </a:rPr>
              <a:t>Call 911 immediately (or have someone call for you)</a:t>
            </a:r>
          </a:p>
          <a:p>
            <a:pPr>
              <a:spcBef>
                <a:spcPts val="2400"/>
              </a:spcBef>
            </a:pPr>
            <a:r>
              <a:rPr lang="en-US" sz="3200" u="sng">
                <a:solidFill>
                  <a:schemeClr val="tx1"/>
                </a:solidFill>
              </a:rPr>
              <a:t>Do not</a:t>
            </a:r>
            <a:r>
              <a:rPr lang="en-US" sz="3200">
                <a:solidFill>
                  <a:schemeClr val="tx1"/>
                </a:solidFill>
              </a:rPr>
              <a:t> drive yourself to the hospital</a:t>
            </a:r>
          </a:p>
          <a:p>
            <a:pPr>
              <a:spcBef>
                <a:spcPts val="2400"/>
              </a:spcBef>
            </a:pPr>
            <a:r>
              <a:rPr lang="en-US" sz="3200">
                <a:solidFill>
                  <a:schemeClr val="tx1"/>
                </a:solidFill>
              </a:rPr>
              <a:t>Keep a list of emergency contacts and your medications</a:t>
            </a:r>
          </a:p>
        </p:txBody>
      </p:sp>
      <p:sp>
        <p:nvSpPr>
          <p:cNvPr id="2" name="Title 1"/>
          <p:cNvSpPr>
            <a:spLocks noGrp="1"/>
          </p:cNvSpPr>
          <p:nvPr>
            <p:ph type="title"/>
          </p:nvPr>
        </p:nvSpPr>
        <p:spPr/>
        <p:txBody>
          <a:bodyPr/>
          <a:lstStyle/>
          <a:p>
            <a:r>
              <a:rPr lang="en-US" sz="4000"/>
              <a:t>WHAT TO DO</a:t>
            </a:r>
          </a:p>
        </p:txBody>
      </p:sp>
    </p:spTree>
    <p:extLst>
      <p:ext uri="{BB962C8B-B14F-4D97-AF65-F5344CB8AC3E}">
        <p14:creationId xmlns:p14="http://schemas.microsoft.com/office/powerpoint/2010/main" val="2629034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10;&#10;Description automatically generated">
            <a:extLst>
              <a:ext uri="{FF2B5EF4-FFF2-40B4-BE49-F238E27FC236}">
                <a16:creationId xmlns:a16="http://schemas.microsoft.com/office/drawing/2014/main" id="{FB9CBD70-6F35-4F0F-919A-5B68DD2744CE}"/>
              </a:ext>
            </a:extLst>
          </p:cNvPr>
          <p:cNvPicPr>
            <a:picLocks noGrp="1" noChangeAspect="1"/>
          </p:cNvPicPr>
          <p:nvPr>
            <p:ph idx="1"/>
          </p:nvPr>
        </p:nvPicPr>
        <p:blipFill>
          <a:blip r:embed="rId3"/>
          <a:stretch>
            <a:fillRect/>
          </a:stretch>
        </p:blipFill>
        <p:spPr>
          <a:xfrm>
            <a:off x="246318" y="1747930"/>
            <a:ext cx="8633273" cy="3848835"/>
          </a:xfrm>
          <a:noFill/>
        </p:spPr>
      </p:pic>
      <p:sp>
        <p:nvSpPr>
          <p:cNvPr id="2" name="Title 1"/>
          <p:cNvSpPr>
            <a:spLocks noGrp="1"/>
          </p:cNvSpPr>
          <p:nvPr>
            <p:ph type="title"/>
          </p:nvPr>
        </p:nvSpPr>
        <p:spPr>
          <a:xfrm>
            <a:off x="36991" y="355847"/>
            <a:ext cx="9058181" cy="1043297"/>
          </a:xfrm>
        </p:spPr>
        <p:txBody>
          <a:bodyPr anchor="ctr">
            <a:normAutofit/>
          </a:bodyPr>
          <a:lstStyle/>
          <a:p>
            <a:r>
              <a:rPr lang="en-US" sz="4000"/>
              <a:t>GOAL SETTING</a:t>
            </a:r>
          </a:p>
        </p:txBody>
      </p:sp>
      <p:sp>
        <p:nvSpPr>
          <p:cNvPr id="3" name="TextBox 2"/>
          <p:cNvSpPr txBox="1"/>
          <p:nvPr/>
        </p:nvSpPr>
        <p:spPr>
          <a:xfrm>
            <a:off x="66851" y="5899275"/>
            <a:ext cx="8960769" cy="492443"/>
          </a:xfrm>
          <a:prstGeom prst="rect">
            <a:avLst/>
          </a:prstGeom>
          <a:noFill/>
        </p:spPr>
        <p:txBody>
          <a:bodyPr wrap="square" rtlCol="0">
            <a:spAutoFit/>
          </a:bodyPr>
          <a:lstStyle/>
          <a:p>
            <a:pPr algn="ctr"/>
            <a:r>
              <a:rPr lang="en-US" sz="2600" dirty="0">
                <a:ea typeface="+mj-lt"/>
                <a:cs typeface="+mj-lt"/>
              </a:rPr>
              <a:t>heartandstroke.ca/articles/the-first-step-to-healthy-change</a:t>
            </a:r>
          </a:p>
        </p:txBody>
      </p:sp>
    </p:spTree>
    <p:extLst>
      <p:ext uri="{BB962C8B-B14F-4D97-AF65-F5344CB8AC3E}">
        <p14:creationId xmlns:p14="http://schemas.microsoft.com/office/powerpoint/2010/main" val="3596854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60" y="1930272"/>
            <a:ext cx="9203960" cy="4529576"/>
          </a:xfrm>
        </p:spPr>
        <p:txBody>
          <a:bodyPr vert="horz" lIns="91440" tIns="45720" rIns="91440" bIns="45720" rtlCol="0" anchor="t">
            <a:noAutofit/>
          </a:bodyPr>
          <a:lstStyle/>
          <a:p>
            <a:pPr>
              <a:spcBef>
                <a:spcPts val="0"/>
              </a:spcBef>
            </a:pPr>
            <a:r>
              <a:rPr lang="en-US" sz="3200" dirty="0">
                <a:solidFill>
                  <a:schemeClr val="tx1"/>
                </a:solidFill>
              </a:rPr>
              <a:t>Heart &amp; Stroke Foundation   	</a:t>
            </a:r>
            <a:r>
              <a:rPr lang="en-US" sz="2800" u="sng" dirty="0">
                <a:solidFill>
                  <a:schemeClr val="tx1"/>
                </a:solidFill>
              </a:rPr>
              <a:t>www.heartandstroke.ca</a:t>
            </a:r>
            <a:endParaRPr lang="en-US" sz="2800" dirty="0">
              <a:solidFill>
                <a:schemeClr val="tx1"/>
              </a:solidFill>
            </a:endParaRPr>
          </a:p>
          <a:p>
            <a:pPr>
              <a:spcBef>
                <a:spcPts val="2400"/>
              </a:spcBef>
            </a:pPr>
            <a:r>
              <a:rPr lang="en-US" sz="3200" dirty="0">
                <a:solidFill>
                  <a:schemeClr val="tx1"/>
                </a:solidFill>
                <a:ea typeface="+mn-lt"/>
                <a:cs typeface="+mn-lt"/>
              </a:rPr>
              <a:t>Lipid Clinic at St. Boniface Hospital</a:t>
            </a:r>
          </a:p>
          <a:p>
            <a:pPr marL="45720" indent="0">
              <a:spcBef>
                <a:spcPts val="0"/>
              </a:spcBef>
              <a:buNone/>
            </a:pPr>
            <a:r>
              <a:rPr lang="en-US" sz="3200" dirty="0">
                <a:solidFill>
                  <a:schemeClr val="tx1"/>
                </a:solidFill>
                <a:ea typeface="+mn-lt"/>
                <a:cs typeface="+mn-lt"/>
              </a:rPr>
              <a:t>	</a:t>
            </a:r>
            <a:r>
              <a:rPr lang="en-US" sz="2800" u="sng" dirty="0">
                <a:solidFill>
                  <a:schemeClr val="tx1"/>
                </a:solidFill>
                <a:ea typeface="+mn-lt"/>
                <a:cs typeface="+mn-lt"/>
              </a:rPr>
              <a:t>www.cardiacsciencesmb.ca</a:t>
            </a:r>
          </a:p>
          <a:p>
            <a:pPr>
              <a:spcBef>
                <a:spcPts val="2400"/>
              </a:spcBef>
            </a:pPr>
            <a:r>
              <a:rPr lang="en-US" sz="3200" dirty="0">
                <a:solidFill>
                  <a:schemeClr val="tx1"/>
                </a:solidFill>
                <a:ea typeface="+mn-lt"/>
                <a:cs typeface="+mn-lt"/>
              </a:rPr>
              <a:t>Other health education classes, including</a:t>
            </a:r>
            <a:br>
              <a:rPr lang="en-US" sz="3200" dirty="0">
                <a:ea typeface="+mn-lt"/>
                <a:cs typeface="+mn-lt"/>
              </a:rPr>
            </a:br>
            <a:r>
              <a:rPr lang="en-US" sz="2650" i="1" dirty="0">
                <a:solidFill>
                  <a:schemeClr val="tx1"/>
                </a:solidFill>
                <a:ea typeface="+mn-lt"/>
                <a:cs typeface="+mn-lt"/>
              </a:rPr>
              <a:t>Physical Activity Essentials </a:t>
            </a:r>
            <a:r>
              <a:rPr lang="en-US" sz="2650" dirty="0">
                <a:solidFill>
                  <a:schemeClr val="tx1"/>
                </a:solidFill>
                <a:ea typeface="+mn-lt"/>
                <a:cs typeface="+mn-lt"/>
              </a:rPr>
              <a:t>&amp; </a:t>
            </a:r>
            <a:r>
              <a:rPr lang="en-US" sz="2650" i="1" dirty="0">
                <a:solidFill>
                  <a:schemeClr val="tx1"/>
                </a:solidFill>
                <a:ea typeface="+mn-lt"/>
                <a:cs typeface="+mn-lt"/>
              </a:rPr>
              <a:t>Preparing for Success</a:t>
            </a:r>
            <a:br>
              <a:rPr lang="en-US" sz="2700" dirty="0">
                <a:ea typeface="+mn-lt"/>
                <a:cs typeface="+mn-lt"/>
              </a:rPr>
            </a:br>
            <a:r>
              <a:rPr lang="en-US" sz="3200" dirty="0">
                <a:solidFill>
                  <a:schemeClr val="tx1"/>
                </a:solidFill>
                <a:ea typeface="+mn-lt"/>
                <a:cs typeface="+mn-lt"/>
              </a:rPr>
              <a:t>	</a:t>
            </a:r>
            <a:r>
              <a:rPr lang="en-US" sz="2800" u="sng" dirty="0">
                <a:solidFill>
                  <a:schemeClr val="tx1"/>
                </a:solidFill>
                <a:ea typeface="+mn-lt"/>
                <a:cs typeface="+mn-lt"/>
              </a:rPr>
              <a:t>www.wrha.mb.ca/groups</a:t>
            </a:r>
          </a:p>
        </p:txBody>
      </p:sp>
      <p:sp>
        <p:nvSpPr>
          <p:cNvPr id="2" name="Title 1"/>
          <p:cNvSpPr>
            <a:spLocks noGrp="1"/>
          </p:cNvSpPr>
          <p:nvPr>
            <p:ph type="title"/>
          </p:nvPr>
        </p:nvSpPr>
        <p:spPr/>
        <p:txBody>
          <a:bodyPr/>
          <a:lstStyle/>
          <a:p>
            <a:r>
              <a:rPr lang="en-US" sz="4000"/>
              <a:t>FOR MORE INFORMATION</a:t>
            </a:r>
          </a:p>
        </p:txBody>
      </p:sp>
    </p:spTree>
    <p:extLst>
      <p:ext uri="{BB962C8B-B14F-4D97-AF65-F5344CB8AC3E}">
        <p14:creationId xmlns:p14="http://schemas.microsoft.com/office/powerpoint/2010/main" val="2874100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62297"/>
            <a:ext cx="8686800" cy="4727315"/>
          </a:xfrm>
        </p:spPr>
        <p:txBody>
          <a:bodyPr vert="horz" lIns="91440" tIns="45720" rIns="91440" bIns="45720" rtlCol="0" anchor="t">
            <a:noAutofit/>
          </a:bodyPr>
          <a:lstStyle/>
          <a:p>
            <a:pPr marL="365760" lvl="1">
              <a:spcBef>
                <a:spcPts val="1200"/>
              </a:spcBef>
              <a:spcAft>
                <a:spcPts val="600"/>
              </a:spcAft>
              <a:buClr>
                <a:schemeClr val="accent1"/>
              </a:buClr>
              <a:defRPr/>
            </a:pPr>
            <a:r>
              <a:rPr lang="en-US" sz="3000">
                <a:solidFill>
                  <a:schemeClr val="tx1"/>
                </a:solidFill>
              </a:rPr>
              <a:t>Commit To Quit group</a:t>
            </a:r>
            <a:br>
              <a:rPr lang="en-US" sz="3000">
                <a:solidFill>
                  <a:schemeClr val="tx1"/>
                </a:solidFill>
              </a:rPr>
            </a:br>
            <a:r>
              <a:rPr lang="en-US" sz="3000">
                <a:solidFill>
                  <a:schemeClr val="tx1"/>
                </a:solidFill>
              </a:rPr>
              <a:t>	</a:t>
            </a:r>
            <a:r>
              <a:rPr lang="en-US" sz="3000" u="sng">
                <a:solidFill>
                  <a:schemeClr val="tx1"/>
                </a:solidFill>
              </a:rPr>
              <a:t>www.wrha.mb.ca/groups</a:t>
            </a:r>
          </a:p>
          <a:p>
            <a:pPr marL="365760" lvl="1">
              <a:spcBef>
                <a:spcPts val="1200"/>
              </a:spcBef>
              <a:spcAft>
                <a:spcPts val="600"/>
              </a:spcAft>
              <a:buClr>
                <a:schemeClr val="accent1"/>
              </a:buClr>
              <a:defRPr/>
            </a:pPr>
            <a:r>
              <a:rPr lang="en-US" sz="3000">
                <a:solidFill>
                  <a:schemeClr val="tx1"/>
                </a:solidFill>
              </a:rPr>
              <a:t>Smoker’s Helpline:  1-877-513-5333</a:t>
            </a:r>
          </a:p>
          <a:p>
            <a:pPr marL="365760" lvl="1">
              <a:spcBef>
                <a:spcPts val="1200"/>
              </a:spcBef>
              <a:spcAft>
                <a:spcPts val="600"/>
              </a:spcAft>
              <a:buClr>
                <a:schemeClr val="accent1"/>
              </a:buClr>
              <a:defRPr/>
            </a:pPr>
            <a:r>
              <a:rPr lang="en-US" sz="3000">
                <a:solidFill>
                  <a:schemeClr val="tx1"/>
                </a:solidFill>
              </a:rPr>
              <a:t>Peer support</a:t>
            </a:r>
            <a:br>
              <a:rPr lang="en-US" sz="3000">
                <a:solidFill>
                  <a:schemeClr val="tx1"/>
                </a:solidFill>
              </a:rPr>
            </a:br>
            <a:r>
              <a:rPr lang="en-US" sz="2900">
                <a:solidFill>
                  <a:schemeClr val="tx1"/>
                </a:solidFill>
              </a:rPr>
              <a:t>	</a:t>
            </a:r>
            <a:r>
              <a:rPr lang="en-US" sz="2900" u="sng">
                <a:solidFill>
                  <a:schemeClr val="tx1"/>
                </a:solidFill>
              </a:rPr>
              <a:t>www.facebook.com/groups/ManitobaQuits/</a:t>
            </a:r>
          </a:p>
          <a:p>
            <a:pPr marL="365760" lvl="1">
              <a:spcBef>
                <a:spcPts val="1200"/>
              </a:spcBef>
              <a:spcAft>
                <a:spcPts val="600"/>
              </a:spcAft>
              <a:buClr>
                <a:schemeClr val="accent1"/>
              </a:buClr>
              <a:defRPr/>
            </a:pPr>
            <a:r>
              <a:rPr lang="en-US" sz="3000">
                <a:solidFill>
                  <a:schemeClr val="tx1"/>
                </a:solidFill>
              </a:rPr>
              <a:t>Manitoba Lung Association</a:t>
            </a:r>
            <a:br>
              <a:rPr lang="en-US" sz="3000">
                <a:solidFill>
                  <a:schemeClr val="tx1"/>
                </a:solidFill>
              </a:rPr>
            </a:br>
            <a:r>
              <a:rPr lang="en-US" sz="3000">
                <a:solidFill>
                  <a:schemeClr val="tx1"/>
                </a:solidFill>
              </a:rPr>
              <a:t>	</a:t>
            </a:r>
            <a:r>
              <a:rPr lang="en-US" sz="3000" u="sng">
                <a:solidFill>
                  <a:schemeClr val="tx1"/>
                </a:solidFill>
              </a:rPr>
              <a:t>www.mb.lung.ca</a:t>
            </a:r>
          </a:p>
          <a:p>
            <a:pPr marL="365760" lvl="1">
              <a:spcBef>
                <a:spcPts val="1200"/>
              </a:spcBef>
              <a:spcAft>
                <a:spcPts val="600"/>
              </a:spcAft>
              <a:buClr>
                <a:schemeClr val="accent1"/>
              </a:buClr>
              <a:defRPr/>
            </a:pPr>
            <a:r>
              <a:rPr lang="en-US" sz="3000">
                <a:solidFill>
                  <a:schemeClr val="tx1"/>
                </a:solidFill>
              </a:rPr>
              <a:t>Talk to your doctor and health care team</a:t>
            </a:r>
          </a:p>
        </p:txBody>
      </p:sp>
      <p:sp>
        <p:nvSpPr>
          <p:cNvPr id="2" name="Title 1"/>
          <p:cNvSpPr>
            <a:spLocks noGrp="1"/>
          </p:cNvSpPr>
          <p:nvPr>
            <p:ph type="title"/>
          </p:nvPr>
        </p:nvSpPr>
        <p:spPr>
          <a:xfrm>
            <a:off x="381000" y="305972"/>
            <a:ext cx="8381260" cy="1054394"/>
          </a:xfrm>
        </p:spPr>
        <p:txBody>
          <a:bodyPr>
            <a:normAutofit fontScale="90000"/>
          </a:bodyPr>
          <a:lstStyle/>
          <a:p>
            <a:pPr>
              <a:defRPr/>
            </a:pPr>
            <a:r>
              <a:rPr lang="en-US" sz="4000"/>
              <a:t>More information about quitting / reducing Smoking</a:t>
            </a:r>
          </a:p>
        </p:txBody>
      </p:sp>
    </p:spTree>
    <p:extLst>
      <p:ext uri="{BB962C8B-B14F-4D97-AF65-F5344CB8AC3E}">
        <p14:creationId xmlns:p14="http://schemas.microsoft.com/office/powerpoint/2010/main" val="4002223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88169"/>
            <a:ext cx="8686800" cy="3668193"/>
          </a:xfrm>
        </p:spPr>
        <p:txBody>
          <a:bodyPr>
            <a:noAutofit/>
          </a:bodyPr>
          <a:lstStyle/>
          <a:p>
            <a:pPr marL="0" indent="0" algn="ctr">
              <a:buNone/>
            </a:pPr>
            <a:r>
              <a:rPr lang="en-US" altLang="en-US" sz="4000" b="1" dirty="0">
                <a:solidFill>
                  <a:schemeClr val="tx1"/>
                </a:solidFill>
              </a:rPr>
              <a:t>Any questions?</a:t>
            </a:r>
          </a:p>
          <a:p>
            <a:pPr marL="0" indent="0" algn="ctr">
              <a:buNone/>
            </a:pPr>
            <a:r>
              <a:rPr lang="en-US" altLang="en-US" sz="3600" dirty="0">
                <a:solidFill>
                  <a:schemeClr val="tx1"/>
                </a:solidFill>
              </a:rPr>
              <a:t>Use the chat function or</a:t>
            </a:r>
          </a:p>
          <a:p>
            <a:pPr marL="0" indent="0" algn="ctr">
              <a:buNone/>
            </a:pPr>
            <a:r>
              <a:rPr lang="en-US" altLang="en-US" sz="3600" dirty="0">
                <a:solidFill>
                  <a:schemeClr val="tx1"/>
                </a:solidFill>
              </a:rPr>
              <a:t>un-mute your microphone</a:t>
            </a:r>
            <a:endParaRPr lang="en-US" altLang="en-US" sz="2400" dirty="0">
              <a:solidFill>
                <a:schemeClr val="tx1"/>
              </a:solidFill>
            </a:endParaRPr>
          </a:p>
        </p:txBody>
      </p:sp>
      <p:sp>
        <p:nvSpPr>
          <p:cNvPr id="2" name="Title 1"/>
          <p:cNvSpPr>
            <a:spLocks noGrp="1"/>
          </p:cNvSpPr>
          <p:nvPr>
            <p:ph type="title"/>
          </p:nvPr>
        </p:nvSpPr>
        <p:spPr/>
        <p:txBody>
          <a:bodyPr>
            <a:normAutofit/>
          </a:bodyPr>
          <a:lstStyle/>
          <a:p>
            <a:pPr>
              <a:defRPr/>
            </a:pPr>
            <a:r>
              <a:rPr lang="en-US" sz="4000"/>
              <a:t>Thank you</a:t>
            </a:r>
          </a:p>
        </p:txBody>
      </p:sp>
    </p:spTree>
    <p:extLst>
      <p:ext uri="{BB962C8B-B14F-4D97-AF65-F5344CB8AC3E}">
        <p14:creationId xmlns:p14="http://schemas.microsoft.com/office/powerpoint/2010/main" val="663831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9E03BD-2742-4470-9012-AC7D5D52B818}"/>
              </a:ext>
            </a:extLst>
          </p:cNvPr>
          <p:cNvSpPr>
            <a:spLocks noGrp="1"/>
          </p:cNvSpPr>
          <p:nvPr>
            <p:ph idx="1"/>
          </p:nvPr>
        </p:nvSpPr>
        <p:spPr>
          <a:xfrm>
            <a:off x="380999" y="1844841"/>
            <a:ext cx="8503724" cy="4657311"/>
          </a:xfrm>
        </p:spPr>
        <p:txBody>
          <a:bodyPr vert="horz" lIns="91440" tIns="45720" rIns="91440" bIns="45720" rtlCol="0" anchor="t">
            <a:normAutofit fontScale="92500"/>
          </a:bodyPr>
          <a:lstStyle/>
          <a:p>
            <a:pPr marL="45720" indent="0">
              <a:buNone/>
            </a:pPr>
            <a:r>
              <a:rPr lang="en-US" sz="2800" b="1" dirty="0">
                <a:solidFill>
                  <a:schemeClr val="tx1"/>
                </a:solidFill>
              </a:rPr>
              <a:t>Development team:</a:t>
            </a:r>
          </a:p>
          <a:p>
            <a:pPr marL="45720" indent="0">
              <a:buNone/>
            </a:pPr>
            <a:r>
              <a:rPr lang="en-CA" sz="2100" dirty="0">
                <a:solidFill>
                  <a:schemeClr val="tx1"/>
                </a:solidFill>
              </a:rPr>
              <a:t>Laurie Andrews, RD CDE;  Janet Cranston, Reh-Fit Centre;</a:t>
            </a:r>
            <a:br>
              <a:rPr lang="en-CA" sz="2100" dirty="0">
                <a:solidFill>
                  <a:schemeClr val="tx1"/>
                </a:solidFill>
              </a:rPr>
            </a:br>
            <a:r>
              <a:rPr lang="en-US" sz="2100" dirty="0">
                <a:solidFill>
                  <a:schemeClr val="tx1"/>
                </a:solidFill>
              </a:rPr>
              <a:t>Shauna Doerksen, RD CDE;  </a:t>
            </a:r>
            <a:r>
              <a:rPr lang="en-CA" sz="2100" dirty="0">
                <a:solidFill>
                  <a:schemeClr val="tx1"/>
                </a:solidFill>
              </a:rPr>
              <a:t>Melissa Fuerst, MSc RD;</a:t>
            </a:r>
            <a:br>
              <a:rPr lang="en-CA" sz="2100" dirty="0">
                <a:solidFill>
                  <a:schemeClr val="tx1"/>
                </a:solidFill>
              </a:rPr>
            </a:br>
            <a:r>
              <a:rPr lang="en-CA" sz="2100" dirty="0">
                <a:solidFill>
                  <a:schemeClr val="tx1"/>
                </a:solidFill>
                <a:ea typeface="+mn-lt"/>
                <a:cs typeface="+mn-lt"/>
              </a:rPr>
              <a:t>Jennifer Gibson, BSP ACPR EPPh</a:t>
            </a:r>
            <a:r>
              <a:rPr lang="en-CA" sz="2100" dirty="0">
                <a:solidFill>
                  <a:schemeClr val="tx1"/>
                </a:solidFill>
              </a:rPr>
              <a:t>;  </a:t>
            </a:r>
            <a:r>
              <a:rPr lang="en-US" sz="2100" dirty="0">
                <a:solidFill>
                  <a:schemeClr val="tx1"/>
                </a:solidFill>
              </a:rPr>
              <a:t>Dawne Lachapelle, RD CDE;</a:t>
            </a:r>
            <a:br>
              <a:rPr lang="en-US" sz="2100" dirty="0">
                <a:solidFill>
                  <a:schemeClr val="tx1"/>
                </a:solidFill>
              </a:rPr>
            </a:br>
            <a:r>
              <a:rPr lang="en-CA" sz="2100" dirty="0">
                <a:solidFill>
                  <a:schemeClr val="tx1"/>
                </a:solidFill>
              </a:rPr>
              <a:t>Alyssa Lewis, RD CDE;  Joyce </a:t>
            </a:r>
            <a:r>
              <a:rPr lang="en-CA" sz="2100" dirty="0" err="1">
                <a:solidFill>
                  <a:schemeClr val="tx1"/>
                </a:solidFill>
              </a:rPr>
              <a:t>Loftson</a:t>
            </a:r>
            <a:r>
              <a:rPr lang="en-CA" sz="2100" dirty="0">
                <a:solidFill>
                  <a:schemeClr val="tx1"/>
                </a:solidFill>
              </a:rPr>
              <a:t>, RD;</a:t>
            </a:r>
            <a:br>
              <a:rPr lang="en-CA" sz="2100" dirty="0">
                <a:solidFill>
                  <a:schemeClr val="tx1"/>
                </a:solidFill>
              </a:rPr>
            </a:br>
            <a:r>
              <a:rPr lang="en-US" sz="2100" dirty="0">
                <a:solidFill>
                  <a:schemeClr val="tx1"/>
                </a:solidFill>
              </a:rPr>
              <a:t>Kathleen McClinton, MSc RD CDE;  Lorna Shaw-Hoeppner, MPH RD;</a:t>
            </a:r>
            <a:br>
              <a:rPr lang="en-US" sz="2100" dirty="0">
                <a:solidFill>
                  <a:schemeClr val="tx1"/>
                </a:solidFill>
              </a:rPr>
            </a:br>
            <a:r>
              <a:rPr lang="en-CA" sz="2100" dirty="0">
                <a:solidFill>
                  <a:schemeClr val="tx1"/>
                </a:solidFill>
              </a:rPr>
              <a:t>Rhea Vaags-Olafson</a:t>
            </a:r>
            <a:r>
              <a:rPr lang="en-CA" sz="1800" dirty="0">
                <a:solidFill>
                  <a:schemeClr val="tx1"/>
                </a:solidFill>
              </a:rPr>
              <a:t>, BA CSEP-CEP EIMC-Level 2</a:t>
            </a:r>
            <a:r>
              <a:rPr lang="en-US" sz="1800" dirty="0">
                <a:solidFill>
                  <a:schemeClr val="tx1"/>
                </a:solidFill>
              </a:rPr>
              <a:t>;  </a:t>
            </a:r>
            <a:r>
              <a:rPr lang="en-CA" sz="2100" dirty="0">
                <a:solidFill>
                  <a:schemeClr val="tx1"/>
                </a:solidFill>
              </a:rPr>
              <a:t>Elyse Wood BScN RN</a:t>
            </a:r>
          </a:p>
          <a:p>
            <a:pPr marL="45720" indent="0">
              <a:buNone/>
            </a:pPr>
            <a:endParaRPr lang="en-US" dirty="0">
              <a:solidFill>
                <a:schemeClr val="tx1"/>
              </a:solidFill>
            </a:endParaRPr>
          </a:p>
          <a:p>
            <a:pPr marL="45720" indent="0">
              <a:buNone/>
            </a:pPr>
            <a:r>
              <a:rPr lang="en-US" sz="2800" b="1" dirty="0">
                <a:solidFill>
                  <a:schemeClr val="tx1"/>
                </a:solidFill>
              </a:rPr>
              <a:t>Working group:</a:t>
            </a:r>
          </a:p>
          <a:p>
            <a:pPr marL="45720" indent="0">
              <a:buNone/>
            </a:pPr>
            <a:r>
              <a:rPr lang="en-US" dirty="0">
                <a:solidFill>
                  <a:schemeClr val="tx1"/>
                </a:solidFill>
              </a:rPr>
              <a:t>Aimee Bowcott, MPH RD CDE CRE;  Shauna Doerksen, RD CDE;</a:t>
            </a:r>
            <a:br>
              <a:rPr lang="en-US" dirty="0">
                <a:solidFill>
                  <a:schemeClr val="tx1"/>
                </a:solidFill>
              </a:rPr>
            </a:br>
            <a:r>
              <a:rPr lang="en-US" dirty="0">
                <a:solidFill>
                  <a:schemeClr val="tx1"/>
                </a:solidFill>
              </a:rPr>
              <a:t>Jenna Hart, RD CDE;  Rosanne Lesage, RD CDE;​</a:t>
            </a:r>
            <a:br>
              <a:rPr lang="en-US" dirty="0">
                <a:solidFill>
                  <a:schemeClr val="tx1"/>
                </a:solidFill>
              </a:rPr>
            </a:br>
            <a:r>
              <a:rPr lang="en-US" dirty="0">
                <a:solidFill>
                  <a:schemeClr val="tx1"/>
                </a:solidFill>
              </a:rPr>
              <a:t>Jodis McCaine, RD;  Sheila Pelagio, </a:t>
            </a:r>
            <a:r>
              <a:rPr lang="en-US" dirty="0" err="1">
                <a:solidFill>
                  <a:schemeClr val="tx1"/>
                </a:solidFill>
                <a:ea typeface="+mn-lt"/>
                <a:cs typeface="+mn-lt"/>
              </a:rPr>
              <a:t>BHEcol</a:t>
            </a:r>
            <a:r>
              <a:rPr lang="en-US" dirty="0">
                <a:solidFill>
                  <a:schemeClr val="tx1"/>
                </a:solidFill>
                <a:ea typeface="+mn-lt"/>
                <a:cs typeface="+mn-lt"/>
              </a:rPr>
              <a:t> BN RN CTE</a:t>
            </a:r>
            <a:r>
              <a:rPr lang="en-CA" dirty="0">
                <a:solidFill>
                  <a:schemeClr val="tx1"/>
                </a:solidFill>
              </a:rPr>
              <a:t>;</a:t>
            </a:r>
            <a:br>
              <a:rPr lang="en-CA" dirty="0">
                <a:solidFill>
                  <a:schemeClr val="tx1"/>
                </a:solidFill>
              </a:rPr>
            </a:br>
            <a:r>
              <a:rPr lang="en-US" dirty="0">
                <a:solidFill>
                  <a:schemeClr val="tx1"/>
                </a:solidFill>
              </a:rPr>
              <a:t>Colin Reeve,</a:t>
            </a:r>
            <a:r>
              <a:rPr lang="en-US" dirty="0">
                <a:solidFill>
                  <a:schemeClr val="tx1"/>
                </a:solidFill>
                <a:ea typeface="+mn-lt"/>
                <a:cs typeface="+mn-lt"/>
              </a:rPr>
              <a:t> BSP CDE CRE CTE</a:t>
            </a:r>
            <a:r>
              <a:rPr lang="en-US" dirty="0">
                <a:solidFill>
                  <a:schemeClr val="tx1"/>
                </a:solidFill>
              </a:rPr>
              <a:t>;  Cindy Sanchez, RN BN CDE;</a:t>
            </a:r>
            <a:br>
              <a:rPr lang="en-US" dirty="0">
                <a:solidFill>
                  <a:schemeClr val="tx1"/>
                </a:solidFill>
              </a:rPr>
            </a:br>
            <a:r>
              <a:rPr lang="en-US" dirty="0">
                <a:solidFill>
                  <a:schemeClr val="tx1"/>
                </a:solidFill>
              </a:rPr>
              <a:t>Cheryl Shaver, </a:t>
            </a:r>
            <a:r>
              <a:rPr lang="en-US" dirty="0" err="1">
                <a:solidFill>
                  <a:schemeClr val="tx1"/>
                </a:solidFill>
                <a:ea typeface="+mn-lt"/>
                <a:cs typeface="+mn-lt"/>
              </a:rPr>
              <a:t>BScPharm</a:t>
            </a:r>
            <a:r>
              <a:rPr lang="en-US" dirty="0">
                <a:solidFill>
                  <a:schemeClr val="tx1"/>
                </a:solidFill>
                <a:ea typeface="+mn-lt"/>
                <a:cs typeface="+mn-lt"/>
              </a:rPr>
              <a:t> CTE</a:t>
            </a:r>
            <a:endParaRPr lang="en-US" dirty="0">
              <a:solidFill>
                <a:schemeClr val="tx1"/>
              </a:solidFill>
            </a:endParaRPr>
          </a:p>
        </p:txBody>
      </p:sp>
      <p:sp>
        <p:nvSpPr>
          <p:cNvPr id="3" name="Title 2">
            <a:extLst>
              <a:ext uri="{FF2B5EF4-FFF2-40B4-BE49-F238E27FC236}">
                <a16:creationId xmlns:a16="http://schemas.microsoft.com/office/drawing/2014/main" id="{80B3D104-4FEF-46F3-9ED9-501B784CA25E}"/>
              </a:ext>
            </a:extLst>
          </p:cNvPr>
          <p:cNvSpPr>
            <a:spLocks noGrp="1"/>
          </p:cNvSpPr>
          <p:nvPr>
            <p:ph type="title"/>
          </p:nvPr>
        </p:nvSpPr>
        <p:spPr/>
        <p:txBody>
          <a:bodyPr/>
          <a:lstStyle/>
          <a:p>
            <a:r>
              <a:rPr lang="en-US" dirty="0"/>
              <a:t>ACKNOWLEDGMENTS</a:t>
            </a:r>
            <a:endParaRPr lang="en-CA" dirty="0"/>
          </a:p>
        </p:txBody>
      </p:sp>
    </p:spTree>
    <p:extLst>
      <p:ext uri="{BB962C8B-B14F-4D97-AF65-F5344CB8AC3E}">
        <p14:creationId xmlns:p14="http://schemas.microsoft.com/office/powerpoint/2010/main" val="238220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2848131"/>
            <a:ext cx="8407893" cy="3278347"/>
          </a:xfrm>
        </p:spPr>
        <p:txBody>
          <a:bodyPr>
            <a:normAutofit/>
          </a:bodyPr>
          <a:lstStyle/>
          <a:p>
            <a:pPr marL="45720" indent="0" algn="ctr">
              <a:buNone/>
            </a:pPr>
            <a:r>
              <a:rPr lang="en-US" sz="4000" dirty="0"/>
              <a:t>People who are at a healthy</a:t>
            </a:r>
            <a:br>
              <a:rPr lang="en-US" sz="4000" dirty="0"/>
            </a:br>
            <a:r>
              <a:rPr lang="en-US" sz="4000" dirty="0"/>
              <a:t>body weight don't have to worry about high cholesterol.</a:t>
            </a:r>
          </a:p>
        </p:txBody>
      </p:sp>
      <p:sp>
        <p:nvSpPr>
          <p:cNvPr id="2" name="Title 1"/>
          <p:cNvSpPr>
            <a:spLocks noGrp="1"/>
          </p:cNvSpPr>
          <p:nvPr>
            <p:ph type="title"/>
          </p:nvPr>
        </p:nvSpPr>
        <p:spPr/>
        <p:txBody>
          <a:bodyPr/>
          <a:lstStyle/>
          <a:p>
            <a:r>
              <a:rPr lang="en-US" sz="4000"/>
              <a:t>FALSE</a:t>
            </a:r>
          </a:p>
        </p:txBody>
      </p:sp>
    </p:spTree>
    <p:extLst>
      <p:ext uri="{BB962C8B-B14F-4D97-AF65-F5344CB8AC3E}">
        <p14:creationId xmlns:p14="http://schemas.microsoft.com/office/powerpoint/2010/main" val="16471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2400">
                <a:hlinkClick r:id="rId3"/>
              </a:rPr>
              <a:t>https://www.youtube.com/watch?v=CWFyxn0qDEU</a:t>
            </a:r>
            <a:endParaRPr lang="en-US" sz="2400"/>
          </a:p>
        </p:txBody>
      </p:sp>
      <p:sp>
        <p:nvSpPr>
          <p:cNvPr id="2" name="Title 1"/>
          <p:cNvSpPr>
            <a:spLocks noGrp="1"/>
          </p:cNvSpPr>
          <p:nvPr>
            <p:ph type="title"/>
          </p:nvPr>
        </p:nvSpPr>
        <p:spPr/>
        <p:txBody>
          <a:bodyPr/>
          <a:lstStyle/>
          <a:p>
            <a:r>
              <a:rPr lang="en-US" sz="4000"/>
              <a:t>How the Heart Works</a:t>
            </a:r>
          </a:p>
        </p:txBody>
      </p:sp>
      <p:pic>
        <p:nvPicPr>
          <p:cNvPr id="4" name="Picture Placeholder 9" descr="Anatomical Heart Isolated.  - Illustrations"/>
          <p:cNvPicPr>
            <a:picLocks/>
          </p:cNvPicPr>
          <p:nvPr/>
        </p:nvPicPr>
        <p:blipFill rotWithShape="1">
          <a:blip r:embed="rId4">
            <a:extLst>
              <a:ext uri="{28A0092B-C50C-407E-A947-70E740481C1C}">
                <a14:useLocalDpi xmlns:a14="http://schemas.microsoft.com/office/drawing/2010/main" val="0"/>
              </a:ext>
            </a:extLst>
          </a:blip>
          <a:srcRect l="24139" t="12765" r="21993" b="8213"/>
          <a:stretch/>
        </p:blipFill>
        <p:spPr>
          <a:xfrm>
            <a:off x="2798625" y="2533650"/>
            <a:ext cx="3429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Tree>
    <p:extLst>
      <p:ext uri="{BB962C8B-B14F-4D97-AF65-F5344CB8AC3E}">
        <p14:creationId xmlns:p14="http://schemas.microsoft.com/office/powerpoint/2010/main" val="142943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diac rehabilitation, blood pressure, living well"/>
          <p:cNvPicPr>
            <a:picLocks noChangeAspect="1" noChangeArrowheads="1"/>
          </p:cNvPicPr>
          <p:nvPr/>
        </p:nvPicPr>
        <p:blipFill rotWithShape="1">
          <a:blip r:embed="rId3">
            <a:extLst>
              <a:ext uri="{28A0092B-C50C-407E-A947-70E740481C1C}">
                <a14:useLocalDpi xmlns:a14="http://schemas.microsoft.com/office/drawing/2010/main" val="0"/>
              </a:ext>
            </a:extLst>
          </a:blip>
          <a:srcRect l="1041" t="1698" r="1166" b="1088"/>
          <a:stretch/>
        </p:blipFill>
        <p:spPr bwMode="auto">
          <a:xfrm>
            <a:off x="240633" y="1713873"/>
            <a:ext cx="4624473" cy="490349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p:txBody>
          <a:bodyPr>
            <a:normAutofit/>
          </a:bodyPr>
          <a:lstStyle/>
          <a:p>
            <a:r>
              <a:rPr lang="en-CA" sz="3600"/>
              <a:t>Understanding Blood Pressure</a:t>
            </a:r>
          </a:p>
        </p:txBody>
      </p:sp>
      <p:sp>
        <p:nvSpPr>
          <p:cNvPr id="12" name="Content Placeholder 2"/>
          <p:cNvSpPr>
            <a:spLocks noGrp="1"/>
          </p:cNvSpPr>
          <p:nvPr>
            <p:ph idx="1"/>
          </p:nvPr>
        </p:nvSpPr>
        <p:spPr>
          <a:xfrm>
            <a:off x="5149516" y="1846807"/>
            <a:ext cx="3753852" cy="2318813"/>
          </a:xfrm>
        </p:spPr>
        <p:txBody>
          <a:bodyPr>
            <a:normAutofit fontScale="92500" lnSpcReduction="10000"/>
          </a:bodyPr>
          <a:lstStyle/>
          <a:p>
            <a:pPr marL="45720" lvl="0" indent="0" eaLnBrk="0" fontAlgn="base" hangingPunct="0">
              <a:lnSpc>
                <a:spcPct val="100000"/>
              </a:lnSpc>
              <a:spcBef>
                <a:spcPct val="20000"/>
              </a:spcBef>
              <a:spcAft>
                <a:spcPct val="0"/>
              </a:spcAft>
              <a:buClr>
                <a:srgbClr val="4F0D56"/>
              </a:buClr>
              <a:buNone/>
            </a:pPr>
            <a:r>
              <a:rPr lang="en-CA" altLang="en-US" sz="3200" kern="0">
                <a:solidFill>
                  <a:srgbClr val="000000"/>
                </a:solidFill>
                <a:latin typeface="Raleway Medium" panose="020B0604020202020204" charset="0"/>
                <a:cs typeface="Arial" panose="020B0604020202020204" pitchFamily="34" charset="0"/>
              </a:rPr>
              <a:t>Amount of pressure in the arteries during </a:t>
            </a:r>
            <a:r>
              <a:rPr lang="en-CA" altLang="en-US" sz="3600" b="1" i="1" kern="0">
                <a:solidFill>
                  <a:srgbClr val="000000"/>
                </a:solidFill>
                <a:latin typeface="Raleway Medium" panose="020B0604020202020204" charset="0"/>
                <a:cs typeface="Arial" panose="020B0604020202020204" pitchFamily="34" charset="0"/>
              </a:rPr>
              <a:t>contraction</a:t>
            </a:r>
            <a:r>
              <a:rPr lang="en-CA" altLang="en-US" sz="3200" kern="0">
                <a:solidFill>
                  <a:srgbClr val="000000"/>
                </a:solidFill>
                <a:latin typeface="Raleway Medium" panose="020B0604020202020204" charset="0"/>
                <a:cs typeface="Arial" panose="020B0604020202020204" pitchFamily="34" charset="0"/>
              </a:rPr>
              <a:t> of heart muscle</a:t>
            </a:r>
            <a:endParaRPr lang="en-CA" altLang="en-US" sz="2200" kern="0">
              <a:solidFill>
                <a:srgbClr val="000000"/>
              </a:solidFill>
              <a:latin typeface="Raleway Medium" panose="020B0604020202020204" charset="0"/>
              <a:cs typeface="Arial" panose="020B0604020202020204" pitchFamily="34" charset="0"/>
            </a:endParaRPr>
          </a:p>
        </p:txBody>
      </p:sp>
      <p:sp>
        <p:nvSpPr>
          <p:cNvPr id="2" name="TextBox 1"/>
          <p:cNvSpPr txBox="1"/>
          <p:nvPr/>
        </p:nvSpPr>
        <p:spPr>
          <a:xfrm>
            <a:off x="5173579" y="4451684"/>
            <a:ext cx="3585411" cy="1523494"/>
          </a:xfrm>
          <a:prstGeom prst="rect">
            <a:avLst/>
          </a:prstGeom>
          <a:noFill/>
        </p:spPr>
        <p:txBody>
          <a:bodyPr wrap="square" rtlCol="0">
            <a:spAutoFit/>
          </a:bodyPr>
          <a:lstStyle/>
          <a:p>
            <a:pPr lvl="0" eaLnBrk="0" fontAlgn="base" hangingPunct="0">
              <a:lnSpc>
                <a:spcPct val="100000"/>
              </a:lnSpc>
              <a:spcBef>
                <a:spcPct val="20000"/>
              </a:spcBef>
              <a:spcAft>
                <a:spcPct val="0"/>
              </a:spcAft>
              <a:buClr>
                <a:srgbClr val="4F0D56"/>
              </a:buClr>
            </a:pPr>
            <a:r>
              <a:rPr lang="en-CA" altLang="en-US" sz="3000" kern="0">
                <a:solidFill>
                  <a:srgbClr val="000000"/>
                </a:solidFill>
                <a:latin typeface="Raleway Medium" panose="020B0604020202020204" charset="0"/>
                <a:cs typeface="Arial" panose="020B0604020202020204" pitchFamily="34" charset="0"/>
              </a:rPr>
              <a:t>Amount of pressure when heart muscle is </a:t>
            </a:r>
            <a:r>
              <a:rPr lang="en-CA" altLang="en-US" sz="3300" b="1" i="1" kern="0">
                <a:solidFill>
                  <a:srgbClr val="000000"/>
                </a:solidFill>
                <a:latin typeface="Raleway Medium" panose="020B0604020202020204" charset="0"/>
                <a:cs typeface="Arial" panose="020B0604020202020204" pitchFamily="34" charset="0"/>
              </a:rPr>
              <a:t>between</a:t>
            </a:r>
            <a:r>
              <a:rPr lang="en-CA" altLang="en-US" sz="3000" kern="0">
                <a:solidFill>
                  <a:srgbClr val="000000"/>
                </a:solidFill>
                <a:latin typeface="Raleway Medium" panose="020B0604020202020204" charset="0"/>
                <a:cs typeface="Arial" panose="020B0604020202020204" pitchFamily="34" charset="0"/>
              </a:rPr>
              <a:t> beats</a:t>
            </a:r>
          </a:p>
        </p:txBody>
      </p:sp>
      <p:cxnSp>
        <p:nvCxnSpPr>
          <p:cNvPr id="4" name="Straight Connector 3"/>
          <p:cNvCxnSpPr/>
          <p:nvPr/>
        </p:nvCxnSpPr>
        <p:spPr>
          <a:xfrm>
            <a:off x="5173579" y="4331368"/>
            <a:ext cx="30800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4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age result for blood vessel with high blood pressure"/>
          <p:cNvPicPr>
            <a:picLocks noChangeAspect="1" noChangeArrowheads="1"/>
          </p:cNvPicPr>
          <p:nvPr/>
        </p:nvPicPr>
        <p:blipFill>
          <a:blip r:embed="rId3">
            <a:extLst>
              <a:ext uri="{28A0092B-C50C-407E-A947-70E740481C1C}">
                <a14:useLocalDpi xmlns:a14="http://schemas.microsoft.com/office/drawing/2010/main" val="0"/>
              </a:ext>
            </a:extLst>
          </a:blip>
          <a:srcRect l="2814" r="5728" b="13416"/>
          <a:stretch>
            <a:fillRect/>
          </a:stretch>
        </p:blipFill>
        <p:spPr bwMode="auto">
          <a:xfrm>
            <a:off x="0" y="-116304"/>
            <a:ext cx="9144000"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29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000"/>
              <a:t>Blood pressure</a:t>
            </a:r>
          </a:p>
        </p:txBody>
      </p:sp>
      <p:sp>
        <p:nvSpPr>
          <p:cNvPr id="14" name="Content Placeholder 2"/>
          <p:cNvSpPr txBox="1">
            <a:spLocks/>
          </p:cNvSpPr>
          <p:nvPr/>
        </p:nvSpPr>
        <p:spPr>
          <a:xfrm>
            <a:off x="393013" y="1954784"/>
            <a:ext cx="8317850" cy="4373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ontserrat Light"/>
                <a:ea typeface="+mn-ea"/>
                <a:cs typeface="IrisUPC" panose="020B0604020202020204"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ontserrat Light"/>
                <a:ea typeface="+mn-ea"/>
                <a:cs typeface="IrisUPC" panose="020B0604020202020204"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Light"/>
                <a:ea typeface="+mn-ea"/>
                <a:cs typeface="IrisUPC" panose="020B0604020202020204"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a:ea typeface="+mn-ea"/>
                <a:cs typeface="IrisUPC" panose="020B0604020202020204"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a:ea typeface="+mn-ea"/>
                <a:cs typeface="IrisUPC" panose="020B0604020202020204"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spcBef>
                <a:spcPts val="0"/>
              </a:spcBef>
              <a:buNone/>
            </a:pPr>
            <a:r>
              <a:rPr lang="en-CA" sz="4400" b="1" dirty="0">
                <a:solidFill>
                  <a:srgbClr val="3C9E06"/>
                </a:solidFill>
                <a:latin typeface="Raleway Medium" panose="020B0603030101060003" pitchFamily="34" charset="0"/>
              </a:rPr>
              <a:t>Low Risk:  120</a:t>
            </a:r>
            <a:r>
              <a:rPr lang="en-CA" sz="2000" b="1" dirty="0">
                <a:solidFill>
                  <a:srgbClr val="3C9E06"/>
                </a:solidFill>
                <a:latin typeface="Raleway Medium" panose="020B0603030101060003" pitchFamily="34" charset="0"/>
              </a:rPr>
              <a:t> </a:t>
            </a:r>
            <a:r>
              <a:rPr lang="en-CA" sz="4400" b="1" dirty="0">
                <a:solidFill>
                  <a:srgbClr val="3C9E06"/>
                </a:solidFill>
                <a:latin typeface="Raleway Medium" panose="020B0603030101060003" pitchFamily="34" charset="0"/>
              </a:rPr>
              <a:t>/</a:t>
            </a:r>
            <a:r>
              <a:rPr lang="en-CA" sz="2000" b="1" dirty="0">
                <a:solidFill>
                  <a:srgbClr val="3C9E06"/>
                </a:solidFill>
                <a:latin typeface="Raleway Medium" panose="020B0603030101060003" pitchFamily="34" charset="0"/>
              </a:rPr>
              <a:t> </a:t>
            </a:r>
            <a:r>
              <a:rPr lang="en-CA" sz="4400" b="1" dirty="0">
                <a:solidFill>
                  <a:srgbClr val="3C9E06"/>
                </a:solidFill>
                <a:latin typeface="Raleway Medium" panose="020B0603030101060003" pitchFamily="34" charset="0"/>
              </a:rPr>
              <a:t>80</a:t>
            </a:r>
          </a:p>
          <a:p>
            <a:pPr marL="0" indent="0" algn="ctr">
              <a:lnSpc>
                <a:spcPct val="200000"/>
              </a:lnSpc>
              <a:spcBef>
                <a:spcPts val="0"/>
              </a:spcBef>
              <a:buNone/>
            </a:pPr>
            <a:r>
              <a:rPr lang="en-CA" sz="4400" b="1" dirty="0">
                <a:solidFill>
                  <a:srgbClr val="AF8A01"/>
                </a:solidFill>
                <a:latin typeface="Raleway Medium" panose="020B0603030101060003" pitchFamily="34" charset="0"/>
              </a:rPr>
              <a:t>Medium Risk:  121-139</a:t>
            </a:r>
            <a:r>
              <a:rPr lang="en-CA" sz="2000" b="1" dirty="0">
                <a:solidFill>
                  <a:srgbClr val="AF8A01"/>
                </a:solidFill>
                <a:latin typeface="Raleway Medium" panose="020B0603030101060003" pitchFamily="34" charset="0"/>
              </a:rPr>
              <a:t> </a:t>
            </a:r>
            <a:r>
              <a:rPr lang="en-CA" sz="4400" b="1" dirty="0">
                <a:solidFill>
                  <a:srgbClr val="AF8A01"/>
                </a:solidFill>
                <a:latin typeface="Raleway Medium" panose="020B0603030101060003" pitchFamily="34" charset="0"/>
              </a:rPr>
              <a:t>/</a:t>
            </a:r>
            <a:r>
              <a:rPr lang="en-CA" sz="2000" b="1" dirty="0">
                <a:solidFill>
                  <a:srgbClr val="AF8A01"/>
                </a:solidFill>
                <a:latin typeface="Raleway Medium" panose="020B0603030101060003" pitchFamily="34" charset="0"/>
              </a:rPr>
              <a:t> </a:t>
            </a:r>
            <a:r>
              <a:rPr lang="en-CA" sz="4400" b="1" dirty="0">
                <a:solidFill>
                  <a:srgbClr val="AF8A01"/>
                </a:solidFill>
                <a:latin typeface="Raleway Medium" panose="020B0603030101060003" pitchFamily="34" charset="0"/>
              </a:rPr>
              <a:t>80-89</a:t>
            </a:r>
          </a:p>
          <a:p>
            <a:pPr marL="0" indent="0" algn="ctr">
              <a:lnSpc>
                <a:spcPct val="200000"/>
              </a:lnSpc>
              <a:spcBef>
                <a:spcPts val="0"/>
              </a:spcBef>
              <a:buNone/>
            </a:pPr>
            <a:r>
              <a:rPr lang="en-CA" sz="4400" b="1" dirty="0">
                <a:solidFill>
                  <a:srgbClr val="FF0000"/>
                </a:solidFill>
                <a:latin typeface="Raleway Medium" panose="020B0603030101060003" pitchFamily="34" charset="0"/>
              </a:rPr>
              <a:t>High Risk:  140+</a:t>
            </a:r>
            <a:r>
              <a:rPr lang="en-CA" sz="2000" b="1" dirty="0">
                <a:solidFill>
                  <a:srgbClr val="FF0000"/>
                </a:solidFill>
                <a:latin typeface="Raleway Medium" panose="020B0603030101060003" pitchFamily="34" charset="0"/>
              </a:rPr>
              <a:t> </a:t>
            </a:r>
            <a:r>
              <a:rPr lang="en-CA" sz="4400" b="1" dirty="0">
                <a:solidFill>
                  <a:srgbClr val="FF0000"/>
                </a:solidFill>
                <a:latin typeface="Raleway Medium" panose="020B0603030101060003" pitchFamily="34" charset="0"/>
              </a:rPr>
              <a:t>/</a:t>
            </a:r>
            <a:r>
              <a:rPr lang="en-CA" sz="2000" b="1" dirty="0">
                <a:solidFill>
                  <a:srgbClr val="FF0000"/>
                </a:solidFill>
                <a:latin typeface="Raleway Medium" panose="020B0603030101060003" pitchFamily="34" charset="0"/>
              </a:rPr>
              <a:t> </a:t>
            </a:r>
            <a:r>
              <a:rPr lang="en-CA" sz="4400" b="1" dirty="0">
                <a:solidFill>
                  <a:srgbClr val="FF0000"/>
                </a:solidFill>
                <a:latin typeface="Raleway Medium" panose="020B0603030101060003" pitchFamily="34" charset="0"/>
              </a:rPr>
              <a:t>90+</a:t>
            </a:r>
          </a:p>
        </p:txBody>
      </p:sp>
    </p:spTree>
    <p:extLst>
      <p:ext uri="{BB962C8B-B14F-4D97-AF65-F5344CB8AC3E}">
        <p14:creationId xmlns:p14="http://schemas.microsoft.com/office/powerpoint/2010/main" val="96845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rid">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6DAF85FFDD9148BF0BE77130E3FC50" ma:contentTypeVersion="4" ma:contentTypeDescription="Create a new document." ma:contentTypeScope="" ma:versionID="4d759cebde28911b473c5a083ca23db2">
  <xsd:schema xmlns:xsd="http://www.w3.org/2001/XMLSchema" xmlns:xs="http://www.w3.org/2001/XMLSchema" xmlns:p="http://schemas.microsoft.com/office/2006/metadata/properties" xmlns:ns2="708ba1c0-d857-4dc6-88ea-ef371b0c3194" targetNamespace="http://schemas.microsoft.com/office/2006/metadata/properties" ma:root="true" ma:fieldsID="1ac18a596cfb9a4d28b134065c9e4aa8" ns2:_="">
    <xsd:import namespace="708ba1c0-d857-4dc6-88ea-ef371b0c31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ba1c0-d857-4dc6-88ea-ef371b0c3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052F51-4F41-442F-B22B-B9A354869E32}">
  <ds:schemaRefs>
    <ds:schemaRef ds:uri="http://schemas.microsoft.com/sharepoint/v3/contenttype/forms"/>
  </ds:schemaRefs>
</ds:datastoreItem>
</file>

<file path=customXml/itemProps2.xml><?xml version="1.0" encoding="utf-8"?>
<ds:datastoreItem xmlns:ds="http://schemas.openxmlformats.org/officeDocument/2006/customXml" ds:itemID="{E7E0C215-963B-4C21-B0CC-A9819A14C8E2}">
  <ds:schemaRefs>
    <ds:schemaRef ds:uri="http://schemas.openxmlformats.org/package/2006/metadata/core-properties"/>
    <ds:schemaRef ds:uri="http://purl.org/dc/terms/"/>
    <ds:schemaRef ds:uri="http://schemas.microsoft.com/office/2006/documentManagement/types"/>
    <ds:schemaRef ds:uri="http://purl.org/dc/dcmitype/"/>
    <ds:schemaRef ds:uri="http://www.w3.org/XML/1998/namespace"/>
    <ds:schemaRef ds:uri="http://schemas.microsoft.com/office/2006/metadata/properties"/>
    <ds:schemaRef ds:uri="708ba1c0-d857-4dc6-88ea-ef371b0c3194"/>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4EE643A4-3628-43AE-B804-1FAEF4F13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8ba1c0-d857-4dc6-88ea-ef371b0c3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386</TotalTime>
  <Words>6022</Words>
  <Application>Microsoft Office PowerPoint</Application>
  <PresentationFormat>On-screen Show (4:3)</PresentationFormat>
  <Paragraphs>484</Paragraphs>
  <Slides>46</Slides>
  <Notes>46</Notes>
  <HiddenSlides>1</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Grid</vt:lpstr>
      <vt:lpstr>Office Theme</vt:lpstr>
      <vt:lpstr>Urban</vt:lpstr>
      <vt:lpstr>CLASS #1  Heart Health Essentials</vt:lpstr>
      <vt:lpstr>ONLINE CLASS ETIQUETTE</vt:lpstr>
      <vt:lpstr>PowerPoint Presentation</vt:lpstr>
      <vt:lpstr>Outline</vt:lpstr>
      <vt:lpstr>FALSE</vt:lpstr>
      <vt:lpstr>How the Heart Works</vt:lpstr>
      <vt:lpstr>Understanding Blood Pressure</vt:lpstr>
      <vt:lpstr>PowerPoint Presentation</vt:lpstr>
      <vt:lpstr>Blood pressure</vt:lpstr>
      <vt:lpstr>true</vt:lpstr>
      <vt:lpstr>Blood Cholesterol</vt:lpstr>
      <vt:lpstr>CLOGGED ARTERIES (ATHEROSCLEROSIS) </vt:lpstr>
      <vt:lpstr>Target Cholesterol Levels</vt:lpstr>
      <vt:lpstr>MAYBE</vt:lpstr>
      <vt:lpstr>HEART DISEASE</vt:lpstr>
      <vt:lpstr>CHEST PAIN (Angina Pectoris)</vt:lpstr>
      <vt:lpstr>Heart Attack  (Myocardial infarction)</vt:lpstr>
      <vt:lpstr>Cardiac Arrest (HEART STOPS)</vt:lpstr>
      <vt:lpstr>Heart Failure</vt:lpstr>
      <vt:lpstr>STROKE</vt:lpstr>
      <vt:lpstr>FALSE</vt:lpstr>
      <vt:lpstr>Risk factors</vt:lpstr>
      <vt:lpstr>Risk Factors</vt:lpstr>
      <vt:lpstr>Healthy Eating</vt:lpstr>
      <vt:lpstr>ALCOHOL – MAXIMUM RECOMMENDED</vt:lpstr>
      <vt:lpstr>Smoking and vaping</vt:lpstr>
      <vt:lpstr>Cannabis / MARIJUANA</vt:lpstr>
      <vt:lpstr>substance Use</vt:lpstr>
      <vt:lpstr>Physical activity</vt:lpstr>
      <vt:lpstr>PowerPoint Presentation</vt:lpstr>
      <vt:lpstr>Manage Stress</vt:lpstr>
      <vt:lpstr>manage stress</vt:lpstr>
      <vt:lpstr>Taking Medication</vt:lpstr>
      <vt:lpstr>Taking medication</vt:lpstr>
      <vt:lpstr>FALSE</vt:lpstr>
      <vt:lpstr>Natural Health Products</vt:lpstr>
      <vt:lpstr>Managing heart disease</vt:lpstr>
      <vt:lpstr>Managing heart disease</vt:lpstr>
      <vt:lpstr>WARNING SIGNS &amp; SYMPTOMS OF A HEART ATTACK </vt:lpstr>
      <vt:lpstr>WARNING SIGNS &amp; SYMPTOMS OF A STROKE</vt:lpstr>
      <vt:lpstr>WHAT TO DO</vt:lpstr>
      <vt:lpstr>GOAL SETTING</vt:lpstr>
      <vt:lpstr>FOR MORE INFORMATION</vt:lpstr>
      <vt:lpstr>More information about quitting / reducing Smoking</vt:lpstr>
      <vt:lpstr>Thank you</vt:lpstr>
      <vt:lpstr>ACKNOWLEDGMENTS</vt:lpstr>
    </vt:vector>
  </TitlesOfParts>
  <Company>Manitoba e-Health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Health Essentials</dc:title>
  <dc:creator>Shauna Doerksen</dc:creator>
  <cp:lastModifiedBy>Shauna Doerksen</cp:lastModifiedBy>
  <cp:revision>112</cp:revision>
  <dcterms:created xsi:type="dcterms:W3CDTF">2020-01-15T21:16:45Z</dcterms:created>
  <dcterms:modified xsi:type="dcterms:W3CDTF">2021-10-18T00:25:05Z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0x010100DA6DAF85FFDD9148BF0BE77130E3FC50</vt:lpwstr>
  </property>
</Properties>
</file>