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68"/>
  </p:notesMasterIdLst>
  <p:sldIdLst>
    <p:sldId id="256" r:id="rId6"/>
    <p:sldId id="324" r:id="rId7"/>
    <p:sldId id="475" r:id="rId8"/>
    <p:sldId id="326" r:id="rId9"/>
    <p:sldId id="410" r:id="rId10"/>
    <p:sldId id="319" r:id="rId11"/>
    <p:sldId id="425" r:id="rId12"/>
    <p:sldId id="332" r:id="rId13"/>
    <p:sldId id="299" r:id="rId14"/>
    <p:sldId id="300" r:id="rId15"/>
    <p:sldId id="301" r:id="rId16"/>
    <p:sldId id="306" r:id="rId17"/>
    <p:sldId id="338" r:id="rId18"/>
    <p:sldId id="302" r:id="rId19"/>
    <p:sldId id="303" r:id="rId20"/>
    <p:sldId id="412" r:id="rId21"/>
    <p:sldId id="340" r:id="rId22"/>
    <p:sldId id="411" r:id="rId23"/>
    <p:sldId id="343" r:id="rId24"/>
    <p:sldId id="335" r:id="rId25"/>
    <p:sldId id="336" r:id="rId26"/>
    <p:sldId id="373" r:id="rId27"/>
    <p:sldId id="413" r:id="rId28"/>
    <p:sldId id="323" r:id="rId29"/>
    <p:sldId id="424" r:id="rId30"/>
    <p:sldId id="316" r:id="rId31"/>
    <p:sldId id="427" r:id="rId32"/>
    <p:sldId id="428" r:id="rId33"/>
    <p:sldId id="430" r:id="rId34"/>
    <p:sldId id="345" r:id="rId35"/>
    <p:sldId id="431" r:id="rId36"/>
    <p:sldId id="308" r:id="rId37"/>
    <p:sldId id="426" r:id="rId38"/>
    <p:sldId id="285" r:id="rId39"/>
    <p:sldId id="309" r:id="rId40"/>
    <p:sldId id="392" r:id="rId41"/>
    <p:sldId id="320" r:id="rId42"/>
    <p:sldId id="414" r:id="rId43"/>
    <p:sldId id="432" r:id="rId44"/>
    <p:sldId id="403" r:id="rId45"/>
    <p:sldId id="394" r:id="rId46"/>
    <p:sldId id="404" r:id="rId47"/>
    <p:sldId id="311" r:id="rId48"/>
    <p:sldId id="405" r:id="rId49"/>
    <p:sldId id="406" r:id="rId50"/>
    <p:sldId id="407" r:id="rId51"/>
    <p:sldId id="408" r:id="rId52"/>
    <p:sldId id="396" r:id="rId53"/>
    <p:sldId id="415" r:id="rId54"/>
    <p:sldId id="397" r:id="rId55"/>
    <p:sldId id="298" r:id="rId56"/>
    <p:sldId id="416" r:id="rId57"/>
    <p:sldId id="409" r:id="rId58"/>
    <p:sldId id="434" r:id="rId59"/>
    <p:sldId id="435" r:id="rId60"/>
    <p:sldId id="389" r:id="rId61"/>
    <p:sldId id="390" r:id="rId62"/>
    <p:sldId id="420" r:id="rId63"/>
    <p:sldId id="501" r:id="rId64"/>
    <p:sldId id="494" r:id="rId65"/>
    <p:sldId id="423" r:id="rId66"/>
    <p:sldId id="377" r:id="rId6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wne Lachapelle" initials="DL" lastIdx="2" clrIdx="0"/>
  <p:cmAuthor id="1" name="Shauna Doerksen" initials="S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1D20"/>
    <a:srgbClr val="C39901"/>
    <a:srgbClr val="3E548A"/>
    <a:srgbClr val="4962A1"/>
    <a:srgbClr val="6BA42C"/>
    <a:srgbClr val="548123"/>
    <a:srgbClr val="006600"/>
    <a:srgbClr val="EDED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81B7BB-FA25-48D3-8A0E-D019A0AD8862}" v="33" dt="2021-10-18T00:24:11.9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061" autoAdjust="0"/>
  </p:normalViewPr>
  <p:slideViewPr>
    <p:cSldViewPr snapToGrid="0">
      <p:cViewPr varScale="1">
        <p:scale>
          <a:sx n="50" d="100"/>
          <a:sy n="50" d="100"/>
        </p:scale>
        <p:origin x="195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una Doerksen" userId="S::sdoerksen2@wrha.mb.ca::0a081450-8ca8-4a20-8cfe-026cfbe8670e" providerId="AD" clId="Web-{4DE8B309-EE70-4D7D-BFB4-D93A085EE0EE}"/>
    <pc:docChg chg="modSld">
      <pc:chgData name="Shauna Doerksen" userId="S::sdoerksen2@wrha.mb.ca::0a081450-8ca8-4a20-8cfe-026cfbe8670e" providerId="AD" clId="Web-{4DE8B309-EE70-4D7D-BFB4-D93A085EE0EE}" dt="2021-08-16T20:37:33.173" v="158" actId="20577"/>
      <pc:docMkLst>
        <pc:docMk/>
      </pc:docMkLst>
      <pc:sldChg chg="modSp">
        <pc:chgData name="Shauna Doerksen" userId="S::sdoerksen2@wrha.mb.ca::0a081450-8ca8-4a20-8cfe-026cfbe8670e" providerId="AD" clId="Web-{4DE8B309-EE70-4D7D-BFB4-D93A085EE0EE}" dt="2021-08-16T19:52:57.355" v="4" actId="20577"/>
        <pc:sldMkLst>
          <pc:docMk/>
          <pc:sldMk cId="0" sldId="256"/>
        </pc:sldMkLst>
        <pc:spChg chg="mod">
          <ac:chgData name="Shauna Doerksen" userId="S::sdoerksen2@wrha.mb.ca::0a081450-8ca8-4a20-8cfe-026cfbe8670e" providerId="AD" clId="Web-{4DE8B309-EE70-4D7D-BFB4-D93A085EE0EE}" dt="2021-08-16T19:52:57.355" v="4" actId="20577"/>
          <ac:spMkLst>
            <pc:docMk/>
            <pc:sldMk cId="0" sldId="256"/>
            <ac:spMk id="2050" creationId="{00000000-0000-0000-0000-000000000000}"/>
          </ac:spMkLst>
        </pc:spChg>
      </pc:sldChg>
      <pc:sldChg chg="modSp modNotes">
        <pc:chgData name="Shauna Doerksen" userId="S::sdoerksen2@wrha.mb.ca::0a081450-8ca8-4a20-8cfe-026cfbe8670e" providerId="AD" clId="Web-{4DE8B309-EE70-4D7D-BFB4-D93A085EE0EE}" dt="2021-08-16T20:24:30.699" v="122"/>
        <pc:sldMkLst>
          <pc:docMk/>
          <pc:sldMk cId="815715638" sldId="306"/>
        </pc:sldMkLst>
        <pc:spChg chg="mod">
          <ac:chgData name="Shauna Doerksen" userId="S::sdoerksen2@wrha.mb.ca::0a081450-8ca8-4a20-8cfe-026cfbe8670e" providerId="AD" clId="Web-{4DE8B309-EE70-4D7D-BFB4-D93A085EE0EE}" dt="2021-08-16T20:22:18.518" v="46" actId="20577"/>
          <ac:spMkLst>
            <pc:docMk/>
            <pc:sldMk cId="815715638" sldId="306"/>
            <ac:spMk id="3" creationId="{00000000-0000-0000-0000-000000000000}"/>
          </ac:spMkLst>
        </pc:spChg>
      </pc:sldChg>
      <pc:sldChg chg="modSp">
        <pc:chgData name="Shauna Doerksen" userId="S::sdoerksen2@wrha.mb.ca::0a081450-8ca8-4a20-8cfe-026cfbe8670e" providerId="AD" clId="Web-{4DE8B309-EE70-4D7D-BFB4-D93A085EE0EE}" dt="2021-08-16T20:37:33.173" v="158" actId="20577"/>
        <pc:sldMkLst>
          <pc:docMk/>
          <pc:sldMk cId="1385421778" sldId="420"/>
        </pc:sldMkLst>
        <pc:spChg chg="mod">
          <ac:chgData name="Shauna Doerksen" userId="S::sdoerksen2@wrha.mb.ca::0a081450-8ca8-4a20-8cfe-026cfbe8670e" providerId="AD" clId="Web-{4DE8B309-EE70-4D7D-BFB4-D93A085EE0EE}" dt="2021-08-16T20:37:33.173" v="158" actId="20577"/>
          <ac:spMkLst>
            <pc:docMk/>
            <pc:sldMk cId="1385421778" sldId="420"/>
            <ac:spMk id="3" creationId="{00000000-0000-0000-0000-000000000000}"/>
          </ac:spMkLst>
        </pc:spChg>
      </pc:sldChg>
    </pc:docChg>
  </pc:docChgLst>
  <pc:docChgLst>
    <pc:chgData name="Shauna Doerksen" userId="S::sdoerksen2@wrha.mb.ca::0a081450-8ca8-4a20-8cfe-026cfbe8670e" providerId="AD" clId="Web-{1A6248B2-BEC3-45DE-9F3A-24FB1F43953F}"/>
    <pc:docChg chg="modSld">
      <pc:chgData name="Shauna Doerksen" userId="S::sdoerksen2@wrha.mb.ca::0a081450-8ca8-4a20-8cfe-026cfbe8670e" providerId="AD" clId="Web-{1A6248B2-BEC3-45DE-9F3A-24FB1F43953F}" dt="2021-09-16T21:14:32.900" v="517"/>
      <pc:docMkLst>
        <pc:docMk/>
      </pc:docMkLst>
      <pc:sldChg chg="modNotes">
        <pc:chgData name="Shauna Doerksen" userId="S::sdoerksen2@wrha.mb.ca::0a081450-8ca8-4a20-8cfe-026cfbe8670e" providerId="AD" clId="Web-{1A6248B2-BEC3-45DE-9F3A-24FB1F43953F}" dt="2021-09-16T21:01:21.083" v="53"/>
        <pc:sldMkLst>
          <pc:docMk/>
          <pc:sldMk cId="1646932217" sldId="301"/>
        </pc:sldMkLst>
      </pc:sldChg>
      <pc:sldChg chg="modNotes">
        <pc:chgData name="Shauna Doerksen" userId="S::sdoerksen2@wrha.mb.ca::0a081450-8ca8-4a20-8cfe-026cfbe8670e" providerId="AD" clId="Web-{1A6248B2-BEC3-45DE-9F3A-24FB1F43953F}" dt="2021-09-16T21:05:07.615" v="187"/>
        <pc:sldMkLst>
          <pc:docMk/>
          <pc:sldMk cId="280826610" sldId="303"/>
        </pc:sldMkLst>
      </pc:sldChg>
      <pc:sldChg chg="modNotes">
        <pc:chgData name="Shauna Doerksen" userId="S::sdoerksen2@wrha.mb.ca::0a081450-8ca8-4a20-8cfe-026cfbe8670e" providerId="AD" clId="Web-{1A6248B2-BEC3-45DE-9F3A-24FB1F43953F}" dt="2021-09-16T21:02:14.677" v="106"/>
        <pc:sldMkLst>
          <pc:docMk/>
          <pc:sldMk cId="815715638" sldId="306"/>
        </pc:sldMkLst>
      </pc:sldChg>
      <pc:sldChg chg="modNotes">
        <pc:chgData name="Shauna Doerksen" userId="S::sdoerksen2@wrha.mb.ca::0a081450-8ca8-4a20-8cfe-026cfbe8670e" providerId="AD" clId="Web-{1A6248B2-BEC3-45DE-9F3A-24FB1F43953F}" dt="2021-09-16T21:12:30.055" v="489"/>
        <pc:sldMkLst>
          <pc:docMk/>
          <pc:sldMk cId="3903632594" sldId="308"/>
        </pc:sldMkLst>
      </pc:sldChg>
      <pc:sldChg chg="modNotes">
        <pc:chgData name="Shauna Doerksen" userId="S::sdoerksen2@wrha.mb.ca::0a081450-8ca8-4a20-8cfe-026cfbe8670e" providerId="AD" clId="Web-{1A6248B2-BEC3-45DE-9F3A-24FB1F43953F}" dt="2021-09-16T21:13:13.821" v="505"/>
        <pc:sldMkLst>
          <pc:docMk/>
          <pc:sldMk cId="1634084769" sldId="320"/>
        </pc:sldMkLst>
      </pc:sldChg>
      <pc:sldChg chg="modNotes">
        <pc:chgData name="Shauna Doerksen" userId="S::sdoerksen2@wrha.mb.ca::0a081450-8ca8-4a20-8cfe-026cfbe8670e" providerId="AD" clId="Web-{1A6248B2-BEC3-45DE-9F3A-24FB1F43953F}" dt="2021-09-16T21:00:17.614" v="43"/>
        <pc:sldMkLst>
          <pc:docMk/>
          <pc:sldMk cId="3268670464" sldId="332"/>
        </pc:sldMkLst>
      </pc:sldChg>
      <pc:sldChg chg="modNotes">
        <pc:chgData name="Shauna Doerksen" userId="S::sdoerksen2@wrha.mb.ca::0a081450-8ca8-4a20-8cfe-026cfbe8670e" providerId="AD" clId="Web-{1A6248B2-BEC3-45DE-9F3A-24FB1F43953F}" dt="2021-09-16T21:07:33.304" v="307"/>
        <pc:sldMkLst>
          <pc:docMk/>
          <pc:sldMk cId="1551999461" sldId="335"/>
        </pc:sldMkLst>
      </pc:sldChg>
      <pc:sldChg chg="modNotes">
        <pc:chgData name="Shauna Doerksen" userId="S::sdoerksen2@wrha.mb.ca::0a081450-8ca8-4a20-8cfe-026cfbe8670e" providerId="AD" clId="Web-{1A6248B2-BEC3-45DE-9F3A-24FB1F43953F}" dt="2021-09-16T21:07:46.929" v="308"/>
        <pc:sldMkLst>
          <pc:docMk/>
          <pc:sldMk cId="3287702109" sldId="336"/>
        </pc:sldMkLst>
      </pc:sldChg>
      <pc:sldChg chg="modNotes">
        <pc:chgData name="Shauna Doerksen" userId="S::sdoerksen2@wrha.mb.ca::0a081450-8ca8-4a20-8cfe-026cfbe8670e" providerId="AD" clId="Web-{1A6248B2-BEC3-45DE-9F3A-24FB1F43953F}" dt="2021-09-16T21:03:22.787" v="123"/>
        <pc:sldMkLst>
          <pc:docMk/>
          <pc:sldMk cId="3687289495" sldId="338"/>
        </pc:sldMkLst>
      </pc:sldChg>
      <pc:sldChg chg="modNotes">
        <pc:chgData name="Shauna Doerksen" userId="S::sdoerksen2@wrha.mb.ca::0a081450-8ca8-4a20-8cfe-026cfbe8670e" providerId="AD" clId="Web-{1A6248B2-BEC3-45DE-9F3A-24FB1F43953F}" dt="2021-09-16T21:06:41.663" v="221"/>
        <pc:sldMkLst>
          <pc:docMk/>
          <pc:sldMk cId="2147509778" sldId="343"/>
        </pc:sldMkLst>
      </pc:sldChg>
      <pc:sldChg chg="modNotes">
        <pc:chgData name="Shauna Doerksen" userId="S::sdoerksen2@wrha.mb.ca::0a081450-8ca8-4a20-8cfe-026cfbe8670e" providerId="AD" clId="Web-{1A6248B2-BEC3-45DE-9F3A-24FB1F43953F}" dt="2021-09-16T21:12:02.477" v="481"/>
        <pc:sldMkLst>
          <pc:docMk/>
          <pc:sldMk cId="2460042022" sldId="345"/>
        </pc:sldMkLst>
      </pc:sldChg>
      <pc:sldChg chg="modNotes">
        <pc:chgData name="Shauna Doerksen" userId="S::sdoerksen2@wrha.mb.ca::0a081450-8ca8-4a20-8cfe-026cfbe8670e" providerId="AD" clId="Web-{1A6248B2-BEC3-45DE-9F3A-24FB1F43953F}" dt="2021-09-16T21:07:51.773" v="311"/>
        <pc:sldMkLst>
          <pc:docMk/>
          <pc:sldMk cId="3482682289" sldId="373"/>
        </pc:sldMkLst>
      </pc:sldChg>
      <pc:sldChg chg="modNotes">
        <pc:chgData name="Shauna Doerksen" userId="S::sdoerksen2@wrha.mb.ca::0a081450-8ca8-4a20-8cfe-026cfbe8670e" providerId="AD" clId="Web-{1A6248B2-BEC3-45DE-9F3A-24FB1F43953F}" dt="2021-09-16T21:13:37.556" v="506"/>
        <pc:sldMkLst>
          <pc:docMk/>
          <pc:sldMk cId="4082685965" sldId="406"/>
        </pc:sldMkLst>
      </pc:sldChg>
      <pc:sldChg chg="modNotes">
        <pc:chgData name="Shauna Doerksen" userId="S::sdoerksen2@wrha.mb.ca::0a081450-8ca8-4a20-8cfe-026cfbe8670e" providerId="AD" clId="Web-{1A6248B2-BEC3-45DE-9F3A-24FB1F43953F}" dt="2021-09-16T21:13:50.634" v="507"/>
        <pc:sldMkLst>
          <pc:docMk/>
          <pc:sldMk cId="3703691596" sldId="407"/>
        </pc:sldMkLst>
      </pc:sldChg>
      <pc:sldChg chg="modNotes">
        <pc:chgData name="Shauna Doerksen" userId="S::sdoerksen2@wrha.mb.ca::0a081450-8ca8-4a20-8cfe-026cfbe8670e" providerId="AD" clId="Web-{1A6248B2-BEC3-45DE-9F3A-24FB1F43953F}" dt="2021-09-16T21:05:35.803" v="196"/>
        <pc:sldMkLst>
          <pc:docMk/>
          <pc:sldMk cId="1917145672" sldId="411"/>
        </pc:sldMkLst>
      </pc:sldChg>
      <pc:sldChg chg="modNotes">
        <pc:chgData name="Shauna Doerksen" userId="S::sdoerksen2@wrha.mb.ca::0a081450-8ca8-4a20-8cfe-026cfbe8670e" providerId="AD" clId="Web-{1A6248B2-BEC3-45DE-9F3A-24FB1F43953F}" dt="2021-09-16T21:14:32.900" v="517"/>
        <pc:sldMkLst>
          <pc:docMk/>
          <pc:sldMk cId="2095295851" sldId="416"/>
        </pc:sldMkLst>
      </pc:sldChg>
      <pc:sldChg chg="modNotes">
        <pc:chgData name="Shauna Doerksen" userId="S::sdoerksen2@wrha.mb.ca::0a081450-8ca8-4a20-8cfe-026cfbe8670e" providerId="AD" clId="Web-{1A6248B2-BEC3-45DE-9F3A-24FB1F43953F}" dt="2021-09-16T21:10:00.601" v="378"/>
        <pc:sldMkLst>
          <pc:docMk/>
          <pc:sldMk cId="191263005" sldId="427"/>
        </pc:sldMkLst>
      </pc:sldChg>
      <pc:sldChg chg="modNotes">
        <pc:chgData name="Shauna Doerksen" userId="S::sdoerksen2@wrha.mb.ca::0a081450-8ca8-4a20-8cfe-026cfbe8670e" providerId="AD" clId="Web-{1A6248B2-BEC3-45DE-9F3A-24FB1F43953F}" dt="2021-09-16T21:10:33.930" v="415"/>
        <pc:sldMkLst>
          <pc:docMk/>
          <pc:sldMk cId="3284518501" sldId="428"/>
        </pc:sldMkLst>
      </pc:sldChg>
    </pc:docChg>
  </pc:docChgLst>
  <pc:docChgLst>
    <pc:chgData name="Shauna Doerksen" userId="0a081450-8ca8-4a20-8cfe-026cfbe8670e" providerId="ADAL" clId="{22062D82-9D09-4486-983A-B8D0449EF765}"/>
    <pc:docChg chg="custSel delSld modSld">
      <pc:chgData name="Shauna Doerksen" userId="0a081450-8ca8-4a20-8cfe-026cfbe8670e" providerId="ADAL" clId="{22062D82-9D09-4486-983A-B8D0449EF765}" dt="2021-09-23T13:52:29.069" v="106" actId="20577"/>
      <pc:docMkLst>
        <pc:docMk/>
      </pc:docMkLst>
      <pc:sldChg chg="modNotesTx">
        <pc:chgData name="Shauna Doerksen" userId="0a081450-8ca8-4a20-8cfe-026cfbe8670e" providerId="ADAL" clId="{22062D82-9D09-4486-983A-B8D0449EF765}" dt="2021-09-23T13:31:34.028" v="102" actId="20577"/>
        <pc:sldMkLst>
          <pc:docMk/>
          <pc:sldMk cId="2327569206" sldId="423"/>
        </pc:sldMkLst>
      </pc:sldChg>
      <pc:sldChg chg="modSp del modAnim">
        <pc:chgData name="Shauna Doerksen" userId="0a081450-8ca8-4a20-8cfe-026cfbe8670e" providerId="ADAL" clId="{22062D82-9D09-4486-983A-B8D0449EF765}" dt="2021-09-23T13:52:29.069" v="106" actId="20577"/>
        <pc:sldMkLst>
          <pc:docMk/>
          <pc:sldMk cId="2969244052" sldId="494"/>
        </pc:sldMkLst>
        <pc:spChg chg="mod">
          <ac:chgData name="Shauna Doerksen" userId="0a081450-8ca8-4a20-8cfe-026cfbe8670e" providerId="ADAL" clId="{22062D82-9D09-4486-983A-B8D0449EF765}" dt="2021-09-23T13:30:26.289" v="97" actId="115"/>
          <ac:spMkLst>
            <pc:docMk/>
            <pc:sldMk cId="2969244052" sldId="494"/>
            <ac:spMk id="66563" creationId="{B919DA91-89D4-4BFA-B848-2CF66BC44C43}"/>
          </ac:spMkLst>
        </pc:spChg>
        <pc:spChg chg="mod">
          <ac:chgData name="Shauna Doerksen" userId="0a081450-8ca8-4a20-8cfe-026cfbe8670e" providerId="ADAL" clId="{22062D82-9D09-4486-983A-B8D0449EF765}" dt="2021-09-23T13:52:29.069" v="106" actId="20577"/>
          <ac:spMkLst>
            <pc:docMk/>
            <pc:sldMk cId="2969244052" sldId="494"/>
            <ac:spMk id="109570" creationId="{4553BA96-BA45-4055-B50A-0324803C0C3F}"/>
          </ac:spMkLst>
        </pc:spChg>
      </pc:sldChg>
      <pc:sldChg chg="modSp del">
        <pc:chgData name="Shauna Doerksen" userId="0a081450-8ca8-4a20-8cfe-026cfbe8670e" providerId="ADAL" clId="{22062D82-9D09-4486-983A-B8D0449EF765}" dt="2021-09-23T13:23:59.792" v="14"/>
        <pc:sldMkLst>
          <pc:docMk/>
          <pc:sldMk cId="713180947" sldId="501"/>
        </pc:sldMkLst>
        <pc:spChg chg="mod">
          <ac:chgData name="Shauna Doerksen" userId="0a081450-8ca8-4a20-8cfe-026cfbe8670e" providerId="ADAL" clId="{22062D82-9D09-4486-983A-B8D0449EF765}" dt="2021-09-23T13:23:59.792" v="14"/>
          <ac:spMkLst>
            <pc:docMk/>
            <pc:sldMk cId="713180947" sldId="501"/>
            <ac:spMk id="109570" creationId="{4553BA96-BA45-4055-B50A-0324803C0C3F}"/>
          </ac:spMkLst>
        </pc:spChg>
        <pc:picChg chg="mod">
          <ac:chgData name="Shauna Doerksen" userId="0a081450-8ca8-4a20-8cfe-026cfbe8670e" providerId="ADAL" clId="{22062D82-9D09-4486-983A-B8D0449EF765}" dt="2021-09-23T13:23:48.123" v="13" actId="1076"/>
          <ac:picMkLst>
            <pc:docMk/>
            <pc:sldMk cId="713180947" sldId="501"/>
            <ac:picMk id="4" creationId="{87515E82-008D-412C-9F39-6115B3E3636F}"/>
          </ac:picMkLst>
        </pc:picChg>
      </pc:sldChg>
    </pc:docChg>
  </pc:docChgLst>
  <pc:docChgLst>
    <pc:chgData name="Shauna Doerksen" userId="0a081450-8ca8-4a20-8cfe-026cfbe8670e" providerId="ADAL" clId="{FC03D150-472C-4386-88E7-40E2DC70848D}"/>
    <pc:docChg chg="undo custSel addSld delSld modSld">
      <pc:chgData name="Shauna Doerksen" userId="0a081450-8ca8-4a20-8cfe-026cfbe8670e" providerId="ADAL" clId="{FC03D150-472C-4386-88E7-40E2DC70848D}" dt="2021-09-15T22:38:54.856" v="467" actId="20577"/>
      <pc:docMkLst>
        <pc:docMk/>
      </pc:docMkLst>
      <pc:sldChg chg="modNotesTx">
        <pc:chgData name="Shauna Doerksen" userId="0a081450-8ca8-4a20-8cfe-026cfbe8670e" providerId="ADAL" clId="{FC03D150-472C-4386-88E7-40E2DC70848D}" dt="2021-09-15T22:38:23.762" v="451" actId="20577"/>
        <pc:sldMkLst>
          <pc:docMk/>
          <pc:sldMk cId="0" sldId="256"/>
        </pc:sldMkLst>
      </pc:sldChg>
      <pc:sldChg chg="modSp">
        <pc:chgData name="Shauna Doerksen" userId="0a081450-8ca8-4a20-8cfe-026cfbe8670e" providerId="ADAL" clId="{FC03D150-472C-4386-88E7-40E2DC70848D}" dt="2021-09-15T21:45:38.443" v="325" actId="20577"/>
        <pc:sldMkLst>
          <pc:docMk/>
          <pc:sldMk cId="0" sldId="285"/>
        </pc:sldMkLst>
        <pc:spChg chg="mod">
          <ac:chgData name="Shauna Doerksen" userId="0a081450-8ca8-4a20-8cfe-026cfbe8670e" providerId="ADAL" clId="{FC03D150-472C-4386-88E7-40E2DC70848D}" dt="2021-09-15T21:45:38.443" v="325" actId="20577"/>
          <ac:spMkLst>
            <pc:docMk/>
            <pc:sldMk cId="0" sldId="285"/>
            <ac:spMk id="3" creationId="{00000000-0000-0000-0000-000000000000}"/>
          </ac:spMkLst>
        </pc:spChg>
      </pc:sldChg>
      <pc:sldChg chg="modNotesTx">
        <pc:chgData name="Shauna Doerksen" userId="0a081450-8ca8-4a20-8cfe-026cfbe8670e" providerId="ADAL" clId="{FC03D150-472C-4386-88E7-40E2DC70848D}" dt="2021-09-15T21:10:01.428" v="150" actId="20577"/>
        <pc:sldMkLst>
          <pc:docMk/>
          <pc:sldMk cId="1646932217" sldId="301"/>
        </pc:sldMkLst>
      </pc:sldChg>
      <pc:sldChg chg="modNotesTx">
        <pc:chgData name="Shauna Doerksen" userId="0a081450-8ca8-4a20-8cfe-026cfbe8670e" providerId="ADAL" clId="{FC03D150-472C-4386-88E7-40E2DC70848D}" dt="2021-09-15T21:10:17.643" v="151" actId="20577"/>
        <pc:sldMkLst>
          <pc:docMk/>
          <pc:sldMk cId="280826610" sldId="303"/>
        </pc:sldMkLst>
      </pc:sldChg>
      <pc:sldChg chg="addSp delSp modSp modAnim">
        <pc:chgData name="Shauna Doerksen" userId="0a081450-8ca8-4a20-8cfe-026cfbe8670e" providerId="ADAL" clId="{FC03D150-472C-4386-88E7-40E2DC70848D}" dt="2021-09-15T22:19:50.172" v="399" actId="1035"/>
        <pc:sldMkLst>
          <pc:docMk/>
          <pc:sldMk cId="815715638" sldId="306"/>
        </pc:sldMkLst>
        <pc:spChg chg="mod">
          <ac:chgData name="Shauna Doerksen" userId="0a081450-8ca8-4a20-8cfe-026cfbe8670e" providerId="ADAL" clId="{FC03D150-472C-4386-88E7-40E2DC70848D}" dt="2021-09-15T22:16:07.662" v="348"/>
          <ac:spMkLst>
            <pc:docMk/>
            <pc:sldMk cId="815715638" sldId="306"/>
            <ac:spMk id="3" creationId="{00000000-0000-0000-0000-000000000000}"/>
          </ac:spMkLst>
        </pc:spChg>
        <pc:spChg chg="add del">
          <ac:chgData name="Shauna Doerksen" userId="0a081450-8ca8-4a20-8cfe-026cfbe8670e" providerId="ADAL" clId="{FC03D150-472C-4386-88E7-40E2DC70848D}" dt="2021-09-15T22:16:04.153" v="347"/>
          <ac:spMkLst>
            <pc:docMk/>
            <pc:sldMk cId="815715638" sldId="306"/>
            <ac:spMk id="4" creationId="{C9F9ECE4-B95A-421B-9C39-88708C63700C}"/>
          </ac:spMkLst>
        </pc:spChg>
        <pc:spChg chg="add del">
          <ac:chgData name="Shauna Doerksen" userId="0a081450-8ca8-4a20-8cfe-026cfbe8670e" providerId="ADAL" clId="{FC03D150-472C-4386-88E7-40E2DC70848D}" dt="2021-09-15T22:16:12.017" v="351"/>
          <ac:spMkLst>
            <pc:docMk/>
            <pc:sldMk cId="815715638" sldId="306"/>
            <ac:spMk id="5" creationId="{C815C563-D0B8-46BF-B715-8BB5D0281263}"/>
          </ac:spMkLst>
        </pc:spChg>
        <pc:spChg chg="add del">
          <ac:chgData name="Shauna Doerksen" userId="0a081450-8ca8-4a20-8cfe-026cfbe8670e" providerId="ADAL" clId="{FC03D150-472C-4386-88E7-40E2DC70848D}" dt="2021-09-15T22:16:14.338" v="353"/>
          <ac:spMkLst>
            <pc:docMk/>
            <pc:sldMk cId="815715638" sldId="306"/>
            <ac:spMk id="7" creationId="{6DB55AE1-31D8-444A-BCB8-2D934B490AF7}"/>
          </ac:spMkLst>
        </pc:spChg>
        <pc:spChg chg="add mod">
          <ac:chgData name="Shauna Doerksen" userId="0a081450-8ca8-4a20-8cfe-026cfbe8670e" providerId="ADAL" clId="{FC03D150-472C-4386-88E7-40E2DC70848D}" dt="2021-09-15T22:19:50.172" v="399" actId="1035"/>
          <ac:spMkLst>
            <pc:docMk/>
            <pc:sldMk cId="815715638" sldId="306"/>
            <ac:spMk id="9" creationId="{AF40488C-AADD-4EB0-B566-70B45BBA385A}"/>
          </ac:spMkLst>
        </pc:spChg>
      </pc:sldChg>
      <pc:sldChg chg="modSp add">
        <pc:chgData name="Shauna Doerksen" userId="0a081450-8ca8-4a20-8cfe-026cfbe8670e" providerId="ADAL" clId="{FC03D150-472C-4386-88E7-40E2DC70848D}" dt="2021-09-15T21:21:22.361" v="255" actId="6549"/>
        <pc:sldMkLst>
          <pc:docMk/>
          <pc:sldMk cId="1234183510" sldId="316"/>
        </pc:sldMkLst>
        <pc:spChg chg="mod">
          <ac:chgData name="Shauna Doerksen" userId="0a081450-8ca8-4a20-8cfe-026cfbe8670e" providerId="ADAL" clId="{FC03D150-472C-4386-88E7-40E2DC70848D}" dt="2021-09-15T21:21:22.361" v="255" actId="6549"/>
          <ac:spMkLst>
            <pc:docMk/>
            <pc:sldMk cId="1234183510" sldId="316"/>
            <ac:spMk id="3" creationId="{00000000-0000-0000-0000-000000000000}"/>
          </ac:spMkLst>
        </pc:spChg>
      </pc:sldChg>
      <pc:sldChg chg="modNotesTx">
        <pc:chgData name="Shauna Doerksen" userId="0a081450-8ca8-4a20-8cfe-026cfbe8670e" providerId="ADAL" clId="{FC03D150-472C-4386-88E7-40E2DC70848D}" dt="2021-09-15T22:38:54.856" v="467" actId="20577"/>
        <pc:sldMkLst>
          <pc:docMk/>
          <pc:sldMk cId="3882295321" sldId="319"/>
        </pc:sldMkLst>
      </pc:sldChg>
      <pc:sldChg chg="addSp delSp modSp modAnim">
        <pc:chgData name="Shauna Doerksen" userId="0a081450-8ca8-4a20-8cfe-026cfbe8670e" providerId="ADAL" clId="{FC03D150-472C-4386-88E7-40E2DC70848D}" dt="2021-09-15T22:24:30.520" v="418" actId="208"/>
        <pc:sldMkLst>
          <pc:docMk/>
          <pc:sldMk cId="1634084769" sldId="320"/>
        </pc:sldMkLst>
        <pc:spChg chg="add mod">
          <ac:chgData name="Shauna Doerksen" userId="0a081450-8ca8-4a20-8cfe-026cfbe8670e" providerId="ADAL" clId="{FC03D150-472C-4386-88E7-40E2DC70848D}" dt="2021-09-15T22:24:30.520" v="418" actId="208"/>
          <ac:spMkLst>
            <pc:docMk/>
            <pc:sldMk cId="1634084769" sldId="320"/>
            <ac:spMk id="7" creationId="{FF21ED6B-CDCC-4C68-9767-866E2352A92E}"/>
          </ac:spMkLst>
        </pc:spChg>
        <pc:cxnChg chg="add del mod">
          <ac:chgData name="Shauna Doerksen" userId="0a081450-8ca8-4a20-8cfe-026cfbe8670e" providerId="ADAL" clId="{FC03D150-472C-4386-88E7-40E2DC70848D}" dt="2021-09-15T21:46:19.754" v="327" actId="11529"/>
          <ac:cxnSpMkLst>
            <pc:docMk/>
            <pc:sldMk cId="1634084769" sldId="320"/>
            <ac:cxnSpMk id="6" creationId="{0E6DC4C0-51CD-4514-A51B-E240F7B54360}"/>
          </ac:cxnSpMkLst>
        </pc:cxnChg>
      </pc:sldChg>
      <pc:sldChg chg="modNotesTx">
        <pc:chgData name="Shauna Doerksen" userId="0a081450-8ca8-4a20-8cfe-026cfbe8670e" providerId="ADAL" clId="{FC03D150-472C-4386-88E7-40E2DC70848D}" dt="2021-09-15T21:09:46.144" v="148" actId="6549"/>
        <pc:sldMkLst>
          <pc:docMk/>
          <pc:sldMk cId="3268670464" sldId="332"/>
        </pc:sldMkLst>
      </pc:sldChg>
      <pc:sldChg chg="modSp">
        <pc:chgData name="Shauna Doerksen" userId="0a081450-8ca8-4a20-8cfe-026cfbe8670e" providerId="ADAL" clId="{FC03D150-472C-4386-88E7-40E2DC70848D}" dt="2021-09-15T22:24:16.420" v="417" actId="208"/>
        <pc:sldMkLst>
          <pc:docMk/>
          <pc:sldMk cId="1551999461" sldId="335"/>
        </pc:sldMkLst>
        <pc:spChg chg="mod">
          <ac:chgData name="Shauna Doerksen" userId="0a081450-8ca8-4a20-8cfe-026cfbe8670e" providerId="ADAL" clId="{FC03D150-472C-4386-88E7-40E2DC70848D}" dt="2021-09-15T22:24:16.420" v="417" actId="208"/>
          <ac:spMkLst>
            <pc:docMk/>
            <pc:sldMk cId="1551999461" sldId="335"/>
            <ac:spMk id="4" creationId="{00000000-0000-0000-0000-000000000000}"/>
          </ac:spMkLst>
        </pc:spChg>
      </pc:sldChg>
      <pc:sldChg chg="modSp">
        <pc:chgData name="Shauna Doerksen" userId="0a081450-8ca8-4a20-8cfe-026cfbe8670e" providerId="ADAL" clId="{FC03D150-472C-4386-88E7-40E2DC70848D}" dt="2021-09-15T21:42:14.994" v="286" actId="20577"/>
        <pc:sldMkLst>
          <pc:docMk/>
          <pc:sldMk cId="2147509778" sldId="343"/>
        </pc:sldMkLst>
        <pc:spChg chg="mod">
          <ac:chgData name="Shauna Doerksen" userId="0a081450-8ca8-4a20-8cfe-026cfbe8670e" providerId="ADAL" clId="{FC03D150-472C-4386-88E7-40E2DC70848D}" dt="2021-09-15T21:42:14.994" v="286" actId="20577"/>
          <ac:spMkLst>
            <pc:docMk/>
            <pc:sldMk cId="2147509778" sldId="343"/>
            <ac:spMk id="3" creationId="{00000000-0000-0000-0000-000000000000}"/>
          </ac:spMkLst>
        </pc:spChg>
      </pc:sldChg>
      <pc:sldChg chg="modNotesTx">
        <pc:chgData name="Shauna Doerksen" userId="0a081450-8ca8-4a20-8cfe-026cfbe8670e" providerId="ADAL" clId="{FC03D150-472C-4386-88E7-40E2DC70848D}" dt="2021-09-15T21:08:43.553" v="143" actId="20577"/>
        <pc:sldMkLst>
          <pc:docMk/>
          <pc:sldMk cId="2460042022" sldId="345"/>
        </pc:sldMkLst>
      </pc:sldChg>
      <pc:sldChg chg="addSp delSp">
        <pc:chgData name="Shauna Doerksen" userId="0a081450-8ca8-4a20-8cfe-026cfbe8670e" providerId="ADAL" clId="{FC03D150-472C-4386-88E7-40E2DC70848D}" dt="2021-09-15T21:12:16.194" v="219"/>
        <pc:sldMkLst>
          <pc:docMk/>
          <pc:sldMk cId="3549830938" sldId="409"/>
        </pc:sldMkLst>
        <pc:picChg chg="add del">
          <ac:chgData name="Shauna Doerksen" userId="0a081450-8ca8-4a20-8cfe-026cfbe8670e" providerId="ADAL" clId="{FC03D150-472C-4386-88E7-40E2DC70848D}" dt="2021-09-15T21:12:16.194" v="219"/>
          <ac:picMkLst>
            <pc:docMk/>
            <pc:sldMk cId="3549830938" sldId="409"/>
            <ac:picMk id="1026" creationId="{18B15668-1470-4E49-A388-12448754DA38}"/>
          </ac:picMkLst>
        </pc:picChg>
      </pc:sldChg>
      <pc:sldChg chg="modNotesTx">
        <pc:chgData name="Shauna Doerksen" userId="0a081450-8ca8-4a20-8cfe-026cfbe8670e" providerId="ADAL" clId="{FC03D150-472C-4386-88E7-40E2DC70848D}" dt="2021-09-15T21:11:29.378" v="217" actId="20577"/>
        <pc:sldMkLst>
          <pc:docMk/>
          <pc:sldMk cId="2095295851" sldId="416"/>
        </pc:sldMkLst>
      </pc:sldChg>
      <pc:sldChg chg="modSp modAnim">
        <pc:chgData name="Shauna Doerksen" userId="0a081450-8ca8-4a20-8cfe-026cfbe8670e" providerId="ADAL" clId="{FC03D150-472C-4386-88E7-40E2DC70848D}" dt="2021-09-15T21:50:58.787" v="341" actId="5793"/>
        <pc:sldMkLst>
          <pc:docMk/>
          <pc:sldMk cId="1385421778" sldId="420"/>
        </pc:sldMkLst>
        <pc:spChg chg="mod">
          <ac:chgData name="Shauna Doerksen" userId="0a081450-8ca8-4a20-8cfe-026cfbe8670e" providerId="ADAL" clId="{FC03D150-472C-4386-88E7-40E2DC70848D}" dt="2021-09-15T21:50:58.787" v="341" actId="5793"/>
          <ac:spMkLst>
            <pc:docMk/>
            <pc:sldMk cId="1385421778" sldId="420"/>
            <ac:spMk id="3" creationId="{00000000-0000-0000-0000-000000000000}"/>
          </ac:spMkLst>
        </pc:spChg>
      </pc:sldChg>
      <pc:sldChg chg="modNotesTx">
        <pc:chgData name="Shauna Doerksen" userId="0a081450-8ca8-4a20-8cfe-026cfbe8670e" providerId="ADAL" clId="{FC03D150-472C-4386-88E7-40E2DC70848D}" dt="2021-09-15T21:39:16.114" v="258" actId="20577"/>
        <pc:sldMkLst>
          <pc:docMk/>
          <pc:sldMk cId="2327569206" sldId="423"/>
        </pc:sldMkLst>
      </pc:sldChg>
      <pc:sldChg chg="modSp modAnim modNotesTx">
        <pc:chgData name="Shauna Doerksen" userId="0a081450-8ca8-4a20-8cfe-026cfbe8670e" providerId="ADAL" clId="{FC03D150-472C-4386-88E7-40E2DC70848D}" dt="2021-09-15T21:43:12.669" v="287" actId="14100"/>
        <pc:sldMkLst>
          <pc:docMk/>
          <pc:sldMk cId="191263005" sldId="427"/>
        </pc:sldMkLst>
        <pc:spChg chg="mod">
          <ac:chgData name="Shauna Doerksen" userId="0a081450-8ca8-4a20-8cfe-026cfbe8670e" providerId="ADAL" clId="{FC03D150-472C-4386-88E7-40E2DC70848D}" dt="2021-09-15T21:43:12.669" v="287" actId="14100"/>
          <ac:spMkLst>
            <pc:docMk/>
            <pc:sldMk cId="191263005" sldId="427"/>
            <ac:spMk id="2" creationId="{00000000-0000-0000-0000-000000000000}"/>
          </ac:spMkLst>
        </pc:spChg>
      </pc:sldChg>
      <pc:sldChg chg="modSp modAnim">
        <pc:chgData name="Shauna Doerksen" userId="0a081450-8ca8-4a20-8cfe-026cfbe8670e" providerId="ADAL" clId="{FC03D150-472C-4386-88E7-40E2DC70848D}" dt="2021-09-15T22:22:48.330" v="415"/>
        <pc:sldMkLst>
          <pc:docMk/>
          <pc:sldMk cId="3284518501" sldId="428"/>
        </pc:sldMkLst>
        <pc:spChg chg="mod">
          <ac:chgData name="Shauna Doerksen" userId="0a081450-8ca8-4a20-8cfe-026cfbe8670e" providerId="ADAL" clId="{FC03D150-472C-4386-88E7-40E2DC70848D}" dt="2021-09-15T21:43:52.094" v="296" actId="1036"/>
          <ac:spMkLst>
            <pc:docMk/>
            <pc:sldMk cId="3284518501" sldId="428"/>
            <ac:spMk id="2" creationId="{00000000-0000-0000-0000-000000000000}"/>
          </ac:spMkLst>
        </pc:spChg>
      </pc:sldChg>
      <pc:sldChg chg="modSp modAnim">
        <pc:chgData name="Shauna Doerksen" userId="0a081450-8ca8-4a20-8cfe-026cfbe8670e" providerId="ADAL" clId="{FC03D150-472C-4386-88E7-40E2DC70848D}" dt="2021-09-15T22:23:21.997" v="416"/>
        <pc:sldMkLst>
          <pc:docMk/>
          <pc:sldMk cId="1920855667" sldId="431"/>
        </pc:sldMkLst>
        <pc:spChg chg="mod">
          <ac:chgData name="Shauna Doerksen" userId="0a081450-8ca8-4a20-8cfe-026cfbe8670e" providerId="ADAL" clId="{FC03D150-472C-4386-88E7-40E2DC70848D}" dt="2021-09-15T21:45:25.677" v="322" actId="255"/>
          <ac:spMkLst>
            <pc:docMk/>
            <pc:sldMk cId="1920855667" sldId="431"/>
            <ac:spMk id="3" creationId="{00000000-0000-0000-0000-000000000000}"/>
          </ac:spMkLst>
        </pc:spChg>
        <pc:picChg chg="mod">
          <ac:chgData name="Shauna Doerksen" userId="0a081450-8ca8-4a20-8cfe-026cfbe8670e" providerId="ADAL" clId="{FC03D150-472C-4386-88E7-40E2DC70848D}" dt="2021-09-15T21:44:31.928" v="311" actId="14100"/>
          <ac:picMkLst>
            <pc:docMk/>
            <pc:sldMk cId="1920855667" sldId="431"/>
            <ac:picMk id="7" creationId="{00000000-0000-0000-0000-000000000000}"/>
          </ac:picMkLst>
        </pc:picChg>
      </pc:sldChg>
      <pc:sldChg chg="addSp delSp modSp add">
        <pc:chgData name="Shauna Doerksen" userId="0a081450-8ca8-4a20-8cfe-026cfbe8670e" providerId="ADAL" clId="{FC03D150-472C-4386-88E7-40E2DC70848D}" dt="2021-09-15T22:26:45.592" v="430" actId="1037"/>
        <pc:sldMkLst>
          <pc:docMk/>
          <pc:sldMk cId="3623094142" sldId="434"/>
        </pc:sldMkLst>
        <pc:spChg chg="add del">
          <ac:chgData name="Shauna Doerksen" userId="0a081450-8ca8-4a20-8cfe-026cfbe8670e" providerId="ADAL" clId="{FC03D150-472C-4386-88E7-40E2DC70848D}" dt="2021-09-15T21:12:28.318" v="222"/>
          <ac:spMkLst>
            <pc:docMk/>
            <pc:sldMk cId="3623094142" sldId="434"/>
            <ac:spMk id="2" creationId="{98123A7B-F61E-4964-8679-F784F0105A88}"/>
          </ac:spMkLst>
        </pc:spChg>
        <pc:spChg chg="add mod">
          <ac:chgData name="Shauna Doerksen" userId="0a081450-8ca8-4a20-8cfe-026cfbe8670e" providerId="ADAL" clId="{FC03D150-472C-4386-88E7-40E2DC70848D}" dt="2021-09-15T21:12:32.877" v="224" actId="14100"/>
          <ac:spMkLst>
            <pc:docMk/>
            <pc:sldMk cId="3623094142" sldId="434"/>
            <ac:spMk id="3" creationId="{843176D0-5510-49D3-9177-E680A44C48DA}"/>
          </ac:spMkLst>
        </pc:spChg>
        <pc:spChg chg="add">
          <ac:chgData name="Shauna Doerksen" userId="0a081450-8ca8-4a20-8cfe-026cfbe8670e" providerId="ADAL" clId="{FC03D150-472C-4386-88E7-40E2DC70848D}" dt="2021-09-15T21:12:36.978" v="225"/>
          <ac:spMkLst>
            <pc:docMk/>
            <pc:sldMk cId="3623094142" sldId="434"/>
            <ac:spMk id="4" creationId="{23BAB37B-624D-4C11-B29B-4B60E2565D15}"/>
          </ac:spMkLst>
        </pc:spChg>
        <pc:spChg chg="add del">
          <ac:chgData name="Shauna Doerksen" userId="0a081450-8ca8-4a20-8cfe-026cfbe8670e" providerId="ADAL" clId="{FC03D150-472C-4386-88E7-40E2DC70848D}" dt="2021-09-15T21:12:40.840" v="227" actId="478"/>
          <ac:spMkLst>
            <pc:docMk/>
            <pc:sldMk cId="3623094142" sldId="434"/>
            <ac:spMk id="5" creationId="{E4A1680F-DC88-4859-9155-1119229D5146}"/>
          </ac:spMkLst>
        </pc:spChg>
        <pc:picChg chg="add del mod">
          <ac:chgData name="Shauna Doerksen" userId="0a081450-8ca8-4a20-8cfe-026cfbe8670e" providerId="ADAL" clId="{FC03D150-472C-4386-88E7-40E2DC70848D}" dt="2021-09-15T22:26:22.405" v="421" actId="478"/>
          <ac:picMkLst>
            <pc:docMk/>
            <pc:sldMk cId="3623094142" sldId="434"/>
            <ac:picMk id="6" creationId="{6CBD860B-4635-4C9F-804C-382242A78779}"/>
          </ac:picMkLst>
        </pc:picChg>
        <pc:picChg chg="add mod modCrop">
          <ac:chgData name="Shauna Doerksen" userId="0a081450-8ca8-4a20-8cfe-026cfbe8670e" providerId="ADAL" clId="{FC03D150-472C-4386-88E7-40E2DC70848D}" dt="2021-09-15T22:26:45.592" v="430" actId="1037"/>
          <ac:picMkLst>
            <pc:docMk/>
            <pc:sldMk cId="3623094142" sldId="434"/>
            <ac:picMk id="7" creationId="{70A0420C-ABD4-4764-990C-C505AB19B445}"/>
          </ac:picMkLst>
        </pc:picChg>
      </pc:sldChg>
      <pc:sldChg chg="delSp modSp add">
        <pc:chgData name="Shauna Doerksen" userId="0a081450-8ca8-4a20-8cfe-026cfbe8670e" providerId="ADAL" clId="{FC03D150-472C-4386-88E7-40E2DC70848D}" dt="2021-09-15T22:27:35.773" v="445" actId="1076"/>
        <pc:sldMkLst>
          <pc:docMk/>
          <pc:sldMk cId="3621091900" sldId="435"/>
        </pc:sldMkLst>
        <pc:picChg chg="mod">
          <ac:chgData name="Shauna Doerksen" userId="0a081450-8ca8-4a20-8cfe-026cfbe8670e" providerId="ADAL" clId="{FC03D150-472C-4386-88E7-40E2DC70848D}" dt="2021-09-15T22:27:35.773" v="445" actId="1076"/>
          <ac:picMkLst>
            <pc:docMk/>
            <pc:sldMk cId="3621091900" sldId="435"/>
            <ac:picMk id="6" creationId="{6CBD860B-4635-4C9F-804C-382242A78779}"/>
          </ac:picMkLst>
        </pc:picChg>
        <pc:picChg chg="del">
          <ac:chgData name="Shauna Doerksen" userId="0a081450-8ca8-4a20-8cfe-026cfbe8670e" providerId="ADAL" clId="{FC03D150-472C-4386-88E7-40E2DC70848D}" dt="2021-09-15T22:26:24.963" v="422" actId="478"/>
          <ac:picMkLst>
            <pc:docMk/>
            <pc:sldMk cId="3621091900" sldId="435"/>
            <ac:picMk id="7" creationId="{70A0420C-ABD4-4764-990C-C505AB19B445}"/>
          </ac:picMkLst>
        </pc:picChg>
      </pc:sldChg>
    </pc:docChg>
  </pc:docChgLst>
  <pc:docChgLst>
    <pc:chgData name="Shauna Doerksen" userId="0a081450-8ca8-4a20-8cfe-026cfbe8670e" providerId="ADAL" clId="{D670D28C-4E3E-4807-975C-3392FFFF75E9}"/>
    <pc:docChg chg="addSld delSld modSld">
      <pc:chgData name="Shauna Doerksen" userId="0a081450-8ca8-4a20-8cfe-026cfbe8670e" providerId="ADAL" clId="{D670D28C-4E3E-4807-975C-3392FFFF75E9}" dt="2021-10-07T20:31:06.768" v="3" actId="2696"/>
      <pc:docMkLst>
        <pc:docMk/>
      </pc:docMkLst>
      <pc:sldChg chg="del">
        <pc:chgData name="Shauna Doerksen" userId="0a081450-8ca8-4a20-8cfe-026cfbe8670e" providerId="ADAL" clId="{D670D28C-4E3E-4807-975C-3392FFFF75E9}" dt="2021-10-07T20:30:23.833" v="2" actId="2696"/>
        <pc:sldMkLst>
          <pc:docMk/>
          <pc:sldMk cId="3104007264" sldId="325"/>
        </pc:sldMkLst>
      </pc:sldChg>
      <pc:sldChg chg="del">
        <pc:chgData name="Shauna Doerksen" userId="0a081450-8ca8-4a20-8cfe-026cfbe8670e" providerId="ADAL" clId="{D670D28C-4E3E-4807-975C-3392FFFF75E9}" dt="2021-10-07T20:31:06.768" v="3" actId="2696"/>
        <pc:sldMkLst>
          <pc:docMk/>
          <pc:sldMk cId="3351677464" sldId="433"/>
        </pc:sldMkLst>
      </pc:sldChg>
      <pc:sldChg chg="add del">
        <pc:chgData name="Shauna Doerksen" userId="0a081450-8ca8-4a20-8cfe-026cfbe8670e" providerId="ADAL" clId="{D670D28C-4E3E-4807-975C-3392FFFF75E9}" dt="2021-10-07T20:30:18.344" v="1"/>
        <pc:sldMkLst>
          <pc:docMk/>
          <pc:sldMk cId="2868741037" sldId="475"/>
        </pc:sldMkLst>
      </pc:sldChg>
    </pc:docChg>
  </pc:docChgLst>
  <pc:docChgLst>
    <pc:chgData name="Shauna Doerksen" userId="S::sdoerksen2@wrha.mb.ca::0a081450-8ca8-4a20-8cfe-026cfbe8670e" providerId="AD" clId="Web-{6181B7BB-FA25-48D3-8A0E-D019A0AD8862}"/>
    <pc:docChg chg="modSld">
      <pc:chgData name="Shauna Doerksen" userId="S::sdoerksen2@wrha.mb.ca::0a081450-8ca8-4a20-8cfe-026cfbe8670e" providerId="AD" clId="Web-{6181B7BB-FA25-48D3-8A0E-D019A0AD8862}" dt="2021-10-18T00:24:12.009" v="32" actId="20577"/>
      <pc:docMkLst>
        <pc:docMk/>
      </pc:docMkLst>
      <pc:sldChg chg="modSp">
        <pc:chgData name="Shauna Doerksen" userId="S::sdoerksen2@wrha.mb.ca::0a081450-8ca8-4a20-8cfe-026cfbe8670e" providerId="AD" clId="Web-{6181B7BB-FA25-48D3-8A0E-D019A0AD8862}" dt="2021-10-18T00:24:12.009" v="32" actId="20577"/>
        <pc:sldMkLst>
          <pc:docMk/>
          <pc:sldMk cId="2382207643" sldId="377"/>
        </pc:sldMkLst>
        <pc:spChg chg="mod">
          <ac:chgData name="Shauna Doerksen" userId="S::sdoerksen2@wrha.mb.ca::0a081450-8ca8-4a20-8cfe-026cfbe8670e" providerId="AD" clId="Web-{6181B7BB-FA25-48D3-8A0E-D019A0AD8862}" dt="2021-10-18T00:24:12.009" v="32" actId="20577"/>
          <ac:spMkLst>
            <pc:docMk/>
            <pc:sldMk cId="2382207643" sldId="377"/>
            <ac:spMk id="2" creationId="{3D9E03BD-2742-4470-9012-AC7D5D52B81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28583C1-FEB1-4F77-8937-C67D8413103F}" type="datetimeFigureOut">
              <a:rPr lang="en-US"/>
              <a:pPr>
                <a:defRPr/>
              </a:pPr>
              <a:t>10/17/2021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FAED3FF-7BA3-4284-B2B7-592883FE751B}" type="slidenum">
              <a:rPr lang="en-US"/>
              <a:pPr>
                <a:defRPr/>
              </a:pPr>
              <a:t>‹#›</a:t>
            </a:fld>
            <a:endParaRPr lang="en-US"/>
          </a:p>
        </p:txBody>
      </p:sp>
    </p:spTree>
    <p:extLst>
      <p:ext uri="{BB962C8B-B14F-4D97-AF65-F5344CB8AC3E}">
        <p14:creationId xmlns:p14="http://schemas.microsoft.com/office/powerpoint/2010/main" val="42117904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program is open to anyone who:</a:t>
            </a:r>
          </a:p>
          <a:p>
            <a:pPr marL="171450" indent="-171450">
              <a:buFont typeface="Arial" panose="020B0604020202020204" pitchFamily="34" charset="0"/>
              <a:buChar char="•"/>
            </a:pPr>
            <a:r>
              <a:rPr lang="en-US" dirty="0"/>
              <a:t>Has high cholesterol or high blood pressure.</a:t>
            </a:r>
          </a:p>
          <a:p>
            <a:pPr marL="171450" indent="-171450">
              <a:buFont typeface="Arial" panose="020B0604020202020204" pitchFamily="34" charset="0"/>
              <a:buChar char="•"/>
            </a:pPr>
            <a:r>
              <a:rPr lang="en-US" dirty="0"/>
              <a:t>Has a family history of heart disease and is interested in prevention strategies.</a:t>
            </a:r>
          </a:p>
          <a:p>
            <a:pPr marL="171450" indent="-171450">
              <a:buFont typeface="Arial" panose="020B0604020202020204" pitchFamily="34" charset="0"/>
              <a:buChar char="•"/>
            </a:pPr>
            <a:r>
              <a:rPr lang="en-US" dirty="0"/>
              <a:t>Has pre-diabetes/diabetes.</a:t>
            </a:r>
          </a:p>
          <a:p>
            <a:pPr marL="171450" indent="-171450">
              <a:buFont typeface="Arial" panose="020B0604020202020204" pitchFamily="34" charset="0"/>
              <a:buChar char="•"/>
            </a:pPr>
            <a:r>
              <a:rPr lang="en-US" dirty="0"/>
              <a:t>Had a heart attack, stroke or cardiovascular disease</a:t>
            </a:r>
            <a:r>
              <a:rPr lang="en-US" baseline="0" dirty="0"/>
              <a:t> and wants to learn how to optimize their health.</a:t>
            </a:r>
            <a:endParaRPr lang="en-US" dirty="0"/>
          </a:p>
        </p:txBody>
      </p:sp>
      <p:sp>
        <p:nvSpPr>
          <p:cNvPr id="4" name="Slide Number Placeholder 3"/>
          <p:cNvSpPr>
            <a:spLocks noGrp="1"/>
          </p:cNvSpPr>
          <p:nvPr>
            <p:ph type="sldNum" sz="quarter" idx="10"/>
          </p:nvPr>
        </p:nvSpPr>
        <p:spPr/>
        <p:txBody>
          <a:bodyPr/>
          <a:lstStyle/>
          <a:p>
            <a:pPr>
              <a:defRPr/>
            </a:pPr>
            <a:fld id="{BFAED3FF-7BA3-4284-B2B7-592883FE751B}" type="slidenum">
              <a:rPr lang="en-US" smtClean="0"/>
              <a:pPr>
                <a:defRPr/>
              </a:pPr>
              <a:t>1</a:t>
            </a:fld>
            <a:endParaRPr lang="en-US"/>
          </a:p>
        </p:txBody>
      </p:sp>
    </p:spTree>
    <p:extLst>
      <p:ext uri="{BB962C8B-B14F-4D97-AF65-F5344CB8AC3E}">
        <p14:creationId xmlns:p14="http://schemas.microsoft.com/office/powerpoint/2010/main" val="156105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r>
              <a:rPr lang="en-US" sz="1200" b="0" i="0" u="none" strike="noStrike" kern="1200">
                <a:solidFill>
                  <a:schemeClr val="tx1"/>
                </a:solidFill>
                <a:effectLst/>
                <a:latin typeface="+mn-lt"/>
                <a:ea typeface="+mn-ea"/>
                <a:cs typeface="+mn-cs"/>
              </a:rPr>
              <a:t>Saturated fats increase the “bad” cholesterol in our blood (LDL) which increases risk for heart disease and liver disease.</a:t>
            </a:r>
            <a:r>
              <a:rPr lang="en-US" sz="1200" b="0" i="0" kern="1200">
                <a:solidFill>
                  <a:schemeClr val="tx1"/>
                </a:solidFill>
                <a:effectLst/>
                <a:latin typeface="+mn-lt"/>
                <a:ea typeface="+mn-ea"/>
                <a:cs typeface="+mn-cs"/>
              </a:rPr>
              <a:t>​</a:t>
            </a:r>
          </a:p>
          <a:p>
            <a:r>
              <a:rPr lang="en-US" sz="1200" b="0" i="0" u="none" strike="noStrike" kern="1200">
                <a:solidFill>
                  <a:schemeClr val="tx1"/>
                </a:solidFill>
                <a:effectLst/>
                <a:latin typeface="+mn-lt"/>
                <a:ea typeface="+mn-ea"/>
                <a:cs typeface="+mn-cs"/>
              </a:rPr>
              <a:t>Sources of saturated fats: fatty cuts of meat, whole-fat dairy products (butter, cream, cheese, ice cream), lard &amp; shortening, coconut oil, palm oil &amp; palm kernel oil</a:t>
            </a:r>
            <a:r>
              <a:rPr lang="en-US"/>
              <a:t>.</a:t>
            </a:r>
          </a:p>
          <a:p>
            <a:endParaRPr lang="en-US" dirty="0">
              <a:cs typeface="Calibri"/>
            </a:endParaRPr>
          </a:p>
          <a:p>
            <a:r>
              <a:rPr lang="en-CA"/>
              <a:t>---Background info---</a:t>
            </a:r>
          </a:p>
          <a:p>
            <a:pPr>
              <a:spcBef>
                <a:spcPts val="0"/>
              </a:spcBef>
              <a:spcAft>
                <a:spcPts val="0"/>
              </a:spcAft>
            </a:pPr>
            <a:r>
              <a:rPr lang="en-CA"/>
              <a:t>There are different dietary saturated fatty acids. There is emerging evidence to suggest that the health effects of fats could vary depending on the food sources (e.g. animal vs plant). </a:t>
            </a:r>
            <a:r>
              <a:rPr lang="en-GB" dirty="0"/>
              <a:t> </a:t>
            </a:r>
            <a:r>
              <a:rPr lang="en-CA"/>
              <a:t>The food source from which the saturated fat is derived may have different effects on cardiovascular disease.</a:t>
            </a:r>
            <a:endParaRPr lang="en-US"/>
          </a:p>
        </p:txBody>
      </p:sp>
      <p:sp>
        <p:nvSpPr>
          <p:cNvPr id="430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386C23F-17DF-4AF7-B506-4358C62AFBFE}" type="slidenum">
              <a:rPr lang="en-US" altLang="en-US" smtClean="0"/>
              <a:pPr fontAlgn="base">
                <a:spcBef>
                  <a:spcPct val="0"/>
                </a:spcBef>
                <a:spcAft>
                  <a:spcPct val="0"/>
                </a:spcAft>
                <a:defRPr/>
              </a:pPr>
              <a:t>15</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CREATE A ZOOM POLL QUESTION.  (The answer is C).</a:t>
            </a:r>
          </a:p>
        </p:txBody>
      </p:sp>
      <p:sp>
        <p:nvSpPr>
          <p:cNvPr id="4" name="Slide Number Placeholder 3"/>
          <p:cNvSpPr>
            <a:spLocks noGrp="1"/>
          </p:cNvSpPr>
          <p:nvPr>
            <p:ph type="sldNum" sz="quarter" idx="10"/>
          </p:nvPr>
        </p:nvSpPr>
        <p:spPr/>
        <p:txBody>
          <a:bodyPr/>
          <a:lstStyle/>
          <a:p>
            <a:fld id="{9A60A681-6D9F-8849-B1B9-51920A7745B8}" type="slidenum">
              <a:rPr lang="en-US" smtClean="0"/>
              <a:pPr/>
              <a:t>17</a:t>
            </a:fld>
            <a:endParaRPr lang="en-US"/>
          </a:p>
        </p:txBody>
      </p:sp>
    </p:spTree>
    <p:extLst>
      <p:ext uri="{BB962C8B-B14F-4D97-AF65-F5344CB8AC3E}">
        <p14:creationId xmlns:p14="http://schemas.microsoft.com/office/powerpoint/2010/main" val="295092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kern="1200">
                <a:solidFill>
                  <a:schemeClr val="tx1"/>
                </a:solidFill>
                <a:effectLst/>
                <a:latin typeface="+mn-lt"/>
                <a:ea typeface="+mn-ea"/>
                <a:cs typeface="+mn-cs"/>
              </a:rPr>
              <a:t>Most of the saturated fat in the average North American diet doesn’t come from whole foods like beef or coconuts.</a:t>
            </a:r>
            <a:r>
              <a:rPr lang="en-CA"/>
              <a:t> </a:t>
            </a:r>
            <a:r>
              <a:rPr lang="en-CA" sz="1200" b="0" kern="1200">
                <a:solidFill>
                  <a:schemeClr val="tx1"/>
                </a:solidFill>
                <a:effectLst/>
                <a:latin typeface="+mn-lt"/>
                <a:ea typeface="+mn-ea"/>
                <a:cs typeface="+mn-cs"/>
              </a:rPr>
              <a:t> Instead it comes from processed foods such as pizza, cakes, cookies, </a:t>
            </a:r>
            <a:r>
              <a:rPr lang="en-CA"/>
              <a:t>doughnuts, ice </a:t>
            </a:r>
            <a:r>
              <a:rPr lang="en-CA" sz="1200" b="0" kern="1200">
                <a:solidFill>
                  <a:schemeClr val="tx1"/>
                </a:solidFill>
                <a:effectLst/>
                <a:latin typeface="+mn-lt"/>
                <a:ea typeface="+mn-ea"/>
                <a:cs typeface="+mn-cs"/>
              </a:rPr>
              <a:t>cream</a:t>
            </a:r>
            <a:r>
              <a:rPr lang="en-CA"/>
              <a:t>, and cheese.</a:t>
            </a:r>
            <a:endParaRPr lang="en-CA" sz="1200" b="0" kern="120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9A60A681-6D9F-8849-B1B9-51920A7745B8}" type="slidenum">
              <a:rPr lang="en-US" smtClean="0"/>
              <a:pPr/>
              <a:t>18</a:t>
            </a:fld>
            <a:endParaRPr lang="en-US"/>
          </a:p>
        </p:txBody>
      </p:sp>
    </p:spTree>
    <p:extLst>
      <p:ext uri="{BB962C8B-B14F-4D97-AF65-F5344CB8AC3E}">
        <p14:creationId xmlns:p14="http://schemas.microsoft.com/office/powerpoint/2010/main" val="295092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kern="1200">
                <a:solidFill>
                  <a:schemeClr val="tx1"/>
                </a:solidFill>
                <a:effectLst/>
                <a:latin typeface="+mn-lt"/>
                <a:ea typeface="+mn-ea"/>
                <a:cs typeface="+mn-cs"/>
              </a:rPr>
              <a:t>Highly processed foods are a major source of saturated fats in the diet.</a:t>
            </a:r>
            <a:r>
              <a:rPr lang="en-CA"/>
              <a:t> </a:t>
            </a:r>
            <a:r>
              <a:rPr lang="en-CA" sz="1200" b="0" kern="1200">
                <a:solidFill>
                  <a:schemeClr val="tx1"/>
                </a:solidFill>
                <a:effectLst/>
                <a:latin typeface="+mn-lt"/>
                <a:ea typeface="+mn-ea"/>
                <a:cs typeface="+mn-cs"/>
              </a:rPr>
              <a:t> These highly processed foods are usually also high in calories, sodium</a:t>
            </a:r>
            <a:r>
              <a:rPr lang="en-CA"/>
              <a:t> and </a:t>
            </a:r>
            <a:r>
              <a:rPr lang="en-CA" sz="1200" b="0" kern="1200">
                <a:solidFill>
                  <a:schemeClr val="tx1"/>
                </a:solidFill>
                <a:effectLst/>
                <a:latin typeface="+mn-lt"/>
                <a:ea typeface="+mn-ea"/>
                <a:cs typeface="+mn-cs"/>
              </a:rPr>
              <a:t>sugars</a:t>
            </a:r>
            <a:r>
              <a:rPr lang="en-CA"/>
              <a:t>,</a:t>
            </a:r>
            <a:r>
              <a:rPr lang="en-CA" sz="1200" b="0" kern="1200">
                <a:solidFill>
                  <a:schemeClr val="tx1"/>
                </a:solidFill>
                <a:effectLst/>
                <a:latin typeface="+mn-lt"/>
                <a:ea typeface="+mn-ea"/>
                <a:cs typeface="+mn-cs"/>
              </a:rPr>
              <a:t> and contain little to no nutritional value.</a:t>
            </a:r>
            <a:endParaRPr lang="en-CA" sz="1200" b="0" kern="1200">
              <a:solidFill>
                <a:schemeClr val="tx1"/>
              </a:solidFill>
              <a:effectLst/>
              <a:latin typeface="+mn-lt"/>
              <a:cs typeface="Calibri"/>
            </a:endParaRPr>
          </a:p>
          <a:p>
            <a:pPr lvl="0"/>
            <a:endParaRPr lang="en-GB" sz="1200" b="0" kern="1200">
              <a:solidFill>
                <a:schemeClr val="tx1"/>
              </a:solidFill>
              <a:effectLst/>
              <a:latin typeface="+mn-lt"/>
              <a:ea typeface="+mn-ea"/>
              <a:cs typeface="+mn-cs"/>
            </a:endParaRPr>
          </a:p>
          <a:p>
            <a:pPr lvl="0"/>
            <a:r>
              <a:rPr lang="en-CA" sz="1200" b="0" kern="1200">
                <a:solidFill>
                  <a:schemeClr val="tx1"/>
                </a:solidFill>
                <a:effectLst/>
                <a:latin typeface="+mn-lt"/>
                <a:ea typeface="+mn-ea"/>
                <a:cs typeface="+mn-cs"/>
              </a:rPr>
              <a:t>Sources of highly processed foods:  processed meats (deli meats, sausages and hot dogs); chips and many other packaged snack foods; French fries; pastries such</a:t>
            </a:r>
            <a:r>
              <a:rPr lang="en-CA" sz="1200" b="0" kern="1200" baseline="0">
                <a:solidFill>
                  <a:schemeClr val="tx1"/>
                </a:solidFill>
                <a:effectLst/>
                <a:latin typeface="+mn-lt"/>
                <a:ea typeface="+mn-ea"/>
                <a:cs typeface="+mn-cs"/>
              </a:rPr>
              <a:t> as </a:t>
            </a:r>
            <a:r>
              <a:rPr lang="en-CA" sz="1200" b="0" kern="1200">
                <a:solidFill>
                  <a:schemeClr val="tx1"/>
                </a:solidFill>
                <a:effectLst/>
                <a:latin typeface="+mn-lt"/>
                <a:ea typeface="+mn-ea"/>
                <a:cs typeface="+mn-cs"/>
              </a:rPr>
              <a:t>cookies, donuts, cakes; candy</a:t>
            </a:r>
            <a:r>
              <a:rPr lang="en-CA" sz="1200" b="0" kern="1200" baseline="0">
                <a:solidFill>
                  <a:schemeClr val="tx1"/>
                </a:solidFill>
                <a:effectLst/>
                <a:latin typeface="+mn-lt"/>
                <a:ea typeface="+mn-ea"/>
                <a:cs typeface="+mn-cs"/>
              </a:rPr>
              <a:t> and chocolates</a:t>
            </a:r>
            <a:r>
              <a:rPr lang="en-CA" sz="1200" b="0" kern="1200">
                <a:solidFill>
                  <a:schemeClr val="tx1"/>
                </a:solidFill>
                <a:effectLst/>
                <a:latin typeface="+mn-lt"/>
                <a:ea typeface="+mn-ea"/>
                <a:cs typeface="+mn-cs"/>
              </a:rPr>
              <a:t>; some breakfast cereals; pre-prepared or quick-cooking dishes such as pizza, frozen dinners,</a:t>
            </a:r>
            <a:r>
              <a:rPr lang="en-CA" sz="1200" b="0" kern="1200" baseline="0">
                <a:solidFill>
                  <a:schemeClr val="tx1"/>
                </a:solidFill>
                <a:effectLst/>
                <a:latin typeface="+mn-lt"/>
                <a:ea typeface="+mn-ea"/>
                <a:cs typeface="+mn-cs"/>
              </a:rPr>
              <a:t> and</a:t>
            </a:r>
            <a:r>
              <a:rPr lang="en-CA" sz="1200" b="0" kern="1200">
                <a:solidFill>
                  <a:schemeClr val="tx1"/>
                </a:solidFill>
                <a:effectLst/>
                <a:latin typeface="+mn-lt"/>
                <a:ea typeface="+mn-ea"/>
                <a:cs typeface="+mn-cs"/>
              </a:rPr>
              <a:t> rice &amp; pasta side dishes</a:t>
            </a:r>
            <a:r>
              <a:rPr lang="en-CA" sz="1200" b="0" kern="1200" baseline="0">
                <a:solidFill>
                  <a:schemeClr val="tx1"/>
                </a:solidFill>
                <a:effectLst/>
                <a:latin typeface="+mn-lt"/>
                <a:ea typeface="+mn-ea"/>
                <a:cs typeface="+mn-cs"/>
              </a:rPr>
              <a:t> “Sidekicks”</a:t>
            </a:r>
            <a:r>
              <a:rPr lang="en-CA" sz="1200" b="0" kern="1200">
                <a:solidFill>
                  <a:schemeClr val="tx1"/>
                </a:solidFill>
                <a:effectLst/>
                <a:latin typeface="+mn-lt"/>
                <a:ea typeface="+mn-ea"/>
                <a:cs typeface="+mn-cs"/>
              </a:rPr>
              <a:t>.</a:t>
            </a:r>
            <a:endParaRPr lang="en-CA" sz="1200" b="0" kern="1200">
              <a:solidFill>
                <a:schemeClr val="tx1"/>
              </a:solidFill>
              <a:effectLst/>
              <a:latin typeface="+mn-lt"/>
              <a:cs typeface="Calibri"/>
            </a:endParaRPr>
          </a:p>
          <a:p>
            <a:pPr lvl="0"/>
            <a:endParaRPr lang="en-GB" sz="1200" b="0" kern="1200">
              <a:solidFill>
                <a:schemeClr val="tx1"/>
              </a:solidFill>
              <a:effectLst/>
              <a:latin typeface="+mn-lt"/>
              <a:ea typeface="+mn-ea"/>
              <a:cs typeface="+mn-cs"/>
            </a:endParaRPr>
          </a:p>
          <a:p>
            <a:r>
              <a:rPr lang="en-CA" b="0"/>
              <a:t>Sometimes</a:t>
            </a:r>
            <a:r>
              <a:rPr lang="en-CA" sz="1200" b="0" kern="1200" baseline="0">
                <a:solidFill>
                  <a:schemeClr val="tx1"/>
                </a:solidFill>
                <a:effectLst/>
                <a:latin typeface="+mn-lt"/>
                <a:ea typeface="+mn-ea"/>
                <a:cs typeface="+mn-cs"/>
              </a:rPr>
              <a:t> affording healthier options isn't possible, and often highly processed foods cost less.</a:t>
            </a:r>
            <a:r>
              <a:rPr lang="en-CA"/>
              <a:t> </a:t>
            </a:r>
            <a:r>
              <a:rPr lang="en-CA" sz="1200" b="0" kern="1200" baseline="0">
                <a:solidFill>
                  <a:schemeClr val="tx1"/>
                </a:solidFill>
                <a:effectLst/>
                <a:latin typeface="+mn-lt"/>
                <a:ea typeface="+mn-ea"/>
                <a:cs typeface="+mn-cs"/>
              </a:rPr>
              <a:t> </a:t>
            </a:r>
            <a:r>
              <a:rPr lang="en-CA" sz="1200" b="0" kern="1200">
                <a:solidFill>
                  <a:schemeClr val="tx1"/>
                </a:solidFill>
                <a:effectLst/>
                <a:latin typeface="+mn-lt"/>
                <a:ea typeface="+mn-ea"/>
                <a:cs typeface="+mn-cs"/>
              </a:rPr>
              <a:t>If processed foods are in your price range, you </a:t>
            </a:r>
            <a:r>
              <a:rPr lang="en-CA" sz="1200" b="0" kern="1200" baseline="0">
                <a:solidFill>
                  <a:schemeClr val="tx1"/>
                </a:solidFill>
                <a:effectLst/>
                <a:latin typeface="+mn-lt"/>
                <a:ea typeface="+mn-ea"/>
                <a:cs typeface="+mn-cs"/>
              </a:rPr>
              <a:t>can still choose healthier options.</a:t>
            </a:r>
            <a:r>
              <a:rPr lang="en-CA" b="0"/>
              <a:t>  A handout about choosing less processed foods </a:t>
            </a:r>
            <a:r>
              <a:rPr lang="en-CA"/>
              <a:t>("How to Balance a Meal") will</a:t>
            </a:r>
            <a:r>
              <a:rPr lang="en-CA" b="0"/>
              <a:t> be emailed to</a:t>
            </a:r>
            <a:r>
              <a:rPr lang="en-CA" b="0" baseline="0"/>
              <a:t> you after today’s class.</a:t>
            </a:r>
          </a:p>
          <a:p>
            <a:pPr lvl="0"/>
            <a:endParaRPr lang="en-CA" b="0" baseline="0">
              <a:cs typeface="Calibri"/>
            </a:endParaRPr>
          </a:p>
          <a:p>
            <a:pPr lvl="0"/>
            <a:r>
              <a:rPr lang="en-CA" b="0" baseline="0">
                <a:cs typeface="Calibri"/>
              </a:rPr>
              <a:t>Examples of healthier processed foods:</a:t>
            </a:r>
            <a:endParaRPr lang="en-GB" b="0">
              <a:cs typeface="Calibri"/>
            </a:endParaRPr>
          </a:p>
          <a:p>
            <a:r>
              <a:rPr lang="en-CA" sz="1200" b="0" kern="1200" baseline="0">
                <a:solidFill>
                  <a:schemeClr val="tx1"/>
                </a:solidFill>
                <a:effectLst/>
                <a:latin typeface="+mn-lt"/>
                <a:ea typeface="+mn-ea"/>
                <a:cs typeface="+mn-cs"/>
              </a:rPr>
              <a:t>-Choose frozen meals or TV dinners that are lower in sodium and saturated fat</a:t>
            </a:r>
            <a:r>
              <a:rPr lang="en-CA" b="0"/>
              <a:t> (e.g. Lean Cuisine, Healthy</a:t>
            </a:r>
            <a:r>
              <a:rPr lang="en-CA" b="0" baseline="0"/>
              <a:t> Choice steamers, PC Blue Menu, </a:t>
            </a:r>
            <a:r>
              <a:rPr lang="en-CA" b="0"/>
              <a:t>Smart Ones).</a:t>
            </a:r>
            <a:endParaRPr lang="en-CA" sz="1200" b="0" kern="1200" baseline="0">
              <a:solidFill>
                <a:schemeClr val="tx1"/>
              </a:solidFill>
              <a:effectLst/>
              <a:latin typeface="+mn-lt"/>
              <a:cs typeface="Calibri"/>
            </a:endParaRPr>
          </a:p>
          <a:p>
            <a:pPr marL="0" indent="0">
              <a:buFont typeface="Arial"/>
              <a:buNone/>
            </a:pPr>
            <a:r>
              <a:rPr lang="en-CA" sz="1200" b="0" kern="1200" baseline="0">
                <a:solidFill>
                  <a:schemeClr val="tx1"/>
                </a:solidFill>
                <a:effectLst/>
                <a:latin typeface="+mn-lt"/>
                <a:ea typeface="+mn-ea"/>
                <a:cs typeface="+mn-cs"/>
              </a:rPr>
              <a:t>-Choose breakfast cereals that are lower in sugar and higher in fibre.</a:t>
            </a:r>
            <a:endParaRPr lang="en-CA" sz="1200" b="0" kern="1200" baseline="0">
              <a:solidFill>
                <a:schemeClr val="tx1"/>
              </a:solidFill>
              <a:effectLst/>
              <a:latin typeface="+mn-lt"/>
              <a:cs typeface="Calibri"/>
            </a:endParaRPr>
          </a:p>
          <a:p>
            <a:pPr marL="0" indent="0">
              <a:buFont typeface="Arial"/>
              <a:buNone/>
            </a:pPr>
            <a:r>
              <a:rPr lang="en-US" b="0"/>
              <a:t>-Add natural foods </a:t>
            </a:r>
            <a:r>
              <a:rPr lang="en-US" b="0" baseline="0"/>
              <a:t>to processed foods (i.e. add frozen green beans or broccoli to store-bought soups or Kraft Dinner).</a:t>
            </a:r>
            <a:endParaRPr lang="en-US" b="0"/>
          </a:p>
        </p:txBody>
      </p:sp>
      <p:sp>
        <p:nvSpPr>
          <p:cNvPr id="4" name="Slide Number Placeholder 3"/>
          <p:cNvSpPr>
            <a:spLocks noGrp="1"/>
          </p:cNvSpPr>
          <p:nvPr>
            <p:ph type="sldNum" sz="quarter" idx="10"/>
          </p:nvPr>
        </p:nvSpPr>
        <p:spPr/>
        <p:txBody>
          <a:bodyPr/>
          <a:lstStyle/>
          <a:p>
            <a:fld id="{9A60A681-6D9F-8849-B1B9-51920A7745B8}" type="slidenum">
              <a:rPr lang="en-US" smtClean="0"/>
              <a:pPr/>
              <a:t>19</a:t>
            </a:fld>
            <a:endParaRPr lang="en-US"/>
          </a:p>
        </p:txBody>
      </p:sp>
    </p:spTree>
    <p:extLst>
      <p:ext uri="{BB962C8B-B14F-4D97-AF65-F5344CB8AC3E}">
        <p14:creationId xmlns:p14="http://schemas.microsoft.com/office/powerpoint/2010/main" val="1402716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confusion around fats and their impact on our health has led to a lot of processed foods labelled “low fat” on grocery store shelves.  While these products may indeed be lower in fat, that doesn’t necessarily make them healthy.  In fact, these foods are often highly processed and loaded with calories, sodium and sugar, instead of fat.</a:t>
            </a:r>
            <a:endParaRPr lang="en-US">
              <a:cs typeface="Calibri"/>
            </a:endParaRPr>
          </a:p>
          <a:p>
            <a:pPr marL="0" indent="0">
              <a:buFont typeface="Arial,Sans-Serif"/>
              <a:buNone/>
            </a:pPr>
            <a:endParaRPr lang="en-US">
              <a:cs typeface="Calibri"/>
            </a:endParaRPr>
          </a:p>
          <a:p>
            <a:pPr marL="0" indent="0">
              <a:buFont typeface="Arial,Sans-Serif"/>
              <a:buNone/>
            </a:pPr>
            <a:r>
              <a:rPr lang="en-US"/>
              <a:t>The </a:t>
            </a:r>
            <a:r>
              <a:rPr lang="en-US" b="1"/>
              <a:t>type</a:t>
            </a:r>
            <a:r>
              <a:rPr lang="en-US"/>
              <a:t> of fat consumed is more important than the </a:t>
            </a:r>
            <a:r>
              <a:rPr lang="en-US" b="1"/>
              <a:t>amount</a:t>
            </a:r>
            <a:r>
              <a:rPr lang="en-US"/>
              <a:t> of total fat consumed.  </a:t>
            </a:r>
            <a:r>
              <a:rPr lang="en-CA"/>
              <a:t>Replace saturated and trans fats with unsaturated fats to</a:t>
            </a:r>
            <a:r>
              <a:rPr lang="en-CA" baseline="0"/>
              <a:t> h</a:t>
            </a:r>
            <a:r>
              <a:rPr lang="en-CA"/>
              <a:t>elp improve our cholesterol levels and lower heart disease risk.</a:t>
            </a:r>
            <a:endParaRPr lang="en-US"/>
          </a:p>
          <a:p>
            <a:pPr marL="0" indent="0">
              <a:buFont typeface="Arial,Sans-Serif"/>
              <a:buNone/>
            </a:pPr>
            <a:r>
              <a:rPr lang="en-US"/>
              <a:t>Focus on a healthy balanced diet of vegetables and fruits, whole grains, and protein from a variety of sources such as legumes, nuts, lower-fat dairy and alternatives, lean meats, and fish.</a:t>
            </a:r>
          </a:p>
        </p:txBody>
      </p:sp>
      <p:sp>
        <p:nvSpPr>
          <p:cNvPr id="4" name="Slide Number Placeholder 3"/>
          <p:cNvSpPr>
            <a:spLocks noGrp="1"/>
          </p:cNvSpPr>
          <p:nvPr>
            <p:ph type="sldNum" sz="quarter" idx="10"/>
          </p:nvPr>
        </p:nvSpPr>
        <p:spPr/>
        <p:txBody>
          <a:bodyPr/>
          <a:lstStyle/>
          <a:p>
            <a:fld id="{9A60A681-6D9F-8849-B1B9-51920A7745B8}" type="slidenum">
              <a:rPr lang="en-US" smtClean="0"/>
              <a:pPr/>
              <a:t>20</a:t>
            </a:fld>
            <a:endParaRPr lang="en-US"/>
          </a:p>
        </p:txBody>
      </p:sp>
    </p:spTree>
    <p:extLst>
      <p:ext uri="{BB962C8B-B14F-4D97-AF65-F5344CB8AC3E}">
        <p14:creationId xmlns:p14="http://schemas.microsoft.com/office/powerpoint/2010/main" val="1752784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cs typeface="Calibri"/>
            </a:endParaRPr>
          </a:p>
        </p:txBody>
      </p:sp>
      <p:sp>
        <p:nvSpPr>
          <p:cNvPr id="4" name="Slide Number Placeholder 3"/>
          <p:cNvSpPr>
            <a:spLocks noGrp="1"/>
          </p:cNvSpPr>
          <p:nvPr>
            <p:ph type="sldNum" sz="quarter" idx="10"/>
          </p:nvPr>
        </p:nvSpPr>
        <p:spPr/>
        <p:txBody>
          <a:bodyPr/>
          <a:lstStyle/>
          <a:p>
            <a:fld id="{9A60A681-6D9F-8849-B1B9-51920A7745B8}" type="slidenum">
              <a:rPr lang="en-US" smtClean="0"/>
              <a:pPr/>
              <a:t>21</a:t>
            </a:fld>
            <a:endParaRPr lang="en-US"/>
          </a:p>
        </p:txBody>
      </p:sp>
    </p:spTree>
    <p:extLst>
      <p:ext uri="{BB962C8B-B14F-4D97-AF65-F5344CB8AC3E}">
        <p14:creationId xmlns:p14="http://schemas.microsoft.com/office/powerpoint/2010/main" val="810298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used to worry a lot about trans fat intake.  </a:t>
            </a:r>
            <a:r>
              <a:rPr lang="en-US" baseline="0">
                <a:cs typeface="Calibri"/>
              </a:rPr>
              <a:t>However, </a:t>
            </a:r>
            <a:r>
              <a:rPr lang="en-US">
                <a:cs typeface="Calibri"/>
              </a:rPr>
              <a:t>Health Canada banned the most unhealthy sources of trans fat (i.e. partially hydrogenated oils) as of September 2020.  Take-home point:  You don't need to worry a lot about trans fats anymore.</a:t>
            </a:r>
            <a:endParaRPr lang="en-US"/>
          </a:p>
        </p:txBody>
      </p:sp>
      <p:sp>
        <p:nvSpPr>
          <p:cNvPr id="4" name="Slide Number Placeholder 3"/>
          <p:cNvSpPr>
            <a:spLocks noGrp="1"/>
          </p:cNvSpPr>
          <p:nvPr>
            <p:ph type="sldNum" sz="quarter" idx="5"/>
          </p:nvPr>
        </p:nvSpPr>
        <p:spPr/>
        <p:txBody>
          <a:bodyPr/>
          <a:lstStyle/>
          <a:p>
            <a:pPr>
              <a:defRPr/>
            </a:pPr>
            <a:fld id="{BFAED3FF-7BA3-4284-B2B7-592883FE751B}" type="slidenum">
              <a:rPr lang="en-US"/>
              <a:pPr>
                <a:defRPr/>
              </a:pPr>
              <a:t>22</a:t>
            </a:fld>
            <a:endParaRPr lang="en-US"/>
          </a:p>
        </p:txBody>
      </p:sp>
    </p:spTree>
    <p:extLst>
      <p:ext uri="{BB962C8B-B14F-4D97-AF65-F5344CB8AC3E}">
        <p14:creationId xmlns:p14="http://schemas.microsoft.com/office/powerpoint/2010/main" val="2135093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CREATE A ZOOM POLL QUESTION.</a:t>
            </a:r>
          </a:p>
        </p:txBody>
      </p:sp>
      <p:sp>
        <p:nvSpPr>
          <p:cNvPr id="4" name="Slide Number Placeholder 3"/>
          <p:cNvSpPr>
            <a:spLocks noGrp="1"/>
          </p:cNvSpPr>
          <p:nvPr>
            <p:ph type="sldNum" sz="quarter" idx="10"/>
          </p:nvPr>
        </p:nvSpPr>
        <p:spPr/>
        <p:txBody>
          <a:bodyPr/>
          <a:lstStyle/>
          <a:p>
            <a:pPr>
              <a:defRPr/>
            </a:pPr>
            <a:fld id="{BFAED3FF-7BA3-4284-B2B7-592883FE751B}" type="slidenum">
              <a:rPr lang="en-US" smtClean="0"/>
              <a:pPr>
                <a:defRPr/>
              </a:pPr>
              <a:t>23</a:t>
            </a:fld>
            <a:endParaRPr lang="en-US"/>
          </a:p>
        </p:txBody>
      </p:sp>
    </p:spTree>
    <p:extLst>
      <p:ext uri="{BB962C8B-B14F-4D97-AF65-F5344CB8AC3E}">
        <p14:creationId xmlns:p14="http://schemas.microsoft.com/office/powerpoint/2010/main" val="3214832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margarine and butter are high in fat, so use both in moderation.</a:t>
            </a:r>
            <a:r>
              <a:rPr lang="en-US" baseline="0"/>
              <a:t>  Instead, s</a:t>
            </a:r>
            <a:r>
              <a:rPr lang="en-US"/>
              <a:t>elect unsaturated fats most often (e.g. soft non-hydrogenated</a:t>
            </a:r>
            <a:r>
              <a:rPr lang="en-US" baseline="0"/>
              <a:t> margarines made from </a:t>
            </a:r>
            <a:r>
              <a:rPr lang="en-US"/>
              <a:t>canola oil, olive oil or soybean oil).</a:t>
            </a:r>
          </a:p>
          <a:p>
            <a:endParaRPr lang="en-US"/>
          </a:p>
          <a:p>
            <a:r>
              <a:rPr lang="en-US"/>
              <a:t>Remember that one change — like switching from butter to soft margarine — is a good step, but likely won’t be enough on its own to reduce your cholesterol to healthy levels.  Other diet and lifestyle changes or medication may be needed, as your health care team recommends. </a:t>
            </a:r>
          </a:p>
        </p:txBody>
      </p:sp>
      <p:sp>
        <p:nvSpPr>
          <p:cNvPr id="4" name="Slide Number Placeholder 3"/>
          <p:cNvSpPr>
            <a:spLocks noGrp="1"/>
          </p:cNvSpPr>
          <p:nvPr>
            <p:ph type="sldNum" sz="quarter" idx="10"/>
          </p:nvPr>
        </p:nvSpPr>
        <p:spPr/>
        <p:txBody>
          <a:bodyPr/>
          <a:lstStyle/>
          <a:p>
            <a:fld id="{137B4D53-2356-4294-BCFA-54E80426EB8C}" type="slidenum">
              <a:rPr lang="en-US" smtClean="0"/>
              <a:t>24</a:t>
            </a:fld>
            <a:endParaRPr lang="en-US"/>
          </a:p>
        </p:txBody>
      </p:sp>
    </p:spTree>
    <p:extLst>
      <p:ext uri="{BB962C8B-B14F-4D97-AF65-F5344CB8AC3E}">
        <p14:creationId xmlns:p14="http://schemas.microsoft.com/office/powerpoint/2010/main" val="527238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Drinking too much of any type of alcohol can increase your blood pressure and contribute to the development of heart disease and stroke.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a:t>
            </a:r>
            <a:r>
              <a:rPr lang="en-US" sz="1200" dirty="0"/>
              <a:t>In moderation, alcohol may actually modestly increase HDL.  However, alcohol raises triglycerides and provides extra calories.</a:t>
            </a:r>
          </a:p>
          <a:p>
            <a:pPr marL="0" indent="0" eaLnBrk="1" fontAlgn="auto" hangingPunct="1">
              <a:spcAft>
                <a:spcPts val="0"/>
              </a:spcAft>
              <a:buFont typeface="Arial" panose="020B0604020202020204" pitchFamily="34" charset="0"/>
              <a:buNone/>
              <a:defRPr/>
            </a:pPr>
            <a:r>
              <a:rPr lang="en-US" sz="1200" dirty="0"/>
              <a:t>-Excessive alcohol intake can also damage the liver, pancreas, sex organs, brain, veins/arteries/heart, and nervous</a:t>
            </a:r>
            <a:r>
              <a:rPr lang="en-US" sz="1200" baseline="0" dirty="0"/>
              <a:t> system.</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you drink alcohol, limit yourself to no more than:</a:t>
            </a:r>
          </a:p>
          <a:p>
            <a:r>
              <a:rPr lang="en-US" sz="1200" b="0" i="0" u="none" strike="noStrike" kern="1200" baseline="0" dirty="0">
                <a:solidFill>
                  <a:schemeClr val="tx1"/>
                </a:solidFill>
                <a:latin typeface="+mn-lt"/>
                <a:ea typeface="+mn-ea"/>
                <a:cs typeface="+mn-cs"/>
              </a:rPr>
              <a:t>-Men = maximum 2-3 drinks per day, to a weekly maximum of 15.</a:t>
            </a:r>
          </a:p>
          <a:p>
            <a:r>
              <a:rPr lang="en-US" sz="1200" b="0" i="0" u="none" strike="noStrike" kern="1200" baseline="0" dirty="0">
                <a:solidFill>
                  <a:schemeClr val="tx1"/>
                </a:solidFill>
                <a:latin typeface="+mn-lt"/>
                <a:ea typeface="+mn-ea"/>
                <a:cs typeface="+mn-cs"/>
              </a:rPr>
              <a:t>-Women = maximum 1-2 drinks per day, to a weekly maximum of 10.</a:t>
            </a:r>
          </a:p>
          <a:p>
            <a:r>
              <a:rPr lang="en-US" sz="1200" b="0" i="0" u="none" strike="noStrike" kern="1200" baseline="0" dirty="0">
                <a:solidFill>
                  <a:schemeClr val="tx1"/>
                </a:solidFill>
                <a:latin typeface="+mn-lt"/>
                <a:ea typeface="+mn-ea"/>
                <a:cs typeface="+mn-cs"/>
              </a:rPr>
              <a:t>-If you have high blood triglycerides or fatty liver disease, it is recommended to abstain from alcohol most of the time, even further below these guidelines.</a:t>
            </a:r>
          </a:p>
          <a:p>
            <a:r>
              <a:rPr lang="en-US" sz="1200" b="0" i="0" u="none" strike="noStrike" kern="1200" baseline="0" dirty="0">
                <a:solidFill>
                  <a:schemeClr val="tx1"/>
                </a:solidFill>
                <a:latin typeface="+mn-lt"/>
                <a:ea typeface="+mn-ea"/>
                <a:cs typeface="+mn-cs"/>
              </a:rPr>
              <a:t>-Otherwise, if you don’t drink, don’t start (even for the HDL increase).</a:t>
            </a:r>
          </a:p>
          <a:p>
            <a:endParaRPr lang="en-US" dirty="0">
              <a:cs typeface="Calibri"/>
            </a:endParaRPr>
          </a:p>
          <a:p>
            <a:r>
              <a:rPr lang="en-US" sz="1200" b="0" i="0" u="none" strike="noStrike" kern="1200" baseline="0" dirty="0">
                <a:solidFill>
                  <a:schemeClr val="tx1"/>
                </a:solidFill>
                <a:latin typeface="+mn-lt"/>
                <a:ea typeface="+mn-ea"/>
                <a:cs typeface="+mn-cs"/>
              </a:rPr>
              <a:t>A </a:t>
            </a:r>
            <a:r>
              <a:rPr lang="en-US" dirty="0"/>
              <a:t>standard alcoholic drink</a:t>
            </a:r>
            <a:r>
              <a:rPr lang="en-US" sz="1200" b="0" i="0" u="none" strike="noStrike" kern="1200" baseline="0" dirty="0">
                <a:solidFill>
                  <a:schemeClr val="tx1"/>
                </a:solidFill>
                <a:latin typeface="+mn-lt"/>
                <a:ea typeface="+mn-ea"/>
                <a:cs typeface="+mn-cs"/>
              </a:rPr>
              <a:t> means:</a:t>
            </a:r>
            <a:r>
              <a:rPr lang="en-US" dirty="0"/>
              <a:t> </a:t>
            </a:r>
          </a:p>
          <a:p>
            <a:r>
              <a:rPr lang="en-US" sz="1200" b="0" i="0" u="none" strike="noStrike" kern="1200" baseline="0" dirty="0">
                <a:solidFill>
                  <a:schemeClr val="tx1"/>
                </a:solidFill>
                <a:latin typeface="+mn-lt"/>
                <a:ea typeface="+mn-ea"/>
                <a:cs typeface="+mn-cs"/>
              </a:rPr>
              <a:t>• 341 mL / 12 oz (1 bottle) of regular strength beer (5% alcohol).</a:t>
            </a:r>
            <a:r>
              <a:rPr lang="en-US" dirty="0"/>
              <a:t> </a:t>
            </a:r>
            <a:endParaRPr lang="en-US" sz="1200" b="0" i="0" u="none" strike="noStrike" kern="1200" baseline="0" dirty="0">
              <a:solidFill>
                <a:schemeClr val="tx1"/>
              </a:solidFill>
              <a:latin typeface="+mn-lt"/>
              <a:cs typeface="Calibri"/>
            </a:endParaRPr>
          </a:p>
          <a:p>
            <a:r>
              <a:rPr lang="en-US" sz="1200" b="0" i="0" u="none" strike="noStrike" kern="1200" baseline="0" dirty="0">
                <a:solidFill>
                  <a:schemeClr val="tx1"/>
                </a:solidFill>
                <a:latin typeface="+mn-lt"/>
                <a:ea typeface="+mn-ea"/>
                <a:cs typeface="+mn-cs"/>
              </a:rPr>
              <a:t>• 142 mL / 5 oz wine (12% alcohol).</a:t>
            </a:r>
            <a:r>
              <a:rPr lang="en-US" dirty="0"/>
              <a:t> </a:t>
            </a:r>
            <a:endParaRPr lang="en-US" sz="1200" b="0" i="0" u="none" strike="noStrike" kern="1200" baseline="0" dirty="0">
              <a:solidFill>
                <a:schemeClr val="tx1"/>
              </a:solidFill>
              <a:latin typeface="+mn-lt"/>
              <a:cs typeface="Calibri"/>
            </a:endParaRPr>
          </a:p>
          <a:p>
            <a:r>
              <a:rPr lang="en-US" sz="1200" b="0" i="0" u="none" strike="noStrike" kern="1200" baseline="0" dirty="0">
                <a:solidFill>
                  <a:schemeClr val="tx1"/>
                </a:solidFill>
                <a:latin typeface="+mn-lt"/>
                <a:ea typeface="+mn-ea"/>
                <a:cs typeface="+mn-cs"/>
              </a:rPr>
              <a:t>• 43 mL / 1-½ oz spirits (40% alcohol).</a:t>
            </a:r>
            <a:endParaRPr lang="en-US" sz="1200" b="0" i="0" u="none" strike="noStrike" kern="1200" baseline="0" dirty="0">
              <a:solidFill>
                <a:schemeClr val="tx1"/>
              </a:solidFill>
              <a:latin typeface="+mn-lt"/>
              <a:cs typeface="Calibri"/>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37B4D53-2356-4294-BCFA-54E80426EB8C}" type="slidenum">
              <a:rPr lang="en-US" smtClean="0"/>
              <a:t>26</a:t>
            </a:fld>
            <a:endParaRPr lang="en-US"/>
          </a:p>
        </p:txBody>
      </p:sp>
    </p:spTree>
    <p:extLst>
      <p:ext uri="{BB962C8B-B14F-4D97-AF65-F5344CB8AC3E}">
        <p14:creationId xmlns:p14="http://schemas.microsoft.com/office/powerpoint/2010/main" val="1060231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Minimize distractions on the participants’ end.  Presenter: Ensure your background is appropriate/not distracting.</a:t>
            </a:r>
          </a:p>
          <a:p>
            <a:endParaRPr lang="en-US" dirty="0"/>
          </a:p>
          <a:p>
            <a:r>
              <a:rPr lang="en-US" dirty="0"/>
              <a:t>2) Privacy &amp; security sample script:</a:t>
            </a:r>
            <a:endParaRPr lang="en-US" dirty="0">
              <a:cs typeface="Calibri"/>
            </a:endParaRPr>
          </a:p>
          <a:p>
            <a:r>
              <a:rPr lang="en-US" dirty="0"/>
              <a:t>-Just like online shopping or email, Virtual Care has some inherent privacy and security risks that your health information may be intercepted or unintentionally disclosed.</a:t>
            </a:r>
          </a:p>
          <a:p>
            <a:r>
              <a:rPr lang="en-US" i="0" dirty="0"/>
              <a:t>-Feel free to share your personal experiences or questions during our group discussion time, but please be aware that your personal information will be shared with anyone accessing this webinar.</a:t>
            </a:r>
          </a:p>
          <a:p>
            <a:endParaRPr lang="en-US" dirty="0"/>
          </a:p>
          <a:p>
            <a:r>
              <a:rPr lang="en-US" dirty="0"/>
              <a:t>3) Participant questions.</a:t>
            </a:r>
            <a:endParaRPr lang="en-US" dirty="0">
              <a:cs typeface="Calibri"/>
            </a:endParaRPr>
          </a:p>
          <a:p>
            <a:r>
              <a:rPr lang="en-US" dirty="0"/>
              <a:t>-Please let me know when you have a question by typing it into the chat box (explain where to find the chat box). I will be monitoring the chat throughout the session.</a:t>
            </a:r>
            <a:endParaRPr lang="en-US" dirty="0">
              <a:cs typeface="Calibri"/>
            </a:endParaRPr>
          </a:p>
          <a:p>
            <a:r>
              <a:rPr lang="en-US" dirty="0"/>
              <a:t>-Or you can un-mute your microphone and ask your question out loud, if you prefer.</a:t>
            </a:r>
            <a:endParaRPr lang="en-US" dirty="0">
              <a:cs typeface="Calibri"/>
            </a:endParaRPr>
          </a:p>
          <a:p>
            <a:endParaRPr lang="en-US" dirty="0"/>
          </a:p>
          <a:p>
            <a:r>
              <a:rPr lang="en-US" dirty="0"/>
              <a:t>4) Zoom tips. Turning off participants’ webcams saves bandwidth and reduces freezing/glitches.</a:t>
            </a:r>
          </a:p>
          <a:p>
            <a:r>
              <a:rPr lang="en-US" dirty="0">
                <a:cs typeface="Calibri"/>
              </a:rPr>
              <a:t>-On the next slide, show clients</a:t>
            </a:r>
            <a:r>
              <a:rPr lang="en-US" baseline="0" dirty="0">
                <a:cs typeface="Calibri"/>
              </a:rPr>
              <a:t> how to turn their microphone and webcam on &amp; off.</a:t>
            </a:r>
            <a:endParaRPr lang="en-US" dirty="0">
              <a:cs typeface="Calibri"/>
            </a:endParaRPr>
          </a:p>
          <a:p>
            <a:endParaRPr lang="en-US" dirty="0"/>
          </a:p>
          <a:p>
            <a:r>
              <a:rPr lang="en-US" dirty="0"/>
              <a:t>5) Icebreaker/Introductions.  Allow participants to introduce themselves.  In the interest of time, you may want to encourage participants to introduce themselves before the class starts (while waiting for participants to log in 15 minutes before the class).</a:t>
            </a:r>
            <a:endParaRPr lang="en-US" dirty="0">
              <a:cs typeface="Calibri"/>
            </a:endParaRPr>
          </a:p>
          <a:p>
            <a:endParaRPr lang="en-US" dirty="0"/>
          </a:p>
          <a:p>
            <a:r>
              <a:rPr lang="en-US" dirty="0"/>
              <a:t>Does anyone have any questions before we get started?</a:t>
            </a:r>
            <a:endParaRPr lang="en-US" dirty="0">
              <a:cs typeface="Calibri"/>
            </a:endParaRPr>
          </a:p>
        </p:txBody>
      </p:sp>
      <p:sp>
        <p:nvSpPr>
          <p:cNvPr id="4" name="Slide Number Placeholder 3"/>
          <p:cNvSpPr>
            <a:spLocks noGrp="1"/>
          </p:cNvSpPr>
          <p:nvPr>
            <p:ph type="sldNum" sz="quarter" idx="5"/>
          </p:nvPr>
        </p:nvSpPr>
        <p:spPr/>
        <p:txBody>
          <a:bodyPr/>
          <a:lstStyle/>
          <a:p>
            <a:fld id="{137B4D53-2356-4294-BCFA-54E80426EB8C}" type="slidenum">
              <a:rPr lang="en-US" smtClean="0"/>
              <a:t>2</a:t>
            </a:fld>
            <a:endParaRPr lang="en-US"/>
          </a:p>
        </p:txBody>
      </p:sp>
    </p:spTree>
    <p:extLst>
      <p:ext uri="{BB962C8B-B14F-4D97-AF65-F5344CB8AC3E}">
        <p14:creationId xmlns:p14="http://schemas.microsoft.com/office/powerpoint/2010/main" val="990868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High intake of sugar or refined “white” carbohydrates also </a:t>
            </a:r>
            <a:r>
              <a:rPr lang="en-US"/>
              <a:t>contributes</a:t>
            </a:r>
            <a:r>
              <a:rPr lang="en-US" sz="1200" b="0" i="0" u="none" strike="noStrike" kern="1200">
                <a:solidFill>
                  <a:schemeClr val="tx1"/>
                </a:solidFill>
                <a:effectLst/>
                <a:latin typeface="+mn-lt"/>
                <a:ea typeface="+mn-ea"/>
                <a:cs typeface="+mn-cs"/>
              </a:rPr>
              <a:t> to high cholesterol</a:t>
            </a:r>
            <a:r>
              <a:rPr lang="en-US"/>
              <a:t>, especially triglycerides</a:t>
            </a:r>
            <a:r>
              <a:rPr lang="en-US" sz="1200" b="0" i="0" u="none" strike="noStrike" kern="1200">
                <a:solidFill>
                  <a:schemeClr val="tx1"/>
                </a:solidFill>
                <a:effectLst/>
                <a:latin typeface="+mn-lt"/>
                <a:ea typeface="+mn-ea"/>
                <a:cs typeface="+mn-cs"/>
              </a:rPr>
              <a:t>.  Although we may assume that</a:t>
            </a:r>
            <a:r>
              <a:rPr lang="en-US"/>
              <a:t> high cholesterol </a:t>
            </a:r>
            <a:r>
              <a:rPr lang="en-US" sz="1200" b="0" i="0" u="none" strike="noStrike" kern="1200">
                <a:solidFill>
                  <a:schemeClr val="tx1"/>
                </a:solidFill>
                <a:effectLst/>
                <a:latin typeface="+mn-lt"/>
                <a:ea typeface="+mn-ea"/>
                <a:cs typeface="+mn-cs"/>
              </a:rPr>
              <a:t>is caused by eating too much fat, our body takes excess sugar and stores it as fat, </a:t>
            </a:r>
            <a:r>
              <a:rPr lang="en-US"/>
              <a:t>in the form of cholesterol (lipoproteins).</a:t>
            </a:r>
            <a:r>
              <a:rPr lang="en-US" sz="1200" b="0" i="0" kern="120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CA" sz="1200" b="0" i="0" u="none" strike="noStrike" kern="1200" dirty="0">
                <a:solidFill>
                  <a:schemeClr val="tx1"/>
                </a:solidFill>
                <a:effectLst/>
                <a:latin typeface="+mn-lt"/>
                <a:ea typeface="+mn-ea"/>
                <a:cs typeface="+mn-cs"/>
              </a:rPr>
              <a:t>Lowering sugar intake:</a:t>
            </a:r>
            <a:r>
              <a:rPr lang="en-US" sz="1200" b="0" i="0" kern="1200" dirty="0">
                <a:solidFill>
                  <a:schemeClr val="tx1"/>
                </a:solidFill>
                <a:effectLst/>
                <a:latin typeface="+mn-lt"/>
                <a:ea typeface="+mn-ea"/>
                <a:cs typeface="+mn-cs"/>
              </a:rPr>
              <a:t>​</a:t>
            </a:r>
          </a:p>
          <a:p>
            <a:pPr rtl="0" fontAlgn="base"/>
            <a:r>
              <a:rPr lang="en-CA" sz="1200" b="0" i="0" u="none" strike="noStrike" kern="1200" dirty="0">
                <a:solidFill>
                  <a:schemeClr val="tx1"/>
                </a:solidFill>
                <a:effectLst/>
                <a:latin typeface="+mn-lt"/>
                <a:ea typeface="+mn-ea"/>
                <a:cs typeface="+mn-cs"/>
              </a:rPr>
              <a:t>-Enjoy fruit when you have a craving for something sweet.</a:t>
            </a:r>
            <a:r>
              <a:rPr lang="en-US" sz="1200" b="0" i="0" kern="1200" dirty="0">
                <a:solidFill>
                  <a:schemeClr val="tx1"/>
                </a:solidFill>
                <a:effectLst/>
                <a:latin typeface="+mn-lt"/>
                <a:ea typeface="+mn-ea"/>
                <a:cs typeface="+mn-cs"/>
              </a:rPr>
              <a:t>​</a:t>
            </a:r>
          </a:p>
          <a:p>
            <a:r>
              <a:rPr lang="en-CA" sz="1200" b="0" i="0" u="none" strike="noStrike" kern="1200">
                <a:solidFill>
                  <a:schemeClr val="tx1"/>
                </a:solidFill>
                <a:effectLst/>
                <a:latin typeface="+mn-lt"/>
                <a:ea typeface="+mn-ea"/>
                <a:cs typeface="+mn-cs"/>
              </a:rPr>
              <a:t>-Be mindful of your </a:t>
            </a:r>
            <a:r>
              <a:rPr lang="en-CA"/>
              <a:t>portion size</a:t>
            </a:r>
            <a:r>
              <a:rPr lang="en-CA" sz="1200" b="0" i="0" u="none" strike="noStrike" kern="1200">
                <a:solidFill>
                  <a:schemeClr val="tx1"/>
                </a:solidFill>
                <a:effectLst/>
                <a:latin typeface="+mn-lt"/>
                <a:ea typeface="+mn-ea"/>
                <a:cs typeface="+mn-cs"/>
              </a:rPr>
              <a:t> when choosing sweets such as candies, chocolate bars, cookies, cake, pies, pastries, ice cream, frozen desserts and donuts.</a:t>
            </a:r>
            <a:r>
              <a:rPr lang="en-CA" sz="1200" b="0" i="0" kern="1200">
                <a:solidFill>
                  <a:schemeClr val="tx1"/>
                </a:solidFill>
                <a:effectLst/>
                <a:latin typeface="+mn-lt"/>
                <a:ea typeface="+mn-ea"/>
                <a:cs typeface="+mn-cs"/>
              </a:rPr>
              <a:t>​</a:t>
            </a:r>
            <a:endParaRPr lang="en-CA" sz="1200" b="0" i="0" kern="1200">
              <a:solidFill>
                <a:schemeClr val="tx1"/>
              </a:solidFill>
              <a:effectLst/>
              <a:latin typeface="+mn-lt"/>
              <a:cs typeface="Calibri"/>
            </a:endParaRPr>
          </a:p>
          <a:p>
            <a:r>
              <a:rPr lang="en-GB" sz="1200" b="0" i="0" u="none" strike="noStrike" kern="1200">
                <a:solidFill>
                  <a:schemeClr val="tx1"/>
                </a:solidFill>
                <a:effectLst/>
                <a:latin typeface="+mn-lt"/>
                <a:ea typeface="+mn-ea"/>
                <a:cs typeface="+mn-cs"/>
              </a:rPr>
              <a:t>-Buy </a:t>
            </a:r>
            <a:r>
              <a:rPr lang="en-GB"/>
              <a:t>breakfast cereals</a:t>
            </a:r>
            <a:r>
              <a:rPr lang="en-GB" sz="1200" b="0" i="0" u="none" strike="noStrike" kern="1200">
                <a:solidFill>
                  <a:schemeClr val="tx1"/>
                </a:solidFill>
                <a:effectLst/>
                <a:latin typeface="+mn-lt"/>
                <a:ea typeface="+mn-ea"/>
                <a:cs typeface="+mn-cs"/>
              </a:rPr>
              <a:t> </a:t>
            </a:r>
            <a:r>
              <a:rPr lang="en-GB"/>
              <a:t>that are </a:t>
            </a:r>
            <a:r>
              <a:rPr lang="en-GB" sz="1200" b="0" i="0" u="none" strike="noStrike" kern="1200">
                <a:solidFill>
                  <a:schemeClr val="tx1"/>
                </a:solidFill>
                <a:effectLst/>
                <a:latin typeface="+mn-lt"/>
                <a:ea typeface="+mn-ea"/>
                <a:cs typeface="+mn-cs"/>
              </a:rPr>
              <a:t>lower in sugar.</a:t>
            </a:r>
            <a:endParaRPr lang="en-US"/>
          </a:p>
        </p:txBody>
      </p:sp>
      <p:sp>
        <p:nvSpPr>
          <p:cNvPr id="4" name="Slide Number Placeholder 3"/>
          <p:cNvSpPr>
            <a:spLocks noGrp="1"/>
          </p:cNvSpPr>
          <p:nvPr>
            <p:ph type="sldNum" sz="quarter" idx="10"/>
          </p:nvPr>
        </p:nvSpPr>
        <p:spPr/>
        <p:txBody>
          <a:bodyPr/>
          <a:lstStyle/>
          <a:p>
            <a:pPr>
              <a:defRPr/>
            </a:pPr>
            <a:fld id="{BFAED3FF-7BA3-4284-B2B7-592883FE751B}" type="slidenum">
              <a:rPr lang="en-US" smtClean="0"/>
              <a:pPr>
                <a:defRPr/>
              </a:pPr>
              <a:t>27</a:t>
            </a:fld>
            <a:endParaRPr lang="en-US"/>
          </a:p>
        </p:txBody>
      </p:sp>
    </p:spTree>
    <p:extLst>
      <p:ext uri="{BB962C8B-B14F-4D97-AF65-F5344CB8AC3E}">
        <p14:creationId xmlns:p14="http://schemas.microsoft.com/office/powerpoint/2010/main" val="3370753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cs typeface="Calibri"/>
              </a:rPr>
              <a:t>-What about the sugar content of fruit?  </a:t>
            </a:r>
            <a:r>
              <a:rPr lang="en-CA" sz="1200" b="0" i="0" u="none" strike="noStrike" kern="1200">
                <a:solidFill>
                  <a:schemeClr val="tx1"/>
                </a:solidFill>
                <a:effectLst/>
                <a:latin typeface="+mn-lt"/>
                <a:ea typeface="+mn-ea"/>
                <a:cs typeface="+mn-cs"/>
              </a:rPr>
              <a:t>Fresh and frozen fruit contain naturally occurring sugar, but they also contain high amounts of fibre, vitamins and minerals. </a:t>
            </a:r>
            <a:r>
              <a:rPr lang="en-US" sz="1200" b="0" i="0" kern="1200">
                <a:solidFill>
                  <a:schemeClr val="tx1"/>
                </a:solidFill>
                <a:effectLst/>
                <a:latin typeface="+mn-lt"/>
                <a:ea typeface="+mn-ea"/>
                <a:cs typeface="+mn-cs"/>
              </a:rPr>
              <a:t>​</a:t>
            </a:r>
            <a:r>
              <a:rPr lang="en-US"/>
              <a:t>  </a:t>
            </a:r>
            <a:r>
              <a:rPr lang="en-CA" sz="1200" b="0" i="0" u="none" strike="noStrike" kern="1200">
                <a:solidFill>
                  <a:schemeClr val="tx1"/>
                </a:solidFill>
                <a:effectLst/>
                <a:latin typeface="+mn-lt"/>
                <a:ea typeface="+mn-ea"/>
                <a:cs typeface="+mn-cs"/>
              </a:rPr>
              <a:t>Whole fruits like apples, bananas and berries are very nutritious, even though they contain sugar.  Most people do not need to limit or reduce their intake of whole fruits.</a:t>
            </a:r>
            <a:r>
              <a:rPr lang="en-US" sz="1200" b="0" i="0" kern="1200" dirty="0">
                <a:solidFill>
                  <a:schemeClr val="tx1"/>
                </a:solidFill>
                <a:effectLst/>
                <a:latin typeface="+mn-lt"/>
                <a:ea typeface="+mn-ea"/>
                <a:cs typeface="+mn-cs"/>
              </a:rPr>
              <a:t>​</a:t>
            </a:r>
            <a:endParaRPr lang="en-US">
              <a:ea typeface="+mn-ea"/>
              <a:cs typeface="+mn-cs"/>
            </a:endParaRPr>
          </a:p>
          <a:p>
            <a:pPr rtl="0" fontAlgn="base"/>
            <a:r>
              <a:rPr lang="en-CA" sz="1200" b="0" i="0" u="none" strike="noStrike" kern="1200" dirty="0">
                <a:solidFill>
                  <a:schemeClr val="tx1"/>
                </a:solidFill>
                <a:effectLst/>
                <a:latin typeface="+mn-lt"/>
                <a:ea typeface="+mn-ea"/>
                <a:cs typeface="+mn-cs"/>
              </a:rPr>
              <a:t>-However, fruit juice is a very concentrated source of sugar and should be limited.  Even unsweetened, “no sugar added” fruit juice often contains almost as much sugar as soda!</a:t>
            </a:r>
            <a:r>
              <a:rPr lang="en-US" sz="1200" b="0" i="0" u="none" strike="noStrike" kern="12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a:t>
            </a:r>
            <a:endParaRPr lang="en-CA" sz="1200" b="0" i="0" kern="1200">
              <a:solidFill>
                <a:schemeClr val="tx1"/>
              </a:solidFill>
              <a:effectLst/>
              <a:latin typeface="+mn-lt"/>
              <a:cs typeface="Calibri"/>
            </a:endParaRPr>
          </a:p>
          <a:p>
            <a:pPr rtl="0" fontAlgn="base"/>
            <a:r>
              <a:rPr lang="en-CA" sz="1200" b="0" i="0" kern="1200" dirty="0">
                <a:solidFill>
                  <a:schemeClr val="tx1"/>
                </a:solidFill>
                <a:effectLst/>
                <a:latin typeface="+mn-lt"/>
                <a:ea typeface="+mn-ea"/>
                <a:cs typeface="+mn-cs"/>
              </a:rPr>
              <a:t>​</a:t>
            </a:r>
            <a:endParaRPr lang="en-CA" sz="1200" b="0" i="0" kern="1200">
              <a:solidFill>
                <a:schemeClr val="tx1"/>
              </a:solidFill>
              <a:effectLst/>
              <a:latin typeface="+mn-lt"/>
              <a:cs typeface="Calibri"/>
            </a:endParaRPr>
          </a:p>
          <a:p>
            <a:pPr rtl="0" fontAlgn="base"/>
            <a:r>
              <a:rPr lang="en-CA" sz="1200" b="0" i="0" u="none" strike="noStrike" kern="1200" dirty="0">
                <a:solidFill>
                  <a:schemeClr val="tx1"/>
                </a:solidFill>
                <a:effectLst/>
                <a:latin typeface="+mn-lt"/>
                <a:ea typeface="+mn-ea"/>
                <a:cs typeface="+mn-cs"/>
              </a:rPr>
              <a:t>-As well, foods made of “simple sugars” often have a very high sugar content.</a:t>
            </a:r>
            <a:r>
              <a:rPr lang="en-US" sz="1200" b="0" i="0" kern="1200" dirty="0">
                <a:solidFill>
                  <a:schemeClr val="tx1"/>
                </a:solidFill>
                <a:effectLst/>
                <a:latin typeface="+mn-lt"/>
                <a:ea typeface="+mn-ea"/>
                <a:cs typeface="+mn-cs"/>
              </a:rPr>
              <a:t>​</a:t>
            </a:r>
            <a:endParaRPr lang="en-US" sz="1200" b="0" i="0" kern="1200">
              <a:solidFill>
                <a:schemeClr val="tx1"/>
              </a:solidFill>
              <a:effectLst/>
              <a:latin typeface="+mn-lt"/>
              <a:cs typeface="Calibri"/>
            </a:endParaRPr>
          </a:p>
          <a:p>
            <a:r>
              <a:rPr lang="en-CA" sz="1200" b="0" i="0" u="none" strike="noStrike" kern="1200">
                <a:solidFill>
                  <a:schemeClr val="tx1"/>
                </a:solidFill>
                <a:effectLst/>
                <a:latin typeface="+mn-lt"/>
                <a:ea typeface="+mn-ea"/>
                <a:cs typeface="+mn-cs"/>
              </a:rPr>
              <a:t>-Foods like honey, maple syrup, agave, and sugar in the raw should all be limited, even though they are naturally occurring sugars and are not highly processed.</a:t>
            </a:r>
            <a:r>
              <a:rPr lang="en-US" sz="1200" b="0" i="0" kern="1200">
                <a:solidFill>
                  <a:schemeClr val="tx1"/>
                </a:solidFill>
                <a:effectLst/>
                <a:latin typeface="+mn-lt"/>
                <a:ea typeface="+mn-ea"/>
                <a:cs typeface="+mn-cs"/>
              </a:rPr>
              <a:t>​</a:t>
            </a:r>
            <a:r>
              <a:rPr lang="en-US"/>
              <a:t>  </a:t>
            </a:r>
            <a:r>
              <a:rPr lang="en-CA" sz="1200" b="0" i="0" u="none" strike="noStrike" kern="1200">
                <a:solidFill>
                  <a:schemeClr val="tx1"/>
                </a:solidFill>
                <a:effectLst/>
                <a:latin typeface="+mn-lt"/>
                <a:ea typeface="+mn-ea"/>
                <a:cs typeface="+mn-cs"/>
              </a:rPr>
              <a:t>In fact, honey and maple syrup contain the same amount of sugar (per teaspoon) as “regular” white sugar.</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endParaRPr lang="en-US" sz="1200" b="0" i="0" kern="1200">
              <a:solidFill>
                <a:schemeClr val="tx1"/>
              </a:solidFill>
              <a:effectLst/>
              <a:latin typeface="+mn-lt"/>
              <a:cs typeface="Calibri"/>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FAED3FF-7BA3-4284-B2B7-592883FE751B}" type="slidenum">
              <a:rPr lang="en-US" smtClean="0"/>
              <a:pPr>
                <a:defRPr/>
              </a:pPr>
              <a:t>28</a:t>
            </a:fld>
            <a:endParaRPr lang="en-US"/>
          </a:p>
        </p:txBody>
      </p:sp>
    </p:spTree>
    <p:extLst>
      <p:ext uri="{BB962C8B-B14F-4D97-AF65-F5344CB8AC3E}">
        <p14:creationId xmlns:p14="http://schemas.microsoft.com/office/powerpoint/2010/main" val="3370753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Plant-based, unprocessed </a:t>
            </a:r>
            <a:r>
              <a:rPr lang="en-US" sz="1200" b="0" i="0" u="none" strike="noStrike" kern="1200">
                <a:solidFill>
                  <a:schemeClr val="tx1"/>
                </a:solidFill>
                <a:effectLst/>
                <a:latin typeface="+mn-lt"/>
                <a:ea typeface="+mn-ea"/>
                <a:cs typeface="+mn-cs"/>
              </a:rPr>
              <a:t>foods are a good source of fibre.</a:t>
            </a:r>
            <a:r>
              <a:rPr lang="en-US" sz="1200" b="0" i="0" kern="1200">
                <a:solidFill>
                  <a:schemeClr val="tx1"/>
                </a:solidFill>
                <a:effectLst/>
                <a:latin typeface="+mn-lt"/>
                <a:ea typeface="+mn-ea"/>
                <a:cs typeface="+mn-cs"/>
              </a:rPr>
              <a:t>​</a:t>
            </a:r>
            <a:r>
              <a:rPr lang="en-US"/>
              <a:t>  Fibre helps to lower blood cholesterol, manage blood sugar, </a:t>
            </a:r>
            <a:r>
              <a:rPr lang="en-US" sz="1200" b="0" i="0" u="none" strike="noStrike" kern="1200">
                <a:solidFill>
                  <a:schemeClr val="tx1"/>
                </a:solidFill>
                <a:effectLst/>
                <a:latin typeface="+mn-lt"/>
                <a:ea typeface="+mn-ea"/>
                <a:cs typeface="+mn-cs"/>
              </a:rPr>
              <a:t>protect against some cancers, </a:t>
            </a:r>
            <a:r>
              <a:rPr lang="en-US"/>
              <a:t>promote</a:t>
            </a:r>
            <a:r>
              <a:rPr lang="en-US" sz="1200" b="0" i="0" u="none" strike="noStrike" kern="1200">
                <a:solidFill>
                  <a:schemeClr val="tx1"/>
                </a:solidFill>
                <a:effectLst/>
                <a:latin typeface="+mn-lt"/>
                <a:ea typeface="+mn-ea"/>
                <a:cs typeface="+mn-cs"/>
              </a:rPr>
              <a:t> regular bowel movements, and </a:t>
            </a:r>
            <a:r>
              <a:rPr lang="en-US"/>
              <a:t>promote </a:t>
            </a:r>
            <a:r>
              <a:rPr lang="en-US" sz="1200" b="0" i="0" u="none" strike="noStrike" kern="1200">
                <a:solidFill>
                  <a:schemeClr val="tx1"/>
                </a:solidFill>
                <a:effectLst/>
                <a:latin typeface="+mn-lt"/>
                <a:ea typeface="+mn-ea"/>
                <a:cs typeface="+mn-cs"/>
              </a:rPr>
              <a:t>satiety</a:t>
            </a:r>
            <a:r>
              <a:rPr lang="en-US"/>
              <a:t>/fullness.</a:t>
            </a:r>
            <a:endParaRPr lang="en-US" sz="1200" b="0" i="0" kern="1200">
              <a:solidFill>
                <a:schemeClr val="tx1"/>
              </a:solidFill>
              <a:effectLst/>
              <a:latin typeface="+mn-lt"/>
              <a:cs typeface="Calibri"/>
            </a:endParaRPr>
          </a:p>
          <a:p>
            <a:pPr rtl="0" fontAlgn="base"/>
            <a:r>
              <a:rPr lang="en-US" sz="1200" b="0" i="0" kern="1200" dirty="0">
                <a:solidFill>
                  <a:schemeClr val="tx1"/>
                </a:solidFill>
                <a:effectLst/>
                <a:latin typeface="+mn-lt"/>
                <a:ea typeface="+mn-ea"/>
                <a:cs typeface="+mn-cs"/>
              </a:rPr>
              <a:t>​</a:t>
            </a:r>
          </a:p>
          <a:p>
            <a:r>
              <a:rPr lang="en-US" dirty="0"/>
              <a:t>Sources </a:t>
            </a:r>
            <a:r>
              <a:rPr lang="en-US" sz="1200" b="0" i="0" u="none" strike="noStrike" kern="1200">
                <a:solidFill>
                  <a:schemeClr val="tx1"/>
                </a:solidFill>
                <a:effectLst/>
                <a:latin typeface="+mn-lt"/>
                <a:ea typeface="+mn-ea"/>
                <a:cs typeface="+mn-cs"/>
              </a:rPr>
              <a:t>of fibre:  whole grain bread, whole grain pasta, oats or other cereals made from whole grains, brown rice, wild rice, quinoa, barley, vegetables, fruit, beans and lentils, bran, flaxseed, chia seeds, psyllium and bran.</a:t>
            </a:r>
            <a:r>
              <a:rPr lang="en-US" sz="1200" b="0" i="0" kern="1200">
                <a:solidFill>
                  <a:schemeClr val="tx1"/>
                </a:solidFill>
                <a:effectLst/>
                <a:latin typeface="+mn-lt"/>
                <a:ea typeface="+mn-ea"/>
                <a:cs typeface="+mn-cs"/>
              </a:rPr>
              <a:t>​</a:t>
            </a:r>
            <a:endParaRPr lang="en-US" sz="1200" b="0" i="0" kern="1200">
              <a:solidFill>
                <a:schemeClr val="tx1"/>
              </a:solidFill>
              <a:effectLst/>
              <a:latin typeface="+mn-lt"/>
              <a:cs typeface="Calibri"/>
            </a:endParaRPr>
          </a:p>
          <a:p>
            <a:endParaRPr lang="en-US" dirty="0"/>
          </a:p>
          <a:p>
            <a:r>
              <a:rPr lang="en-US" sz="1200" b="0" i="0" u="none" strike="noStrike" kern="1200">
                <a:solidFill>
                  <a:schemeClr val="tx1"/>
                </a:solidFill>
                <a:effectLst/>
                <a:latin typeface="+mn-lt"/>
                <a:ea typeface="+mn-ea"/>
                <a:cs typeface="+mn-cs"/>
              </a:rPr>
              <a:t>Most of the grains that we eat should be whole grains.</a:t>
            </a:r>
            <a:r>
              <a:rPr lang="en-US" sz="1200" b="0" i="0" kern="1200">
                <a:solidFill>
                  <a:schemeClr val="tx1"/>
                </a:solidFill>
                <a:effectLst/>
                <a:latin typeface="+mn-lt"/>
                <a:ea typeface="+mn-ea"/>
                <a:cs typeface="+mn-cs"/>
              </a:rPr>
              <a:t>​</a:t>
            </a:r>
            <a:r>
              <a:rPr lang="en-US"/>
              <a:t>  </a:t>
            </a:r>
            <a:r>
              <a:rPr lang="en-US" sz="1200" b="0" i="0" u="none" strike="noStrike" kern="1200">
                <a:solidFill>
                  <a:schemeClr val="tx1"/>
                </a:solidFill>
                <a:effectLst/>
                <a:latin typeface="+mn-lt"/>
                <a:ea typeface="+mn-ea"/>
                <a:cs typeface="+mn-cs"/>
              </a:rPr>
              <a:t>Reminder: Increase the amount of dietary fibre slowly and drink plenty of fluids to avoid </a:t>
            </a:r>
            <a:r>
              <a:rPr lang="en-US"/>
              <a:t>GI discomfort</a:t>
            </a:r>
            <a:r>
              <a:rPr lang="en-US" sz="1200" b="0" i="0" u="none" strike="noStrike" kern="1200">
                <a:solidFill>
                  <a:schemeClr val="tx1"/>
                </a:solidFill>
                <a:effectLst/>
                <a:latin typeface="+mn-lt"/>
                <a:ea typeface="+mn-ea"/>
                <a:cs typeface="+mn-cs"/>
              </a:rPr>
              <a:t> and gas.</a:t>
            </a:r>
            <a:r>
              <a:rPr lang="en-US" sz="1200" b="0" i="0" kern="1200">
                <a:solidFill>
                  <a:schemeClr val="tx1"/>
                </a:solidFill>
                <a:effectLst/>
                <a:latin typeface="+mn-lt"/>
                <a:ea typeface="+mn-ea"/>
                <a:cs typeface="+mn-cs"/>
              </a:rPr>
              <a:t>​</a:t>
            </a:r>
            <a:endParaRPr lang="en-US" sz="1200" b="0" i="0" kern="1200">
              <a:solidFill>
                <a:schemeClr val="tx1"/>
              </a:solidFill>
              <a:effectLst/>
              <a:latin typeface="+mn-lt"/>
              <a:cs typeface="Calibri"/>
            </a:endParaRPr>
          </a:p>
          <a:p>
            <a:pPr lvl="0"/>
            <a:endParaRPr lang="en-GB"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60A681-6D9F-8849-B1B9-51920A7745B8}" type="slidenum">
              <a:rPr lang="en-US" smtClean="0"/>
              <a:pPr/>
              <a:t>30</a:t>
            </a:fld>
            <a:endParaRPr lang="en-US"/>
          </a:p>
        </p:txBody>
      </p:sp>
    </p:spTree>
    <p:extLst>
      <p:ext uri="{BB962C8B-B14F-4D97-AF65-F5344CB8AC3E}">
        <p14:creationId xmlns:p14="http://schemas.microsoft.com/office/powerpoint/2010/main" val="1645028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u="none" strike="noStrike" kern="1200">
                <a:solidFill>
                  <a:schemeClr val="tx1"/>
                </a:solidFill>
                <a:effectLst/>
                <a:latin typeface="+mn-lt"/>
                <a:ea typeface="+mn-ea"/>
                <a:cs typeface="+mn-cs"/>
              </a:rPr>
              <a:t>The average Canadian eats 11-14 g/day</a:t>
            </a:r>
            <a:r>
              <a:rPr lang="en-CA" sz="1200" u="none" strike="noStrike" kern="1200" baseline="0">
                <a:solidFill>
                  <a:schemeClr val="tx1"/>
                </a:solidFill>
                <a:effectLst/>
                <a:latin typeface="+mn-lt"/>
                <a:ea typeface="+mn-ea"/>
                <a:cs typeface="+mn-cs"/>
              </a:rPr>
              <a:t> of fibre (less than half our needs).</a:t>
            </a:r>
            <a:endParaRPr lang="en-CA" sz="120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60A681-6D9F-8849-B1B9-51920A7745B8}" type="slidenum">
              <a:rPr lang="en-US" smtClean="0"/>
              <a:pPr/>
              <a:t>31</a:t>
            </a:fld>
            <a:endParaRPr lang="en-US"/>
          </a:p>
        </p:txBody>
      </p:sp>
    </p:spTree>
    <p:extLst>
      <p:ext uri="{BB962C8B-B14F-4D97-AF65-F5344CB8AC3E}">
        <p14:creationId xmlns:p14="http://schemas.microsoft.com/office/powerpoint/2010/main" val="1645028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Ways to increase fibre: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-Choose</a:t>
            </a:r>
            <a:r>
              <a:rPr lang="en-US" baseline="0"/>
              <a:t> 100% whole grain or whole wheat breads instead of white or rye bread.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a:t>-Eat quinoa, brown rice or wild rice instead of white rice, basmati or jasmine rice.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a:t>-Choose whole grain pasta instead of the typical “white” pasta.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a:t>-Eat a variety of fresh, frozen or canned fruits and vegetables.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a:t>-Cook with beans and lentils.  Replacing beans instead of meat in recipes also reduces saturated fat intake.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a:t>-Choose high fibre cereals like oatmeal or All Bran.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a:t>-Add flaxseed or chia seeds to yogurt, cereal, or smoothies.</a:t>
            </a:r>
            <a:endParaRPr lang="en-US"/>
          </a:p>
          <a:p>
            <a:pPr defTabSz="457200" eaLnBrk="1" fontAlgn="auto" hangingPunct="1">
              <a:spcBef>
                <a:spcPts val="0"/>
              </a:spcBef>
              <a:spcAft>
                <a:spcPts val="0"/>
              </a:spcAft>
              <a:defRPr/>
            </a:pPr>
            <a:r>
              <a:rPr lang="en-US" dirty="0">
                <a:cs typeface="Calibri"/>
              </a:rPr>
              <a:t>-</a:t>
            </a:r>
            <a:r>
              <a:rPr lang="en-US"/>
              <a:t>Inexpensive sources of fibre: frozen fruits and vegetables; </a:t>
            </a:r>
            <a:r>
              <a:rPr lang="en-US" baseline="0"/>
              <a:t>canned or dried beans and lentils; brown rice; </a:t>
            </a:r>
            <a:r>
              <a:rPr lang="en-US"/>
              <a:t>sweet potato</a:t>
            </a:r>
            <a:r>
              <a:rPr lang="en-US" baseline="0"/>
              <a:t> and white potatoes;</a:t>
            </a:r>
            <a:r>
              <a:rPr lang="en-US"/>
              <a:t> popcorn.</a:t>
            </a:r>
            <a:endParaRPr lang="en-US" baseline="0"/>
          </a:p>
        </p:txBody>
      </p:sp>
      <p:sp>
        <p:nvSpPr>
          <p:cNvPr id="4" name="Slide Number Placeholder 3"/>
          <p:cNvSpPr>
            <a:spLocks noGrp="1"/>
          </p:cNvSpPr>
          <p:nvPr>
            <p:ph type="sldNum" sz="quarter" idx="10"/>
          </p:nvPr>
        </p:nvSpPr>
        <p:spPr/>
        <p:txBody>
          <a:bodyPr/>
          <a:lstStyle/>
          <a:p>
            <a:pPr>
              <a:defRPr/>
            </a:pPr>
            <a:fld id="{BFAED3FF-7BA3-4284-B2B7-592883FE751B}" type="slidenum">
              <a:rPr lang="en-US" smtClean="0"/>
              <a:pPr>
                <a:defRPr/>
              </a:pPr>
              <a:t>32</a:t>
            </a:fld>
            <a:endParaRPr lang="en-US"/>
          </a:p>
        </p:txBody>
      </p:sp>
    </p:spTree>
    <p:extLst>
      <p:ext uri="{BB962C8B-B14F-4D97-AF65-F5344CB8AC3E}">
        <p14:creationId xmlns:p14="http://schemas.microsoft.com/office/powerpoint/2010/main" val="4138335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CA" b="0" u="none"/>
              <a:t>Salt is an essential nutrient.  The proper balance</a:t>
            </a:r>
            <a:r>
              <a:rPr lang="en-CA" b="0" u="none" baseline="0"/>
              <a:t> of sodium and</a:t>
            </a:r>
            <a:r>
              <a:rPr lang="en-CA" b="0" u="none"/>
              <a:t> fluid is necessary for the health of the heart, liver and kidneys.</a:t>
            </a:r>
          </a:p>
          <a:p>
            <a:pPr>
              <a:spcBef>
                <a:spcPts val="0"/>
              </a:spcBef>
              <a:spcAft>
                <a:spcPts val="0"/>
              </a:spcAft>
            </a:pPr>
            <a:endParaRPr lang="en-CA" b="0" u="none"/>
          </a:p>
          <a:p>
            <a:pPr>
              <a:spcBef>
                <a:spcPts val="0"/>
              </a:spcBef>
              <a:spcAft>
                <a:spcPts val="0"/>
              </a:spcAft>
            </a:pPr>
            <a:r>
              <a:rPr lang="en-CA" b="0" u="none"/>
              <a:t>Too much salt in our diet increases blood pressure,</a:t>
            </a:r>
            <a:r>
              <a:rPr lang="en-CA" b="0" u="none" baseline="0"/>
              <a:t> which can </a:t>
            </a:r>
            <a:r>
              <a:rPr lang="en-CA" b="0" u="none"/>
              <a:t>lead to kidney disease, heart disease or stroke.</a:t>
            </a:r>
          </a:p>
          <a:p>
            <a:pPr>
              <a:spcBef>
                <a:spcPts val="0"/>
              </a:spcBef>
              <a:spcAft>
                <a:spcPts val="0"/>
              </a:spcAft>
            </a:pPr>
            <a:r>
              <a:rPr lang="en-CA" b="0" u="none"/>
              <a:t>High</a:t>
            </a:r>
            <a:r>
              <a:rPr lang="en-CA" b="0" u="none" baseline="0"/>
              <a:t> salt intake can increase water retention.  If you have heart failure, this can translate to swelling in your legs and feet.  Excess salt can also cause fluid buildup around the heart, which makes breathing more difficult.</a:t>
            </a:r>
            <a:endParaRPr lang="en-CA" b="0" u="none"/>
          </a:p>
          <a:p>
            <a:pPr>
              <a:spcBef>
                <a:spcPts val="0"/>
              </a:spcBef>
              <a:spcAft>
                <a:spcPts val="0"/>
              </a:spcAft>
            </a:pPr>
            <a:endParaRPr lang="en-CA" b="0" u="none"/>
          </a:p>
          <a:p>
            <a:pPr marL="0" marR="0" indent="0" algn="l" defTabSz="914400" rtl="0" eaLnBrk="0" fontAlgn="base" latinLnBrk="0" hangingPunct="0">
              <a:lnSpc>
                <a:spcPct val="100000"/>
              </a:lnSpc>
              <a:spcBef>
                <a:spcPts val="0"/>
              </a:spcBef>
              <a:spcAft>
                <a:spcPts val="0"/>
              </a:spcAft>
              <a:buClrTx/>
              <a:buSzTx/>
              <a:buFontTx/>
              <a:buNone/>
              <a:tabLst/>
              <a:defRPr/>
            </a:pPr>
            <a:r>
              <a:rPr lang="en-CA" b="0" u="none"/>
              <a:t>Current Canadian sodium intake is 3000 mg per day,</a:t>
            </a:r>
            <a:r>
              <a:rPr lang="en-CA" b="0" u="none" baseline="0"/>
              <a:t> which is </a:t>
            </a:r>
            <a:r>
              <a:rPr lang="en-CA" b="0" u="none"/>
              <a:t>double the amount that we need (AI = 1500 mg/d and DRI = 2300 mg).</a:t>
            </a:r>
          </a:p>
          <a:p>
            <a:pPr marL="0" marR="0" indent="0" algn="l" defTabSz="914400" rtl="0" eaLnBrk="0" fontAlgn="base" latinLnBrk="0" hangingPunct="0">
              <a:lnSpc>
                <a:spcPct val="100000"/>
              </a:lnSpc>
              <a:spcBef>
                <a:spcPts val="0"/>
              </a:spcBef>
              <a:spcAft>
                <a:spcPts val="0"/>
              </a:spcAft>
              <a:buClrTx/>
              <a:buSzTx/>
              <a:buFontTx/>
              <a:buNone/>
              <a:tabLst/>
              <a:defRPr/>
            </a:pPr>
            <a:r>
              <a:rPr lang="en-CA" b="0" u="none"/>
              <a:t>About 75% of both adults and children exceed the recommended intake of sodium.</a:t>
            </a:r>
          </a:p>
          <a:p>
            <a:pPr>
              <a:spcBef>
                <a:spcPts val="0"/>
              </a:spcBef>
              <a:spcAft>
                <a:spcPts val="0"/>
              </a:spcAft>
            </a:pPr>
            <a:endParaRPr lang="en-CA" b="0" u="none"/>
          </a:p>
          <a:p>
            <a:pPr marL="0" marR="0" indent="0" algn="l" defTabSz="914400" rtl="0" eaLnBrk="0" fontAlgn="base" latinLnBrk="0" hangingPunct="0">
              <a:lnSpc>
                <a:spcPct val="100000"/>
              </a:lnSpc>
              <a:spcBef>
                <a:spcPts val="0"/>
              </a:spcBef>
              <a:spcAft>
                <a:spcPts val="0"/>
              </a:spcAft>
              <a:buClrTx/>
              <a:buSzTx/>
              <a:buFontTx/>
              <a:buNone/>
              <a:tabLst/>
              <a:defRPr/>
            </a:pPr>
            <a:r>
              <a:rPr lang="en-US" b="0" u="none"/>
              <a:t>Sea salt and gourmet salts contain the same amount of sodium as regular table salt.</a:t>
            </a:r>
          </a:p>
        </p:txBody>
      </p:sp>
      <p:sp>
        <p:nvSpPr>
          <p:cNvPr id="4" name="Slide Number Placeholder 3"/>
          <p:cNvSpPr>
            <a:spLocks noGrp="1"/>
          </p:cNvSpPr>
          <p:nvPr>
            <p:ph type="sldNum" sz="quarter" idx="10"/>
          </p:nvPr>
        </p:nvSpPr>
        <p:spPr/>
        <p:txBody>
          <a:bodyPr/>
          <a:lstStyle/>
          <a:p>
            <a:pPr>
              <a:defRPr/>
            </a:pPr>
            <a:fld id="{BFAED3FF-7BA3-4284-B2B7-592883FE751B}" type="slidenum">
              <a:rPr lang="en-US" smtClean="0"/>
              <a:pPr>
                <a:defRPr/>
              </a:pPr>
              <a:t>34</a:t>
            </a:fld>
            <a:endParaRPr lang="en-US"/>
          </a:p>
        </p:txBody>
      </p:sp>
    </p:spTree>
    <p:extLst>
      <p:ext uri="{BB962C8B-B14F-4D97-AF65-F5344CB8AC3E}">
        <p14:creationId xmlns:p14="http://schemas.microsoft.com/office/powerpoint/2010/main" val="1564101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Guess how much salt you get from your diet? </a:t>
            </a:r>
          </a:p>
          <a:p>
            <a:pPr>
              <a:spcBef>
                <a:spcPct val="0"/>
              </a:spcBef>
            </a:pPr>
            <a:r>
              <a:rPr lang="en-US" altLang="en-US"/>
              <a:t>-Naturally occurring in foods = 12%</a:t>
            </a:r>
          </a:p>
          <a:p>
            <a:pPr>
              <a:spcBef>
                <a:spcPct val="0"/>
              </a:spcBef>
            </a:pPr>
            <a:r>
              <a:rPr lang="en-US" altLang="en-US"/>
              <a:t>-Added to food at the table or during cooking = 11%</a:t>
            </a:r>
          </a:p>
          <a:p>
            <a:pPr>
              <a:spcBef>
                <a:spcPct val="0"/>
              </a:spcBef>
            </a:pPr>
            <a:r>
              <a:rPr lang="en-US" altLang="en-US"/>
              <a:t>-Processed and restaurant foods = 77%</a:t>
            </a:r>
          </a:p>
          <a:p>
            <a:pPr>
              <a:spcBef>
                <a:spcPct val="0"/>
              </a:spcBef>
            </a:pPr>
            <a:endParaRPr lang="en-US" altLang="en-US"/>
          </a:p>
          <a:p>
            <a:pPr>
              <a:spcBef>
                <a:spcPct val="0"/>
              </a:spcBef>
            </a:pPr>
            <a:r>
              <a:rPr lang="en-US" altLang="en-US"/>
              <a:t>More than 75% of both adults and children exceed the recommended daily sodium intake.</a:t>
            </a:r>
          </a:p>
        </p:txBody>
      </p:sp>
      <p:sp>
        <p:nvSpPr>
          <p:cNvPr id="163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954B6A2-1E9F-4AB8-8EBD-E30F33134E83}" type="slidenum">
              <a:rPr lang="en-US" altLang="en-US"/>
              <a:pPr fontAlgn="base">
                <a:spcBef>
                  <a:spcPct val="0"/>
                </a:spcBef>
                <a:spcAft>
                  <a:spcPct val="0"/>
                </a:spcAft>
                <a:defRPr/>
              </a:pPr>
              <a:t>35</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best way to reduce sodium intake is to limit intake of processed foods such as canned or packaged soups, </a:t>
            </a:r>
            <a:r>
              <a:rPr lang="en-US" altLang="en-US" err="1"/>
              <a:t>flavoured</a:t>
            </a:r>
            <a:r>
              <a:rPr lang="en-US" altLang="en-US"/>
              <a:t> rice/pasta packages (Sidekicks),</a:t>
            </a:r>
            <a:r>
              <a:rPr lang="en-US" altLang="en-US" baseline="0"/>
              <a:t> </a:t>
            </a:r>
            <a:r>
              <a:rPr lang="en-US" altLang="en-US"/>
              <a:t>frozen dinners</a:t>
            </a:r>
            <a:r>
              <a:rPr lang="en-US" altLang="en-US" baseline="0"/>
              <a:t> (e.g. lasagna, chicken fingers), processed meats, </a:t>
            </a:r>
            <a:r>
              <a:rPr lang="en-US" altLang="en-US"/>
              <a:t>pizza, French fries, chips, cakes, cookies, donuts,</a:t>
            </a:r>
            <a:r>
              <a:rPr lang="en-US" altLang="en-US" baseline="0"/>
              <a:t> some </a:t>
            </a:r>
            <a:r>
              <a:rPr lang="en-US" altLang="en-US"/>
              <a:t>breakfast cereals and granola bars.</a:t>
            </a:r>
          </a:p>
          <a:p>
            <a:pPr>
              <a:spcBef>
                <a:spcPct val="0"/>
              </a:spcBef>
            </a:pPr>
            <a:r>
              <a:rPr lang="en-US" altLang="en-US"/>
              <a:t>-Use only small amounts of condiments like ketchup, soy sauce, pickles, olives, gravies, and salad dressings.</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5C7606F-C61C-477C-A868-A9EB8A442B84}" type="slidenum">
              <a:rPr lang="en-US" altLang="en-US"/>
              <a:pPr>
                <a:spcBef>
                  <a:spcPct val="0"/>
                </a:spcBef>
              </a:pPr>
              <a:t>36</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a:t>Limiting salt may change the flavour of foods; it will take a while for your taste buds to adjust.  Less salt doesn’t mean less flavour – you can use herbs and spices in place of salt to allow foods to have flavor.</a:t>
            </a:r>
            <a:endParaRPr lang="en-US" altLang="en-US" baseline="0">
              <a:cs typeface="Calibri"/>
            </a:endParaRPr>
          </a:p>
          <a:p>
            <a:pPr>
              <a:spcBef>
                <a:spcPct val="0"/>
              </a:spcBef>
            </a:pPr>
            <a:endParaRPr lang="en-US" altLang="en-US" baseline="0"/>
          </a:p>
          <a:p>
            <a:pPr>
              <a:spcBef>
                <a:spcPct val="0"/>
              </a:spcBef>
            </a:pPr>
            <a:r>
              <a:rPr lang="en-US" altLang="en-US" baseline="0"/>
              <a:t>Talk to your doctor before taking a salt substitute (such as Half Salt or No Salt) because these can interfere with your blood pressure and heart medications.</a:t>
            </a:r>
            <a:endParaRPr lang="en-US" altLang="en-US" baseline="0">
              <a:cs typeface="Calibri"/>
            </a:endParaRPr>
          </a:p>
          <a:p>
            <a:pPr>
              <a:spcBef>
                <a:spcPct val="0"/>
              </a:spcBef>
            </a:pPr>
            <a:r>
              <a:rPr lang="en-US" altLang="en-US" baseline="0"/>
              <a:t>Instead, use a seasoning blend containing no salt (e.g. Mrs. Dash).</a:t>
            </a:r>
            <a:r>
              <a:rPr lang="en-US" altLang="en-US"/>
              <a:t> </a:t>
            </a:r>
            <a:r>
              <a:rPr lang="en-US" altLang="en-US" baseline="0"/>
              <a:t> Or create your own blend of herbs and spices.</a:t>
            </a:r>
            <a:endParaRPr lang="en-US" altLang="en-US">
              <a:cs typeface="Calibri"/>
            </a:endParaRPr>
          </a:p>
        </p:txBody>
      </p:sp>
      <p:sp>
        <p:nvSpPr>
          <p:cNvPr id="4" name="Slide Number Placeholder 3"/>
          <p:cNvSpPr>
            <a:spLocks noGrp="1"/>
          </p:cNvSpPr>
          <p:nvPr>
            <p:ph type="sldNum" sz="quarter" idx="10"/>
          </p:nvPr>
        </p:nvSpPr>
        <p:spPr/>
        <p:txBody>
          <a:bodyPr/>
          <a:lstStyle/>
          <a:p>
            <a:fld id="{137B4D53-2356-4294-BCFA-54E80426EB8C}" type="slidenum">
              <a:rPr lang="en-US" smtClean="0"/>
              <a:t>37</a:t>
            </a:fld>
            <a:endParaRPr lang="en-US"/>
          </a:p>
        </p:txBody>
      </p:sp>
    </p:spTree>
    <p:extLst>
      <p:ext uri="{BB962C8B-B14F-4D97-AF65-F5344CB8AC3E}">
        <p14:creationId xmlns:p14="http://schemas.microsoft.com/office/powerpoint/2010/main" val="3588308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Aft>
                <a:spcPts val="0"/>
              </a:spcAft>
              <a:buFont typeface="Arial" panose="020B0604020202020204" pitchFamily="34" charset="0"/>
              <a:buChar char="•"/>
              <a:defRPr/>
            </a:pPr>
            <a:r>
              <a:rPr lang="en-US"/>
              <a:t>Increase intake of fresh and frozen vegetables &amp; fruit</a:t>
            </a:r>
          </a:p>
          <a:p>
            <a:pPr eaLnBrk="1" fontAlgn="auto" hangingPunct="1">
              <a:spcAft>
                <a:spcPts val="0"/>
              </a:spcAft>
              <a:buFont typeface="Arial" panose="020B0604020202020204" pitchFamily="34" charset="0"/>
              <a:buChar char="•"/>
              <a:defRPr/>
            </a:pPr>
            <a:r>
              <a:rPr lang="en-US"/>
              <a:t>Choose canned tuna/salmon or peanut butter sandwiches instead of deli meat</a:t>
            </a:r>
            <a:endParaRPr lang="en-US">
              <a:cs typeface="Calibri"/>
            </a:endParaRPr>
          </a:p>
          <a:p>
            <a:pPr eaLnBrk="1" fontAlgn="auto" hangingPunct="1">
              <a:spcAft>
                <a:spcPts val="0"/>
              </a:spcAft>
              <a:buFont typeface="Arial" panose="020B0604020202020204" pitchFamily="34" charset="0"/>
              <a:buChar char="•"/>
              <a:defRPr/>
            </a:pPr>
            <a:r>
              <a:rPr lang="en-US"/>
              <a:t>Cook more meals at home instead of take-out/restaurant foods</a:t>
            </a:r>
            <a:endParaRPr lang="en-US">
              <a:cs typeface="Calibri"/>
            </a:endParaRPr>
          </a:p>
          <a:p>
            <a:pPr eaLnBrk="1" fontAlgn="auto" hangingPunct="1">
              <a:spcAft>
                <a:spcPts val="0"/>
              </a:spcAft>
              <a:buFont typeface="Arial" panose="020B0604020202020204" pitchFamily="34" charset="0"/>
              <a:buChar char="•"/>
              <a:defRPr/>
            </a:pPr>
            <a:r>
              <a:rPr lang="en-US"/>
              <a:t>Choose low-sodium canned foods</a:t>
            </a:r>
            <a:endParaRPr lang="en-US">
              <a:cs typeface="Calibri"/>
            </a:endParaRPr>
          </a:p>
        </p:txBody>
      </p:sp>
      <p:sp>
        <p:nvSpPr>
          <p:cNvPr id="4" name="Slide Number Placeholder 3"/>
          <p:cNvSpPr>
            <a:spLocks noGrp="1"/>
          </p:cNvSpPr>
          <p:nvPr>
            <p:ph type="sldNum" sz="quarter" idx="10"/>
          </p:nvPr>
        </p:nvSpPr>
        <p:spPr/>
        <p:txBody>
          <a:bodyPr/>
          <a:lstStyle/>
          <a:p>
            <a:pPr>
              <a:defRPr/>
            </a:pPr>
            <a:fld id="{BFAED3FF-7BA3-4284-B2B7-592883FE751B}" type="slidenum">
              <a:rPr lang="en-US" smtClean="0"/>
              <a:pPr>
                <a:defRPr/>
              </a:pPr>
              <a:t>38</a:t>
            </a:fld>
            <a:endParaRPr lang="en-US"/>
          </a:p>
        </p:txBody>
      </p:sp>
    </p:spTree>
    <p:extLst>
      <p:ext uri="{BB962C8B-B14F-4D97-AF65-F5344CB8AC3E}">
        <p14:creationId xmlns:p14="http://schemas.microsoft.com/office/powerpoint/2010/main" val="1112805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4325" indent="-224325">
              <a:buAutoNum type="arabicParenR"/>
            </a:pPr>
            <a:r>
              <a:rPr lang="en-US" dirty="0"/>
              <a:t>Arrows</a:t>
            </a:r>
            <a:r>
              <a:rPr lang="en-US" baseline="0" dirty="0"/>
              <a:t> pointing to chat icon in taskbar and the chat box on the right side of the screen.</a:t>
            </a:r>
          </a:p>
          <a:p>
            <a:pPr marL="224325" indent="-224325">
              <a:buAutoNum type="arabicParenR"/>
            </a:pPr>
            <a:r>
              <a:rPr lang="en-US" dirty="0"/>
              <a:t>Arrow pointing to mute and stop video in the taskbar.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138B72-E8BF-49D5-B070-0F0A13BA6AE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57553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review label reading.</a:t>
            </a:r>
            <a:r>
              <a:rPr lang="en-US" baseline="0"/>
              <a:t>  We will use this package of Polish sausage for our example.</a:t>
            </a:r>
            <a:endParaRPr lang="en-US"/>
          </a:p>
        </p:txBody>
      </p:sp>
      <p:sp>
        <p:nvSpPr>
          <p:cNvPr id="4" name="Slide Number Placeholder 3"/>
          <p:cNvSpPr>
            <a:spLocks noGrp="1"/>
          </p:cNvSpPr>
          <p:nvPr>
            <p:ph type="sldNum" sz="quarter" idx="10"/>
          </p:nvPr>
        </p:nvSpPr>
        <p:spPr/>
        <p:txBody>
          <a:bodyPr/>
          <a:lstStyle/>
          <a:p>
            <a:pPr>
              <a:defRPr/>
            </a:pPr>
            <a:fld id="{BFAED3FF-7BA3-4284-B2B7-592883FE751B}" type="slidenum">
              <a:rPr lang="en-US" smtClean="0"/>
              <a:pPr>
                <a:defRPr/>
              </a:pPr>
              <a:t>40</a:t>
            </a:fld>
            <a:endParaRPr lang="en-US"/>
          </a:p>
        </p:txBody>
      </p:sp>
    </p:spTree>
    <p:extLst>
      <p:ext uri="{BB962C8B-B14F-4D97-AF65-F5344CB8AC3E}">
        <p14:creationId xmlns:p14="http://schemas.microsoft.com/office/powerpoint/2010/main" val="740109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indent="0" defTabSz="897301">
              <a:buFontTx/>
              <a:buNone/>
              <a:defRPr/>
            </a:pPr>
            <a:r>
              <a:rPr lang="en-US"/>
              <a:t>1. Look at the serving size and compare to your actual intake.  The serving size on this label is for one piece of sausage that is 6 cm or 2 ½ inches</a:t>
            </a:r>
            <a:r>
              <a:rPr lang="en-US" baseline="0"/>
              <a:t> (100 g).  That equals 1/10</a:t>
            </a:r>
            <a:r>
              <a:rPr lang="en-US" baseline="30000"/>
              <a:t>th</a:t>
            </a:r>
            <a:r>
              <a:rPr lang="en-US" baseline="0"/>
              <a:t> of the entire sausage ring.</a:t>
            </a:r>
            <a:endParaRPr lang="en-US"/>
          </a:p>
        </p:txBody>
      </p:sp>
      <p:sp>
        <p:nvSpPr>
          <p:cNvPr id="4" name="Slide Number Placeholder 3"/>
          <p:cNvSpPr>
            <a:spLocks noGrp="1"/>
          </p:cNvSpPr>
          <p:nvPr>
            <p:ph type="sldNum" sz="quarter" idx="5"/>
          </p:nvPr>
        </p:nvSpPr>
        <p:spPr/>
        <p:txBody>
          <a:bodyPr/>
          <a:lstStyle/>
          <a:p>
            <a:pPr>
              <a:defRPr/>
            </a:pPr>
            <a:fld id="{C27AEC68-3AED-4DEE-BEE2-F835EC36B2C8}" type="slidenum">
              <a:rPr lang="en-US" smtClean="0"/>
              <a:pPr>
                <a:defRPr/>
              </a:pPr>
              <a:t>41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897301" rtl="0" eaLnBrk="0" fontAlgn="base" latinLnBrk="0" hangingPunct="0">
              <a:lnSpc>
                <a:spcPct val="100000"/>
              </a:lnSpc>
              <a:spcBef>
                <a:spcPct val="30000"/>
              </a:spcBef>
              <a:spcAft>
                <a:spcPct val="0"/>
              </a:spcAft>
              <a:buClrTx/>
              <a:buSzTx/>
              <a:buFontTx/>
              <a:buNone/>
              <a:tabLst/>
              <a:defRPr/>
            </a:pPr>
            <a:r>
              <a:rPr lang="en-US"/>
              <a:t>2. To get an accurate picture of the nutrition you are actually eating, you may need to double or triple the amounts listed on the nutrition label.  I suggest that you measure the portions of food you eat and compare it to the serving size on the nutrition facts table.</a:t>
            </a:r>
          </a:p>
        </p:txBody>
      </p:sp>
      <p:sp>
        <p:nvSpPr>
          <p:cNvPr id="4" name="Slide Number Placeholder 3"/>
          <p:cNvSpPr>
            <a:spLocks noGrp="1"/>
          </p:cNvSpPr>
          <p:nvPr>
            <p:ph type="sldNum" sz="quarter" idx="5"/>
          </p:nvPr>
        </p:nvSpPr>
        <p:spPr/>
        <p:txBody>
          <a:bodyPr/>
          <a:lstStyle/>
          <a:p>
            <a:pPr>
              <a:defRPr/>
            </a:pPr>
            <a:fld id="{C27AEC68-3AED-4DEE-BEE2-F835EC36B2C8}" type="slidenum">
              <a:rPr lang="en-US" smtClean="0"/>
              <a:pPr>
                <a:defRPr/>
              </a:pPr>
              <a:t>42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96938"/>
            <a:endParaRPr lang="en-CA" altLang="en-US"/>
          </a:p>
        </p:txBody>
      </p:sp>
      <p:sp>
        <p:nvSpPr>
          <p:cNvPr id="501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5C03FD-4D10-42E3-9342-8C59AA30CD48}" type="slidenum">
              <a:rPr lang="en-US" altLang="en-US" smtClean="0"/>
              <a:pPr fontAlgn="base">
                <a:spcBef>
                  <a:spcPct val="0"/>
                </a:spcBef>
                <a:spcAft>
                  <a:spcPct val="0"/>
                </a:spcAft>
                <a:defRPr/>
              </a:pPr>
              <a:t>43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indent="0" defTabSz="897301">
              <a:buFontTx/>
              <a:buNone/>
              <a:defRPr/>
            </a:pPr>
            <a:endParaRPr lang="en-US"/>
          </a:p>
        </p:txBody>
      </p:sp>
      <p:sp>
        <p:nvSpPr>
          <p:cNvPr id="4" name="Slide Number Placeholder 3"/>
          <p:cNvSpPr>
            <a:spLocks noGrp="1"/>
          </p:cNvSpPr>
          <p:nvPr>
            <p:ph type="sldNum" sz="quarter" idx="5"/>
          </p:nvPr>
        </p:nvSpPr>
        <p:spPr/>
        <p:txBody>
          <a:bodyPr/>
          <a:lstStyle/>
          <a:p>
            <a:pPr>
              <a:defRPr/>
            </a:pPr>
            <a:fld id="{C27AEC68-3AED-4DEE-BEE2-F835EC36B2C8}" type="slidenum">
              <a:rPr lang="en-US" smtClean="0"/>
              <a:pPr>
                <a:defRPr/>
              </a:pPr>
              <a:t>44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indent="0" defTabSz="897301">
              <a:buFontTx/>
              <a:buNone/>
              <a:defRPr/>
            </a:pPr>
            <a:r>
              <a:rPr lang="en-US"/>
              <a:t>Blue arrows point to total fat content.  Red arrows point to saturated fat content.</a:t>
            </a:r>
          </a:p>
          <a:p>
            <a:pPr marL="0" lvl="1" indent="0" defTabSz="897301">
              <a:buFontTx/>
              <a:buNone/>
              <a:defRPr/>
            </a:pPr>
            <a:r>
              <a:rPr lang="en-US"/>
              <a:t>Saturated fat is a better indicator of the nutritional quality of the food, versus the total fat content.</a:t>
            </a:r>
          </a:p>
          <a:p>
            <a:pPr marL="0" lvl="1" indent="0" defTabSz="897301">
              <a:buFontTx/>
              <a:buNone/>
              <a:defRPr/>
            </a:pPr>
            <a:endParaRPr lang="en-US"/>
          </a:p>
          <a:p>
            <a:pPr marL="0" lvl="1" indent="0" defTabSz="897301">
              <a:buFontTx/>
              <a:buNone/>
              <a:defRPr/>
            </a:pPr>
            <a:r>
              <a:rPr lang="en-US"/>
              <a:t>-----Presenter</a:t>
            </a:r>
            <a:r>
              <a:rPr lang="en-US" baseline="0"/>
              <a:t> note-----</a:t>
            </a:r>
          </a:p>
          <a:p>
            <a:pPr marL="0" lvl="1" indent="0" defTabSz="897301">
              <a:buFontTx/>
              <a:buNone/>
              <a:defRPr/>
            </a:pPr>
            <a:r>
              <a:rPr lang="en-US" baseline="0"/>
              <a:t>Total fat = 20.0g per serving  /  Saturated fat = 8.0g  /  Trans fat = 0.0g  /  Unsaturated fat = 12.0g (not displayed on the label, but can be calculated based on the total fat content)</a:t>
            </a:r>
            <a:endParaRPr lang="en-US"/>
          </a:p>
        </p:txBody>
      </p:sp>
      <p:sp>
        <p:nvSpPr>
          <p:cNvPr id="4" name="Slide Number Placeholder 3"/>
          <p:cNvSpPr>
            <a:spLocks noGrp="1"/>
          </p:cNvSpPr>
          <p:nvPr>
            <p:ph type="sldNum" sz="quarter" idx="5"/>
          </p:nvPr>
        </p:nvSpPr>
        <p:spPr/>
        <p:txBody>
          <a:bodyPr/>
          <a:lstStyle/>
          <a:p>
            <a:pPr>
              <a:defRPr/>
            </a:pPr>
            <a:fld id="{C27AEC68-3AED-4DEE-BEE2-F835EC36B2C8}" type="slidenum">
              <a:rPr lang="en-US" smtClean="0"/>
              <a:pPr>
                <a:defRPr/>
              </a:pPr>
              <a:t>45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Nutrition labels on food can be helpful when choosing heart-healthy foods, but you need to know what to look for.</a:t>
            </a:r>
          </a:p>
          <a:p>
            <a:r>
              <a:rPr lang="en-US"/>
              <a:t>The dietary cholesterol content of foods actually has very little effect on your blood cholesterol level.  The saturated fat content of foods has a greater impact on your blood cholesterol.</a:t>
            </a:r>
          </a:p>
          <a:p>
            <a:endParaRPr lang="en-US"/>
          </a:p>
          <a:p>
            <a:r>
              <a:rPr lang="en-US"/>
              <a:t>Also, many “low-cholesterol” foods still contain high levels of saturated fat.</a:t>
            </a:r>
          </a:p>
          <a:p>
            <a:r>
              <a:rPr lang="en-US" baseline="0"/>
              <a:t>Dietary cholesterol is only found in animal-based foods (e.g. cheese, meat).  However, many plant based foods are still high in saturated fats and therefore increase cholesterol (e.g. coconut oil, baked goods made with palm oil).</a:t>
            </a:r>
            <a:endParaRPr lang="en-US"/>
          </a:p>
        </p:txBody>
      </p:sp>
      <p:sp>
        <p:nvSpPr>
          <p:cNvPr id="4" name="Slide Number Placeholder 3"/>
          <p:cNvSpPr>
            <a:spLocks noGrp="1"/>
          </p:cNvSpPr>
          <p:nvPr>
            <p:ph type="sldNum" sz="quarter" idx="5"/>
          </p:nvPr>
        </p:nvSpPr>
        <p:spPr/>
        <p:txBody>
          <a:bodyPr/>
          <a:lstStyle/>
          <a:p>
            <a:pPr>
              <a:defRPr/>
            </a:pPr>
            <a:fld id="{C27AEC68-3AED-4DEE-BEE2-F835EC36B2C8}" type="slidenum">
              <a:rPr lang="en-US" smtClean="0"/>
              <a:pPr>
                <a:defRPr/>
              </a:pPr>
              <a:t>46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indent="0" defTabSz="897301">
              <a:buFontTx/>
              <a:buNone/>
              <a:defRPr/>
            </a:pPr>
            <a:endParaRPr lang="en-US"/>
          </a:p>
        </p:txBody>
      </p:sp>
      <p:sp>
        <p:nvSpPr>
          <p:cNvPr id="4" name="Slide Number Placeholder 3"/>
          <p:cNvSpPr>
            <a:spLocks noGrp="1"/>
          </p:cNvSpPr>
          <p:nvPr>
            <p:ph type="sldNum" sz="quarter" idx="5"/>
          </p:nvPr>
        </p:nvSpPr>
        <p:spPr/>
        <p:txBody>
          <a:bodyPr/>
          <a:lstStyle/>
          <a:p>
            <a:pPr>
              <a:defRPr/>
            </a:pPr>
            <a:fld id="{C27AEC68-3AED-4DEE-BEE2-F835EC36B2C8}" type="slidenum">
              <a:rPr lang="en-US" smtClean="0"/>
              <a:pPr>
                <a:defRPr/>
              </a:pPr>
              <a:t>47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 will show you how to use the Nutrition Facts label to compare similar foods – in this example,</a:t>
            </a:r>
            <a:r>
              <a:rPr lang="en-US" baseline="0"/>
              <a:t> 2 types of frozen pizza.</a:t>
            </a:r>
          </a:p>
          <a:p>
            <a:r>
              <a:rPr lang="en-US" baseline="0"/>
              <a:t>On the left, we have a 3 meat thick crust pizza versus on the right, chicken bruschetta thin crust pizza.</a:t>
            </a:r>
            <a:endParaRPr lang="en-US"/>
          </a:p>
        </p:txBody>
      </p:sp>
      <p:sp>
        <p:nvSpPr>
          <p:cNvPr id="4" name="Slide Number Placeholder 3"/>
          <p:cNvSpPr>
            <a:spLocks noGrp="1"/>
          </p:cNvSpPr>
          <p:nvPr>
            <p:ph type="sldNum" sz="quarter" idx="10"/>
          </p:nvPr>
        </p:nvSpPr>
        <p:spPr/>
        <p:txBody>
          <a:bodyPr/>
          <a:lstStyle/>
          <a:p>
            <a:pPr>
              <a:defRPr/>
            </a:pPr>
            <a:fld id="{BFAED3FF-7BA3-4284-B2B7-592883FE751B}" type="slidenum">
              <a:rPr lang="en-US" smtClean="0"/>
              <a:pPr>
                <a:defRPr/>
              </a:pPr>
              <a:t>48</a:t>
            </a:fld>
            <a:endParaRPr lang="en-US"/>
          </a:p>
        </p:txBody>
      </p:sp>
    </p:spTree>
    <p:extLst>
      <p:ext uri="{BB962C8B-B14F-4D97-AF65-F5344CB8AC3E}">
        <p14:creationId xmlns:p14="http://schemas.microsoft.com/office/powerpoint/2010/main" val="2643616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96938" eaLnBrk="1" hangingPunct="1">
              <a:spcBef>
                <a:spcPct val="0"/>
              </a:spcBef>
            </a:pPr>
            <a:r>
              <a:rPr lang="en-CA" altLang="en-US"/>
              <a:t>Reminder:  For any nutrient, 5% DV is a small amount and</a:t>
            </a:r>
            <a:r>
              <a:rPr lang="en-CA" altLang="en-US" baseline="0"/>
              <a:t> 15% DV is a high amount of that nutrient.</a:t>
            </a:r>
            <a:endParaRPr lang="en-CA" altLang="en-US"/>
          </a:p>
        </p:txBody>
      </p:sp>
      <p:sp>
        <p:nvSpPr>
          <p:cNvPr id="501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5C03FD-4D10-42E3-9342-8C59AA30CD48}" type="slidenum">
              <a:rPr lang="en-US" altLang="en-US" smtClean="0"/>
              <a:pPr fontAlgn="base">
                <a:spcBef>
                  <a:spcPct val="0"/>
                </a:spcBef>
                <a:spcAft>
                  <a:spcPct val="0"/>
                </a:spcAft>
                <a:defRPr/>
              </a:pPr>
              <a:t>49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 ZOOM POLL QUESTION.</a:t>
            </a:r>
          </a:p>
          <a:p>
            <a:endParaRPr lang="en-US" dirty="0"/>
          </a:p>
          <a:p>
            <a:r>
              <a:rPr lang="en-US" dirty="0"/>
              <a:t>False! It is important to enjoy your meals and the foods you are eating, though</a:t>
            </a:r>
            <a:r>
              <a:rPr lang="en-US" baseline="0" dirty="0"/>
              <a:t> some foods should be eaten in moderation</a:t>
            </a:r>
            <a:r>
              <a:rPr lang="en-US" dirty="0"/>
              <a:t>.</a:t>
            </a:r>
          </a:p>
          <a:p>
            <a:r>
              <a:rPr lang="en-US" dirty="0"/>
              <a:t>Focus on including delicious heart healthy foods in your diet - increase fibre, choose healthy fats, enjoy a variety of fruits and vegetables.</a:t>
            </a:r>
          </a:p>
        </p:txBody>
      </p:sp>
      <p:sp>
        <p:nvSpPr>
          <p:cNvPr id="4" name="Slide Number Placeholder 3"/>
          <p:cNvSpPr>
            <a:spLocks noGrp="1"/>
          </p:cNvSpPr>
          <p:nvPr>
            <p:ph type="sldNum" sz="quarter" idx="10"/>
          </p:nvPr>
        </p:nvSpPr>
        <p:spPr/>
        <p:txBody>
          <a:bodyPr/>
          <a:lstStyle/>
          <a:p>
            <a:fld id="{137B4D53-2356-4294-BCFA-54E80426EB8C}" type="slidenum">
              <a:rPr lang="en-US" smtClean="0"/>
              <a:t>6</a:t>
            </a:fld>
            <a:endParaRPr lang="en-US"/>
          </a:p>
        </p:txBody>
      </p:sp>
    </p:spTree>
    <p:extLst>
      <p:ext uri="{BB962C8B-B14F-4D97-AF65-F5344CB8AC3E}">
        <p14:creationId xmlns:p14="http://schemas.microsoft.com/office/powerpoint/2010/main" val="3387847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Look at the serving size.</a:t>
            </a:r>
            <a:r>
              <a:rPr lang="en-US" baseline="0"/>
              <a:t>  Both labels are for a serving size of ¼ of the pizza.  (Presenter note: the </a:t>
            </a:r>
            <a:r>
              <a:rPr lang="en-US" baseline="0" err="1"/>
              <a:t>Delissio</a:t>
            </a:r>
            <a:r>
              <a:rPr lang="en-US" baseline="0"/>
              <a:t> pizza is 208g weight because it is a thick crust pizza and the Great Value chicken pizza is 96g weight because it is thin crust).</a:t>
            </a:r>
          </a:p>
          <a:p>
            <a:pPr marL="228600" indent="-228600">
              <a:buAutoNum type="arabicPeriod"/>
            </a:pPr>
            <a:endParaRPr lang="en-US" baseline="0"/>
          </a:p>
          <a:p>
            <a:pPr marL="228600" indent="-228600">
              <a:buAutoNum type="arabicPeriod"/>
            </a:pPr>
            <a:r>
              <a:rPr lang="en-US" baseline="0"/>
              <a:t>Compare the saturated fat intake.  The </a:t>
            </a:r>
            <a:r>
              <a:rPr lang="en-US" baseline="0" err="1"/>
              <a:t>Delissio</a:t>
            </a:r>
            <a:r>
              <a:rPr lang="en-US" baseline="0"/>
              <a:t> pizza contains 27% DV saturated fat (because it contains 3 types of processed meats = pepperoni, Italian sausage &amp; beef, and possibly more cheese on the pizza).  The Great Value pizza contains 13% DV saturated fat because it’s made with chicken, which is a leaner meat.</a:t>
            </a:r>
          </a:p>
          <a:p>
            <a:pPr marL="228600" indent="-228600">
              <a:buAutoNum type="arabicPeriod"/>
            </a:pPr>
            <a:endParaRPr lang="en-US" baseline="0"/>
          </a:p>
          <a:p>
            <a:pPr marL="228600" indent="-228600">
              <a:buAutoNum type="arabicPeriod"/>
            </a:pPr>
            <a:r>
              <a:rPr lang="en-US" baseline="0"/>
              <a:t>Compare the sodium intake.  The </a:t>
            </a:r>
            <a:r>
              <a:rPr lang="en-US" baseline="0" err="1"/>
              <a:t>Delissio</a:t>
            </a:r>
            <a:r>
              <a:rPr lang="en-US" baseline="0"/>
              <a:t> pizza contains 53% DV sodium (again because of the processed meat) whereas the GV pizza contains 18% DV sodium.  The DV for sodium is still above our target of 15%.  However, you may not find a food that is “perfect” in every category.  But when we compare, we can see the chicken pizza is a much lower sodium choice.</a:t>
            </a:r>
          </a:p>
          <a:p>
            <a:pPr marL="228600" indent="-228600">
              <a:buAutoNum type="arabicPeriod"/>
            </a:pPr>
            <a:endParaRPr lang="en-US" baseline="0"/>
          </a:p>
          <a:p>
            <a:pPr marL="228600" indent="-228600">
              <a:buAutoNum type="arabicPeriod"/>
            </a:pPr>
            <a:r>
              <a:rPr lang="en-US" baseline="0"/>
              <a:t>Compare the fibre content.  The </a:t>
            </a:r>
            <a:r>
              <a:rPr lang="en-US" baseline="0" err="1"/>
              <a:t>Delissio</a:t>
            </a:r>
            <a:r>
              <a:rPr lang="en-US" baseline="0"/>
              <a:t> pizza contains 11% DV fibre, while the GV pizza contains 8% DV fibre.  (Note: the </a:t>
            </a:r>
            <a:r>
              <a:rPr lang="en-US" baseline="0" err="1"/>
              <a:t>Delissio</a:t>
            </a:r>
            <a:r>
              <a:rPr lang="en-US" baseline="0"/>
              <a:t> pizza probably has more fibre simply because the serving size/weight is much larger).</a:t>
            </a:r>
          </a:p>
          <a:p>
            <a:pPr marL="0" indent="0">
              <a:buNone/>
            </a:pPr>
            <a:endParaRPr lang="en-US" baseline="0"/>
          </a:p>
          <a:p>
            <a:pPr marL="0" indent="0">
              <a:buNone/>
            </a:pPr>
            <a:r>
              <a:rPr lang="en-US"/>
              <a:t>Take</a:t>
            </a:r>
            <a:r>
              <a:rPr lang="en-US" baseline="0"/>
              <a:t> home message:  You don’t have to give up your favourite foods.  But you can make some small changes to the types of foods you eat to make them more nutritious (e.g. choose thin crust pizza with chicken and vegetables, rather than thick crust pizza with pepperoni and sausage).</a:t>
            </a:r>
            <a:endParaRPr lang="en-US"/>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50</a:t>
            </a:fld>
            <a:endParaRPr lang="en-US"/>
          </a:p>
        </p:txBody>
      </p:sp>
    </p:spTree>
    <p:extLst>
      <p:ext uri="{BB962C8B-B14F-4D97-AF65-F5344CB8AC3E}">
        <p14:creationId xmlns:p14="http://schemas.microsoft.com/office/powerpoint/2010/main" val="80432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CA" b="0"/>
              <a:t>We have given you with a lot of information about different components of food, but now let’s bring it all together.</a:t>
            </a:r>
            <a:r>
              <a:rPr lang="en-CA"/>
              <a:t> </a:t>
            </a:r>
            <a:r>
              <a:rPr lang="en-CA" b="0"/>
              <a:t> What does all this information actually mean when you</a:t>
            </a:r>
            <a:r>
              <a:rPr lang="en-CA" b="0" baseline="0"/>
              <a:t> are </a:t>
            </a:r>
            <a:r>
              <a:rPr lang="en-CA" b="0"/>
              <a:t>feeding your family?</a:t>
            </a:r>
            <a:endParaRPr lang="en-US"/>
          </a:p>
          <a:p>
            <a:pPr marL="0" marR="0" indent="0" algn="l" defTabSz="457200" rtl="0" eaLnBrk="1" fontAlgn="auto" latinLnBrk="0" hangingPunct="1">
              <a:lnSpc>
                <a:spcPct val="100000"/>
              </a:lnSpc>
              <a:spcBef>
                <a:spcPts val="0"/>
              </a:spcBef>
              <a:spcAft>
                <a:spcPts val="0"/>
              </a:spcAft>
              <a:buClrTx/>
              <a:buSzTx/>
              <a:buFontTx/>
              <a:buNone/>
              <a:tabLst/>
              <a:defRPr/>
            </a:pPr>
            <a:endParaRPr lang="en-GB" b="0" dirty="0"/>
          </a:p>
          <a:p>
            <a:pPr marL="0" indent="0">
              <a:buNone/>
            </a:pPr>
            <a:r>
              <a:rPr lang="en-CA" b="0" dirty="0"/>
              <a:t>-The plate method is an easy way to help you to plan meals that are balanced and with portions that leave you feeling satisfied.</a:t>
            </a:r>
            <a:r>
              <a:rPr lang="en-CA" sz="1200" b="0" kern="1200" dirty="0">
                <a:solidFill>
                  <a:schemeClr val="tx1"/>
                </a:solidFill>
                <a:effectLst/>
                <a:latin typeface="+mn-lt"/>
                <a:ea typeface="+mn-ea"/>
                <a:cs typeface="+mn-cs"/>
              </a:rPr>
              <a:t>   </a:t>
            </a:r>
          </a:p>
          <a:p>
            <a:pPr>
              <a:defRPr/>
            </a:pPr>
            <a:r>
              <a:rPr lang="en-US"/>
              <a:t>-Review the portion sizes.  Plate consists of ½ vegetables, ¼ starch, ¼ protein.  You can also see a glass of milk and a side of fruit.  These are appropriate portion sizes for each meal. </a:t>
            </a:r>
          </a:p>
          <a:p>
            <a:pPr>
              <a:defRPr/>
            </a:pPr>
            <a:r>
              <a:rPr lang="en-US"/>
              <a:t>-This balanced plate method also follows the same pattern as recommended by the new Canada’s Food Guide (2019). </a:t>
            </a:r>
          </a:p>
          <a:p>
            <a:pPr>
              <a:defRPr/>
            </a:pPr>
            <a:endParaRPr lang="en-US" dirty="0">
              <a:cs typeface="Calibri"/>
            </a:endParaRPr>
          </a:p>
          <a:p>
            <a:pPr>
              <a:defRPr/>
            </a:pPr>
            <a:r>
              <a:rPr lang="en-US" dirty="0"/>
              <a:t>-Can anybody identify which nutrients would be beneficial for heart health in this meal?  Fibre (brown rice &amp; vegetables), Unsaturated</a:t>
            </a:r>
            <a:r>
              <a:rPr lang="en-US" baseline="0" dirty="0"/>
              <a:t> fat &amp; omega-3 (salmon), Low sodium, Lean protein.</a:t>
            </a:r>
            <a:endParaRPr lang="en-US" dirty="0"/>
          </a:p>
        </p:txBody>
      </p:sp>
      <p:sp>
        <p:nvSpPr>
          <p:cNvPr id="4" name="Slide Number Placeholder 3"/>
          <p:cNvSpPr>
            <a:spLocks noGrp="1"/>
          </p:cNvSpPr>
          <p:nvPr>
            <p:ph type="sldNum" sz="quarter" idx="10"/>
          </p:nvPr>
        </p:nvSpPr>
        <p:spPr/>
        <p:txBody>
          <a:bodyPr/>
          <a:lstStyle/>
          <a:p>
            <a:pPr>
              <a:defRPr/>
            </a:pPr>
            <a:fld id="{BFAED3FF-7BA3-4284-B2B7-592883FE751B}" type="slidenum">
              <a:rPr lang="en-US" smtClean="0"/>
              <a:pPr>
                <a:defRPr/>
              </a:pPr>
              <a:t>52</a:t>
            </a:fld>
            <a:endParaRPr lang="en-US"/>
          </a:p>
        </p:txBody>
      </p:sp>
    </p:spTree>
    <p:extLst>
      <p:ext uri="{BB962C8B-B14F-4D97-AF65-F5344CB8AC3E}">
        <p14:creationId xmlns:p14="http://schemas.microsoft.com/office/powerpoint/2010/main" val="337255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Examples of the plate method.</a:t>
            </a:r>
          </a:p>
          <a:p>
            <a:r>
              <a:rPr lang="en-US"/>
              <a:t>Using</a:t>
            </a:r>
            <a:r>
              <a:rPr lang="en-US" baseline="0"/>
              <a:t> our pizza example: ½ plate pizza (carbohydrates + protein) with ½ plate salad or other vegetables.</a:t>
            </a:r>
            <a:endParaRPr lang="en-US"/>
          </a:p>
        </p:txBody>
      </p:sp>
      <p:sp>
        <p:nvSpPr>
          <p:cNvPr id="4" name="Slide Number Placeholder 3"/>
          <p:cNvSpPr>
            <a:spLocks noGrp="1"/>
          </p:cNvSpPr>
          <p:nvPr>
            <p:ph type="sldNum" sz="quarter" idx="10"/>
          </p:nvPr>
        </p:nvSpPr>
        <p:spPr/>
        <p:txBody>
          <a:bodyPr/>
          <a:lstStyle/>
          <a:p>
            <a:pPr>
              <a:defRPr/>
            </a:pPr>
            <a:fld id="{BFAED3FF-7BA3-4284-B2B7-592883FE751B}" type="slidenum">
              <a:rPr lang="en-US" smtClean="0"/>
              <a:pPr>
                <a:defRPr/>
              </a:pPr>
              <a:t>53</a:t>
            </a:fld>
            <a:endParaRPr lang="en-US"/>
          </a:p>
        </p:txBody>
      </p:sp>
    </p:spTree>
    <p:extLst>
      <p:ext uri="{BB962C8B-B14F-4D97-AF65-F5344CB8AC3E}">
        <p14:creationId xmlns:p14="http://schemas.microsoft.com/office/powerpoint/2010/main" val="1418055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7B4D53-2356-4294-BCFA-54E80426EB8C}" type="slidenum">
              <a:rPr lang="en-US" smtClean="0"/>
              <a:t>58</a:t>
            </a:fld>
            <a:endParaRPr lang="en-US"/>
          </a:p>
        </p:txBody>
      </p:sp>
    </p:spTree>
    <p:extLst>
      <p:ext uri="{BB962C8B-B14F-4D97-AF65-F5344CB8AC3E}">
        <p14:creationId xmlns:p14="http://schemas.microsoft.com/office/powerpoint/2010/main" val="25645490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a:pPr>
                <a:defRPr/>
              </a:pPr>
              <a:t>59</a:t>
            </a:fld>
            <a:endParaRPr lang="en-US" altLang="en-US"/>
          </a:p>
        </p:txBody>
      </p:sp>
    </p:spTree>
    <p:extLst>
      <p:ext uri="{BB962C8B-B14F-4D97-AF65-F5344CB8AC3E}">
        <p14:creationId xmlns:p14="http://schemas.microsoft.com/office/powerpoint/2010/main" val="29974116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a:pPr>
                <a:defRPr/>
              </a:pPr>
              <a:t>60</a:t>
            </a:fld>
            <a:endParaRPr lang="en-US" altLang="en-US"/>
          </a:p>
        </p:txBody>
      </p:sp>
    </p:spTree>
    <p:extLst>
      <p:ext uri="{BB962C8B-B14F-4D97-AF65-F5344CB8AC3E}">
        <p14:creationId xmlns:p14="http://schemas.microsoft.com/office/powerpoint/2010/main" val="1759130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Monkey link: https://www.surveymonkey.com/r/TSDP8RW</a:t>
            </a:r>
          </a:p>
          <a:p>
            <a:pPr rtl="0" fontAlgn="base"/>
            <a:r>
              <a:rPr lang="en-CA" sz="1200" b="0" i="0" u="none" strike="noStrike" kern="1200" dirty="0">
                <a:solidFill>
                  <a:schemeClr val="tx1"/>
                </a:solidFill>
                <a:effectLst/>
                <a:latin typeface="+mn-lt"/>
                <a:ea typeface="+mn-ea"/>
                <a:cs typeface="+mn-cs"/>
              </a:rPr>
              <a:t>Put the Survey Monkey link into the chat box so that participants can complete the survey immediately.</a:t>
            </a:r>
            <a:r>
              <a:rPr lang="en-US" sz="1200" b="0" i="0" kern="1200" dirty="0">
                <a:solidFill>
                  <a:schemeClr val="tx1"/>
                </a:solidFill>
                <a:effectLst/>
                <a:latin typeface="+mn-lt"/>
                <a:ea typeface="+mn-ea"/>
                <a:cs typeface="+mn-cs"/>
              </a:rPr>
              <a:t>​</a:t>
            </a:r>
          </a:p>
          <a:p>
            <a:pPr rtl="0" fontAlgn="base"/>
            <a:r>
              <a:rPr lang="en-CA" sz="1200" b="0" i="0" kern="1200" dirty="0">
                <a:solidFill>
                  <a:schemeClr val="tx1"/>
                </a:solidFill>
                <a:effectLst/>
                <a:latin typeface="+mn-lt"/>
                <a:ea typeface="+mn-ea"/>
                <a:cs typeface="+mn-cs"/>
              </a:rPr>
              <a:t>​</a:t>
            </a:r>
          </a:p>
          <a:p>
            <a:pPr rtl="0" fontAlgn="base"/>
            <a:r>
              <a:rPr lang="en-CA" sz="1200" b="0" i="0" u="none" strike="noStrike" kern="1200" dirty="0">
                <a:solidFill>
                  <a:schemeClr val="tx1"/>
                </a:solidFill>
                <a:effectLst/>
                <a:latin typeface="+mn-lt"/>
                <a:ea typeface="+mn-ea"/>
                <a:cs typeface="+mn-cs"/>
              </a:rPr>
              <a:t>Survey link will also be included in the email sent to participants after today’s session.</a:t>
            </a:r>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61</a:t>
            </a:fld>
            <a:endParaRPr lang="en-US"/>
          </a:p>
        </p:txBody>
      </p:sp>
    </p:spTree>
    <p:extLst>
      <p:ext uri="{BB962C8B-B14F-4D97-AF65-F5344CB8AC3E}">
        <p14:creationId xmlns:p14="http://schemas.microsoft.com/office/powerpoint/2010/main" val="2356791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B4D53-2356-4294-BCFA-54E80426EB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600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What have you heard about fat?  Is it healthy, or not so much?</a:t>
            </a:r>
            <a:r>
              <a:rPr lang="en-US" sz="1200" b="0" i="0" kern="1200" dirty="0">
                <a:solidFill>
                  <a:schemeClr val="tx1"/>
                </a:solidFill>
                <a:effectLst/>
                <a:latin typeface="+mn-lt"/>
                <a:ea typeface="+mn-ea"/>
                <a:cs typeface="+mn-cs"/>
              </a:rPr>
              <a:t>​</a:t>
            </a:r>
            <a:r>
              <a:rPr lang="en-US" dirty="0"/>
              <a:t>  </a:t>
            </a:r>
            <a:r>
              <a:rPr lang="en-CA" b="0" i="0" u="none" strike="noStrike" kern="1200">
                <a:effectLst/>
              </a:rPr>
              <a:t>Dietary fats and oils</a:t>
            </a:r>
            <a:r>
              <a:rPr lang="en-CA"/>
              <a:t> </a:t>
            </a:r>
            <a:r>
              <a:rPr lang="en-CA" b="0" i="0" u="none" strike="noStrike" kern="1200">
                <a:effectLst/>
              </a:rPr>
              <a:t>provide energy</a:t>
            </a:r>
            <a:r>
              <a:rPr lang="en-CA"/>
              <a:t> </a:t>
            </a:r>
            <a:r>
              <a:rPr lang="en-CA" b="0" i="0" u="none" strike="noStrike" kern="1200">
                <a:effectLst/>
              </a:rPr>
              <a:t>to the body</a:t>
            </a:r>
            <a:r>
              <a:rPr lang="en-CA"/>
              <a:t>,</a:t>
            </a:r>
            <a:r>
              <a:rPr lang="en-CA" b="0" i="0" u="none" strike="noStrike" kern="1200">
                <a:effectLst/>
              </a:rPr>
              <a:t> and </a:t>
            </a:r>
            <a:r>
              <a:rPr lang="en-CA"/>
              <a:t>also </a:t>
            </a:r>
            <a:r>
              <a:rPr lang="en-CA" b="0" i="0" u="none" strike="noStrike" kern="1200">
                <a:effectLst/>
              </a:rPr>
              <a:t>help your body</a:t>
            </a:r>
            <a:r>
              <a:rPr lang="en-CA"/>
              <a:t> </a:t>
            </a:r>
            <a:r>
              <a:rPr lang="en-CA" b="0" i="0" u="none" strike="noStrike" kern="1200">
                <a:effectLst/>
              </a:rPr>
              <a:t>absorb </a:t>
            </a:r>
            <a:r>
              <a:rPr lang="en-CA"/>
              <a:t>fat soluble </a:t>
            </a:r>
            <a:r>
              <a:rPr lang="en-CA" b="0" i="0" u="none" strike="noStrike" kern="1200">
                <a:effectLst/>
              </a:rPr>
              <a:t>vitamins</a:t>
            </a:r>
            <a:r>
              <a:rPr lang="en-CA"/>
              <a:t> such as</a:t>
            </a:r>
            <a:r>
              <a:rPr lang="en-CA" b="0" i="0" u="none" strike="noStrike" kern="1200">
                <a:effectLst/>
              </a:rPr>
              <a:t> A</a:t>
            </a:r>
            <a:r>
              <a:rPr lang="en-CA"/>
              <a:t>, </a:t>
            </a:r>
            <a:r>
              <a:rPr lang="en-CA" b="0" i="0" u="none" strike="noStrike" kern="1200">
                <a:effectLst/>
              </a:rPr>
              <a:t>D</a:t>
            </a:r>
            <a:r>
              <a:rPr lang="en-CA"/>
              <a:t>, </a:t>
            </a:r>
            <a:r>
              <a:rPr lang="en-CA" b="0" i="0" u="none" strike="noStrike" kern="1200">
                <a:effectLst/>
              </a:rPr>
              <a:t>E</a:t>
            </a:r>
            <a:r>
              <a:rPr lang="en-CA"/>
              <a:t> and K.  You need fat in your diet for normal body functions, healthy skin and hair, and insulation to protect our vital organs.  </a:t>
            </a:r>
            <a:r>
              <a:rPr lang="en-CA" b="0" i="0" u="none" strike="noStrike" kern="1200">
                <a:effectLst/>
              </a:rPr>
              <a:t>Fat also gives flavour to foods</a:t>
            </a:r>
            <a:r>
              <a:rPr lang="en-CA"/>
              <a:t> and makes you feel full for longer</a:t>
            </a:r>
            <a:r>
              <a:rPr lang="en-CA" b="0" i="0" u="none" strike="noStrike" kern="1200">
                <a:effectLst/>
              </a:rPr>
              <a:t>.</a:t>
            </a:r>
            <a:endParaRPr lang="en-US">
              <a:cs typeface="Calibri"/>
            </a:endParaRPr>
          </a:p>
          <a:p>
            <a:endParaRPr lang="en-US" dirty="0">
              <a:cs typeface="Calibri"/>
            </a:endParaRPr>
          </a:p>
          <a:p>
            <a:pPr rtl="0" fontAlgn="base"/>
            <a:r>
              <a:rPr lang="en-US" sz="1200" b="0" i="0" u="none" strike="noStrike" kern="1200">
                <a:solidFill>
                  <a:schemeClr val="tx1"/>
                </a:solidFill>
                <a:effectLst/>
                <a:latin typeface="+mn-lt"/>
                <a:ea typeface="+mn-ea"/>
                <a:cs typeface="+mn-cs"/>
              </a:rPr>
              <a:t>The </a:t>
            </a:r>
            <a:r>
              <a:rPr lang="en-US" sz="1200" b="0" i="0" u="sng" kern="1200">
                <a:solidFill>
                  <a:schemeClr val="tx1"/>
                </a:solidFill>
                <a:effectLst/>
                <a:latin typeface="+mn-lt"/>
                <a:ea typeface="+mn-ea"/>
                <a:cs typeface="+mn-cs"/>
              </a:rPr>
              <a:t>type</a:t>
            </a:r>
            <a:r>
              <a:rPr lang="en-US" sz="1200" b="0" i="0" u="none" strike="noStrike" kern="1200">
                <a:solidFill>
                  <a:schemeClr val="tx1"/>
                </a:solidFill>
                <a:effectLst/>
                <a:latin typeface="+mn-lt"/>
                <a:ea typeface="+mn-ea"/>
                <a:cs typeface="+mn-cs"/>
              </a:rPr>
              <a:t> of fat consumed is more important for health than the </a:t>
            </a:r>
            <a:r>
              <a:rPr lang="en-US" sz="1200" b="0" i="0" u="sng" kern="1200" dirty="0">
                <a:solidFill>
                  <a:schemeClr val="tx1"/>
                </a:solidFill>
                <a:effectLst/>
                <a:latin typeface="+mn-lt"/>
                <a:ea typeface="+mn-ea"/>
                <a:cs typeface="+mn-cs"/>
              </a:rPr>
              <a:t>total</a:t>
            </a:r>
            <a:r>
              <a:rPr lang="en-US" sz="1200" b="0" i="0" u="none" strike="noStrike" kern="1200" dirty="0">
                <a:solidFill>
                  <a:schemeClr val="tx1"/>
                </a:solidFill>
                <a:effectLst/>
                <a:latin typeface="+mn-lt"/>
                <a:ea typeface="+mn-ea"/>
                <a:cs typeface="+mn-cs"/>
              </a:rPr>
              <a:t> amount of fat consumed.</a:t>
            </a:r>
            <a:r>
              <a:rPr lang="en-US" sz="1200" b="0" i="0" kern="1200" dirty="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The type of fat we eat is important because it can affect the cholesterol levels in your body.  High blood cholesterol is a risk factor for heart attack and stroke.  Lowering your cholesterol can reduce your risk of heart disease.</a:t>
            </a:r>
            <a:endParaRPr lang="en-CA" b="0"/>
          </a:p>
        </p:txBody>
      </p:sp>
      <p:sp>
        <p:nvSpPr>
          <p:cNvPr id="4" name="Slide Number Placeholder 3"/>
          <p:cNvSpPr>
            <a:spLocks noGrp="1"/>
          </p:cNvSpPr>
          <p:nvPr>
            <p:ph type="sldNum" sz="quarter" idx="10"/>
          </p:nvPr>
        </p:nvSpPr>
        <p:spPr/>
        <p:txBody>
          <a:bodyPr/>
          <a:lstStyle/>
          <a:p>
            <a:fld id="{9A60A681-6D9F-8849-B1B9-51920A7745B8}" type="slidenum">
              <a:rPr lang="en-US" smtClean="0"/>
              <a:pPr/>
              <a:t>8</a:t>
            </a:fld>
            <a:endParaRPr lang="en-US"/>
          </a:p>
        </p:txBody>
      </p:sp>
    </p:spTree>
    <p:extLst>
      <p:ext uri="{BB962C8B-B14F-4D97-AF65-F5344CB8AC3E}">
        <p14:creationId xmlns:p14="http://schemas.microsoft.com/office/powerpoint/2010/main" val="1674189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a:solidFill>
                  <a:schemeClr val="tx1"/>
                </a:solidFill>
                <a:latin typeface="+mn-lt"/>
                <a:ea typeface="+mn-ea"/>
                <a:cs typeface="+mn-cs"/>
              </a:rPr>
              <a:t>Types of fat = unsaturated, saturated (and trans)</a:t>
            </a:r>
          </a:p>
          <a:p>
            <a:pPr marL="171450" indent="-171450">
              <a:buFont typeface="Arial" panose="020B0604020202020204" pitchFamily="34" charset="0"/>
              <a:buChar char="•"/>
            </a:pPr>
            <a:r>
              <a:rPr lang="en-US" sz="1200" b="0" i="0" u="none" strike="noStrike" kern="1200" baseline="0">
                <a:solidFill>
                  <a:schemeClr val="tx1"/>
                </a:solidFill>
                <a:latin typeface="+mn-lt"/>
                <a:ea typeface="+mn-ea"/>
                <a:cs typeface="+mn-cs"/>
              </a:rPr>
              <a:t>The type of fat we eat is very important because it can affect the cholesterol levels in your body. </a:t>
            </a:r>
          </a:p>
          <a:p>
            <a:pPr marL="171450" indent="-171450">
              <a:buFont typeface="Arial" panose="020B0604020202020204" pitchFamily="34" charset="0"/>
              <a:buChar char="•"/>
            </a:pPr>
            <a:r>
              <a:rPr lang="en-US" sz="1200" b="0" i="0" u="none" strike="noStrike" kern="1200" baseline="0">
                <a:solidFill>
                  <a:schemeClr val="tx1"/>
                </a:solidFill>
                <a:latin typeface="+mn-lt"/>
                <a:ea typeface="+mn-ea"/>
                <a:cs typeface="+mn-cs"/>
              </a:rPr>
              <a:t>Unsaturated fats are “good” because they lower our LDL and maintain our HDL. They also help protect us from heart disease. </a:t>
            </a:r>
          </a:p>
          <a:p>
            <a:pPr marL="171450" indent="-171450">
              <a:buFont typeface="Arial" panose="020B0604020202020204" pitchFamily="34" charset="0"/>
              <a:buChar char="•"/>
            </a:pPr>
            <a:r>
              <a:rPr lang="en-US" sz="1200" b="0" i="0" u="none" strike="noStrike" kern="1200" baseline="0">
                <a:solidFill>
                  <a:schemeClr val="tx1"/>
                </a:solidFill>
                <a:latin typeface="+mn-lt"/>
                <a:ea typeface="+mn-ea"/>
                <a:cs typeface="+mn-cs"/>
              </a:rPr>
              <a:t>Saturated fats increase the “bad” cholesterol in our blood, which increases risk for heart disease.</a:t>
            </a:r>
          </a:p>
          <a:p>
            <a:pPr marL="171450" indent="-171450">
              <a:buFont typeface="Arial" panose="020B0604020202020204" pitchFamily="34" charset="0"/>
              <a:buChar char="•"/>
            </a:pPr>
            <a:r>
              <a:rPr lang="en-US" sz="1200" b="0" i="0" u="none" strike="noStrike" kern="1200" baseline="0">
                <a:solidFill>
                  <a:schemeClr val="tx1"/>
                </a:solidFill>
                <a:latin typeface="+mn-lt"/>
                <a:ea typeface="+mn-ea"/>
                <a:cs typeface="+mn-cs"/>
              </a:rPr>
              <a:t>((Trans fats increase the “bad” cholesterol and also decrease the “good” cholesterol levels in our blood.))</a:t>
            </a:r>
          </a:p>
        </p:txBody>
      </p:sp>
      <p:sp>
        <p:nvSpPr>
          <p:cNvPr id="4" name="Slide Number Placeholder 3"/>
          <p:cNvSpPr>
            <a:spLocks noGrp="1"/>
          </p:cNvSpPr>
          <p:nvPr>
            <p:ph type="sldNum" sz="quarter" idx="10"/>
          </p:nvPr>
        </p:nvSpPr>
        <p:spPr/>
        <p:txBody>
          <a:bodyPr/>
          <a:lstStyle/>
          <a:p>
            <a:pPr>
              <a:defRPr/>
            </a:pPr>
            <a:fld id="{BFAED3FF-7BA3-4284-B2B7-592883FE751B}" type="slidenum">
              <a:rPr lang="en-US" smtClean="0"/>
              <a:pPr>
                <a:defRPr/>
              </a:pPr>
              <a:t>9</a:t>
            </a:fld>
            <a:endParaRPr lang="en-US"/>
          </a:p>
        </p:txBody>
      </p:sp>
    </p:spTree>
    <p:extLst>
      <p:ext uri="{BB962C8B-B14F-4D97-AF65-F5344CB8AC3E}">
        <p14:creationId xmlns:p14="http://schemas.microsoft.com/office/powerpoint/2010/main" val="2016659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u="none" strike="noStrike" kern="1200">
                <a:solidFill>
                  <a:schemeClr val="tx1"/>
                </a:solidFill>
                <a:effectLst/>
                <a:latin typeface="+mn-lt"/>
                <a:ea typeface="+mn-ea"/>
                <a:cs typeface="+mn-cs"/>
              </a:rPr>
              <a:t>Unsaturated fats help protect us from heart disease and liver disease.</a:t>
            </a:r>
            <a:r>
              <a:rPr lang="en-US" sz="1200" b="0" i="0" kern="1200">
                <a:solidFill>
                  <a:schemeClr val="tx1"/>
                </a:solidFill>
                <a:effectLst/>
                <a:latin typeface="+mn-lt"/>
                <a:ea typeface="+mn-ea"/>
                <a:cs typeface="+mn-cs"/>
              </a:rPr>
              <a:t>​</a:t>
            </a:r>
            <a:r>
              <a:rPr lang="en-US"/>
              <a:t>  These healthy fats come from plant-based foods and fish.</a:t>
            </a:r>
            <a:endParaRPr lang="en-US">
              <a:cs typeface="Calibri"/>
            </a:endParaRPr>
          </a:p>
          <a:p>
            <a:pPr rtl="0" fontAlgn="base"/>
            <a:r>
              <a:rPr lang="en-US" sz="1200" b="0" i="0" u="none" strike="noStrike" kern="1200">
                <a:solidFill>
                  <a:schemeClr val="tx1"/>
                </a:solidFill>
                <a:effectLst/>
                <a:latin typeface="+mn-lt"/>
                <a:ea typeface="+mn-ea"/>
                <a:cs typeface="+mn-cs"/>
              </a:rPr>
              <a:t>Sources of unsaturated fats include: canola oil, olive oil, nuts &amp; seeds, avocado, non-hydrogenated soft margarine, flaxseed, fatty fish (salmon, mackerel, trout, sardines).</a:t>
            </a:r>
            <a:r>
              <a:rPr lang="en-US" sz="1200" b="0" i="0" kern="1200">
                <a:solidFill>
                  <a:schemeClr val="tx1"/>
                </a:solidFill>
                <a:effectLst/>
                <a:latin typeface="+mn-lt"/>
                <a:ea typeface="+mn-ea"/>
                <a:cs typeface="+mn-cs"/>
              </a:rPr>
              <a:t>​</a:t>
            </a:r>
            <a:endParaRPr lang="en-US" sz="1200" b="0" i="0" u="none" strike="noStrike" kern="1200" baseline="0" dirty="0">
              <a:solidFill>
                <a:schemeClr val="tx1"/>
              </a:solidFill>
              <a:latin typeface="+mn-lt"/>
              <a:ea typeface="+mn-ea"/>
              <a:cs typeface="+mn-cs"/>
            </a:endParaRPr>
          </a:p>
        </p:txBody>
      </p:sp>
      <p:sp>
        <p:nvSpPr>
          <p:cNvPr id="419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42B279D-2406-447F-BB49-7E7808964FA6}" type="slidenum">
              <a:rPr lang="en-US" altLang="en-US" smtClean="0"/>
              <a:pPr fontAlgn="base">
                <a:spcBef>
                  <a:spcPct val="0"/>
                </a:spcBef>
                <a:spcAft>
                  <a:spcPct val="0"/>
                </a:spcAft>
                <a:defRPr/>
              </a:pPr>
              <a:t>11</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1) Omega-3 fats are heart healthy fats that have many functions in our body</a:t>
            </a:r>
            <a:r>
              <a:rPr lang="en-US"/>
              <a:t>, including reducing blood clotting, lowering </a:t>
            </a:r>
            <a:r>
              <a:rPr lang="en-US" sz="1200" b="0" i="0" u="none" strike="noStrike" kern="1200" baseline="0">
                <a:solidFill>
                  <a:schemeClr val="tx1"/>
                </a:solidFill>
                <a:latin typeface="+mn-lt"/>
                <a:ea typeface="+mn-ea"/>
                <a:cs typeface="+mn-cs"/>
              </a:rPr>
              <a:t>cholesterol and triglycerides</a:t>
            </a:r>
            <a:r>
              <a:rPr lang="en-US"/>
              <a:t>.</a:t>
            </a:r>
            <a:endParaRPr lang="en-US" sz="1200" b="0" i="0" u="none" strike="noStrike" kern="1200" baseline="0">
              <a:solidFill>
                <a:schemeClr val="tx1"/>
              </a:solidFill>
              <a:latin typeface="+mn-lt"/>
              <a:cs typeface="Calibri"/>
            </a:endParaRPr>
          </a:p>
          <a:p>
            <a:endParaRPr lang="en-US" sz="1200" b="0" i="0" u="none" strike="noStrike" kern="1200" baseline="0">
              <a:solidFill>
                <a:schemeClr val="tx1"/>
              </a:solidFill>
              <a:latin typeface="+mn-lt"/>
              <a:ea typeface="+mn-ea"/>
              <a:cs typeface="+mn-cs"/>
            </a:endParaRPr>
          </a:p>
          <a:p>
            <a:pPr>
              <a:defRPr/>
            </a:pPr>
            <a:r>
              <a:rPr lang="en-US" sz="1200" b="0" i="0" u="none" strike="noStrike" kern="1200" baseline="0">
                <a:solidFill>
                  <a:schemeClr val="tx1"/>
                </a:solidFill>
                <a:latin typeface="+mn-lt"/>
                <a:ea typeface="+mn-ea"/>
                <a:cs typeface="+mn-cs"/>
              </a:rPr>
              <a:t>2) Omega-3 comes</a:t>
            </a:r>
            <a:r>
              <a:rPr lang="en-US" sz="1200" b="0" i="1" u="none" strike="noStrike" kern="1200" baseline="0" dirty="0">
                <a:solidFill>
                  <a:schemeClr val="tx1"/>
                </a:solidFill>
                <a:latin typeface="+mn-lt"/>
                <a:ea typeface="+mn-ea"/>
                <a:cs typeface="+mn-cs"/>
              </a:rPr>
              <a:t> </a:t>
            </a:r>
            <a:r>
              <a:rPr lang="en-US" sz="1200" b="0" i="0" u="none" strike="noStrike" kern="1200" baseline="0">
                <a:solidFill>
                  <a:schemeClr val="tx1"/>
                </a:solidFill>
                <a:latin typeface="+mn-lt"/>
                <a:ea typeface="+mn-ea"/>
                <a:cs typeface="+mn-cs"/>
              </a:rPr>
              <a:t>from fatty fish such as salmon, sardines, mackerel, and tuna, as well as from walnuts and </a:t>
            </a:r>
            <a:r>
              <a:rPr lang="en-US"/>
              <a:t>ground flaxseed</a:t>
            </a:r>
            <a:r>
              <a:rPr lang="en-US" sz="1200" b="0" i="0" u="none" strike="noStrike" kern="1200" baseline="0">
                <a:solidFill>
                  <a:schemeClr val="tx1"/>
                </a:solidFill>
                <a:latin typeface="+mn-lt"/>
                <a:ea typeface="+mn-ea"/>
                <a:cs typeface="+mn-cs"/>
              </a:rPr>
              <a:t> in lesser amounts.</a:t>
            </a:r>
            <a:br>
              <a:rPr lang="en-US" dirty="0">
                <a:cs typeface="+mn-lt"/>
              </a:rPr>
            </a:br>
            <a:r>
              <a:rPr lang="en-US">
                <a:cs typeface="Calibri"/>
              </a:rPr>
              <a:t>(Ground flaxseed increases the bioavailability of omega-3 versus whole flaxseed)</a:t>
            </a:r>
            <a:endParaRPr lang="en-US" sz="1200" b="0" i="0" u="none" strike="noStrike" kern="1200" baseline="0">
              <a:solidFill>
                <a:schemeClr val="tx1"/>
              </a:solidFill>
              <a:latin typeface="+mn-lt"/>
              <a:cs typeface="Calibri"/>
            </a:endParaRPr>
          </a:p>
          <a:p>
            <a:endParaRPr lang="en-US" sz="1200" b="0" i="0" u="none" strike="noStrike" kern="1200" baseline="0">
              <a:solidFill>
                <a:schemeClr val="tx1"/>
              </a:solidFill>
              <a:latin typeface="+mn-lt"/>
              <a:ea typeface="+mn-ea"/>
              <a:cs typeface="+mn-cs"/>
            </a:endParaRPr>
          </a:p>
          <a:p>
            <a:r>
              <a:rPr lang="en-US"/>
              <a:t>3</a:t>
            </a:r>
            <a:r>
              <a:rPr lang="en-US" sz="1200" b="0" i="0" u="none" strike="noStrike" kern="1200" baseline="0">
                <a:solidFill>
                  <a:schemeClr val="tx1"/>
                </a:solidFill>
                <a:latin typeface="+mn-lt"/>
                <a:ea typeface="+mn-ea"/>
                <a:cs typeface="+mn-cs"/>
              </a:rPr>
              <a:t>) Supplements: Some evidence suggests that omega-3 supplements may help to lower triglycerides, but that does not translate to reduced cardiovascular risk.</a:t>
            </a:r>
            <a:r>
              <a:rPr lang="en-US"/>
              <a:t> </a:t>
            </a:r>
            <a:r>
              <a:rPr lang="en-US" sz="1200" b="0" i="0" u="none" strike="noStrike" kern="1200" baseline="0">
                <a:solidFill>
                  <a:schemeClr val="tx1"/>
                </a:solidFill>
                <a:latin typeface="+mn-lt"/>
                <a:ea typeface="+mn-ea"/>
                <a:cs typeface="+mn-cs"/>
              </a:rPr>
              <a:t> It is best to get your omega-3 from food, especially from fish.</a:t>
            </a:r>
            <a:r>
              <a:rPr lang="en-US"/>
              <a:t> </a:t>
            </a:r>
            <a:r>
              <a:rPr lang="en-US" sz="1200" b="0" i="0" u="none" strike="noStrike" kern="1200" baseline="0">
                <a:solidFill>
                  <a:schemeClr val="tx1"/>
                </a:solidFill>
                <a:latin typeface="+mn-lt"/>
                <a:ea typeface="+mn-ea"/>
                <a:cs typeface="+mn-cs"/>
              </a:rPr>
              <a:t> However, if you decide to take a supplement, ensure it contains omega-3 only.</a:t>
            </a:r>
            <a:r>
              <a:rPr lang="en-US"/>
              <a:t> </a:t>
            </a:r>
            <a:r>
              <a:rPr lang="en-US" sz="1200" b="0" i="0" u="none" strike="noStrike" kern="1200" baseline="0">
                <a:solidFill>
                  <a:schemeClr val="tx1"/>
                </a:solidFill>
                <a:latin typeface="+mn-lt"/>
                <a:ea typeface="+mn-ea"/>
                <a:cs typeface="+mn-cs"/>
              </a:rPr>
              <a:t> Omega 3-6-9 pills contain a very small amount of omega-3.</a:t>
            </a:r>
            <a:r>
              <a:rPr lang="en-US"/>
              <a:t> </a:t>
            </a:r>
            <a:r>
              <a:rPr lang="en-US" sz="1200" b="0" i="0" u="none" strike="noStrike" kern="1200" baseline="0">
                <a:solidFill>
                  <a:schemeClr val="tx1"/>
                </a:solidFill>
                <a:latin typeface="+mn-lt"/>
                <a:ea typeface="+mn-ea"/>
                <a:cs typeface="+mn-cs"/>
              </a:rPr>
              <a:t> We already obtain plenty of omega-6 and omega-9 fats from our diet.</a:t>
            </a:r>
            <a:endParaRPr lang="en-US" sz="1200" b="0" i="0" u="none" strike="noStrike" kern="1200" baseline="0">
              <a:solidFill>
                <a:schemeClr val="tx1"/>
              </a:solidFill>
              <a:latin typeface="+mn-lt"/>
              <a:cs typeface="Calibri"/>
            </a:endParaRPr>
          </a:p>
        </p:txBody>
      </p:sp>
      <p:sp>
        <p:nvSpPr>
          <p:cNvPr id="4" name="Slide Number Placeholder 3"/>
          <p:cNvSpPr>
            <a:spLocks noGrp="1"/>
          </p:cNvSpPr>
          <p:nvPr>
            <p:ph type="sldNum" sz="quarter" idx="10"/>
          </p:nvPr>
        </p:nvSpPr>
        <p:spPr/>
        <p:txBody>
          <a:bodyPr/>
          <a:lstStyle/>
          <a:p>
            <a:pPr>
              <a:defRPr/>
            </a:pPr>
            <a:fld id="{BFAED3FF-7BA3-4284-B2B7-592883FE751B}" type="slidenum">
              <a:rPr lang="en-US" smtClean="0"/>
              <a:pPr>
                <a:defRPr/>
              </a:pPr>
              <a:t>12</a:t>
            </a:fld>
            <a:endParaRPr lang="en-US"/>
          </a:p>
        </p:txBody>
      </p:sp>
    </p:spTree>
    <p:extLst>
      <p:ext uri="{BB962C8B-B14F-4D97-AF65-F5344CB8AC3E}">
        <p14:creationId xmlns:p14="http://schemas.microsoft.com/office/powerpoint/2010/main" val="1776901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200" dirty="0">
                <a:solidFill>
                  <a:schemeClr val="tx1"/>
                </a:solidFill>
              </a:rPr>
              <a:t>-Eat fish 2-3 times per week</a:t>
            </a:r>
            <a:r>
              <a:rPr lang="en-US" sz="3200"/>
              <a:t>.  </a:t>
            </a:r>
            <a:r>
              <a:rPr lang="en-US" sz="3200" b="0" i="0" u="none" strike="noStrike" kern="1200" baseline="0">
                <a:solidFill>
                  <a:schemeClr val="tx1"/>
                </a:solidFill>
                <a:latin typeface="+mn-lt"/>
                <a:ea typeface="+mn-ea"/>
                <a:cs typeface="+mn-cs"/>
              </a:rPr>
              <a:t>Use canned salmon to make a quiche for dinner.</a:t>
            </a:r>
            <a:r>
              <a:rPr lang="en-US" sz="3200"/>
              <a:t> </a:t>
            </a:r>
            <a:r>
              <a:rPr lang="en-US" sz="3200" b="0" i="0" u="none" strike="noStrike" kern="1200" baseline="0">
                <a:solidFill>
                  <a:schemeClr val="tx1"/>
                </a:solidFill>
                <a:latin typeface="+mn-lt"/>
                <a:ea typeface="+mn-ea"/>
                <a:cs typeface="+mn-cs"/>
              </a:rPr>
              <a:t> Or try a twist on tuna salad - add diced apples and walnuts for extra crunch.</a:t>
            </a:r>
            <a:endParaRPr lang="en-US">
              <a:cs typeface="Calibri"/>
            </a:endParaRPr>
          </a:p>
          <a:p>
            <a:r>
              <a:rPr lang="en-US" sz="3200" b="0" i="0" u="none" strike="noStrike" kern="1200" baseline="0">
                <a:solidFill>
                  <a:schemeClr val="tx1"/>
                </a:solidFill>
                <a:latin typeface="+mn-lt"/>
                <a:ea typeface="+mn-ea"/>
                <a:cs typeface="+mn-cs"/>
              </a:rPr>
              <a:t>-Sprinkle ground flaxseed on cereal, yogurt, oatmeal.  Or use ground flax seed in baked goods and smoothies.</a:t>
            </a:r>
          </a:p>
          <a:p>
            <a:r>
              <a:rPr lang="en-US" sz="3200" b="0" i="0" u="none" strike="noStrike" kern="1200" baseline="0">
                <a:solidFill>
                  <a:schemeClr val="tx1"/>
                </a:solidFill>
                <a:latin typeface="+mn-lt"/>
                <a:ea typeface="+mn-ea"/>
                <a:cs typeface="+mn-cs"/>
              </a:rPr>
              <a:t>-Add walnuts or pumpkin seeds to a salad, yogurt or baked goods</a:t>
            </a:r>
            <a:r>
              <a:rPr lang="en-US" sz="3200"/>
              <a:t>.</a:t>
            </a:r>
            <a:endParaRPr lang="en-US" sz="3200" b="0" i="0" u="none" strike="noStrike" kern="1200" baseline="0">
              <a:solidFill>
                <a:schemeClr val="tx1"/>
              </a:solidFill>
              <a:latin typeface="+mn-lt"/>
              <a:ea typeface="+mn-ea"/>
              <a:cs typeface="+mn-cs"/>
            </a:endParaRPr>
          </a:p>
          <a:p>
            <a:pPr lvl="0"/>
            <a:r>
              <a:rPr lang="en-US" sz="3200" b="0" i="0" u="none" strike="noStrike" kern="1200" baseline="0">
                <a:solidFill>
                  <a:schemeClr val="tx1"/>
                </a:solidFill>
                <a:latin typeface="+mn-lt"/>
                <a:ea typeface="+mn-ea"/>
                <a:cs typeface="+mn-cs"/>
              </a:rPr>
              <a:t>-</a:t>
            </a:r>
            <a:r>
              <a:rPr lang="en-CA" sz="3200">
                <a:solidFill>
                  <a:schemeClr val="tx1"/>
                </a:solidFill>
              </a:rPr>
              <a:t>Use olive oil or canola oil in a salad dressing or when cooking &amp; baking.</a:t>
            </a:r>
            <a:endParaRPr lang="en-GB" sz="3200">
              <a:solidFill>
                <a:schemeClr val="tx1"/>
              </a:solidFill>
            </a:endParaRPr>
          </a:p>
        </p:txBody>
      </p:sp>
      <p:sp>
        <p:nvSpPr>
          <p:cNvPr id="4" name="Slide Number Placeholder 3"/>
          <p:cNvSpPr>
            <a:spLocks noGrp="1"/>
          </p:cNvSpPr>
          <p:nvPr>
            <p:ph type="sldNum" sz="quarter" idx="10"/>
          </p:nvPr>
        </p:nvSpPr>
        <p:spPr/>
        <p:txBody>
          <a:bodyPr/>
          <a:lstStyle/>
          <a:p>
            <a:fld id="{9A60A681-6D9F-8849-B1B9-51920A7745B8}" type="slidenum">
              <a:rPr lang="en-US" smtClean="0"/>
              <a:pPr/>
              <a:t>13</a:t>
            </a:fld>
            <a:endParaRPr lang="en-US"/>
          </a:p>
        </p:txBody>
      </p:sp>
    </p:spTree>
    <p:extLst>
      <p:ext uri="{BB962C8B-B14F-4D97-AF65-F5344CB8AC3E}">
        <p14:creationId xmlns:p14="http://schemas.microsoft.com/office/powerpoint/2010/main" val="376340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Date Placeholder 9"/>
          <p:cNvSpPr>
            <a:spLocks noGrp="1"/>
          </p:cNvSpPr>
          <p:nvPr>
            <p:ph type="dt" sz="half" idx="10"/>
          </p:nvPr>
        </p:nvSpPr>
        <p:spPr/>
        <p:txBody>
          <a:bodyPr/>
          <a:lstStyle>
            <a:lvl1pPr>
              <a:defRPr>
                <a:solidFill>
                  <a:schemeClr val="bg2"/>
                </a:solidFill>
              </a:defRPr>
            </a:lvl1pPr>
          </a:lstStyle>
          <a:p>
            <a:pPr>
              <a:defRPr/>
            </a:pPr>
            <a:fld id="{B2B85DFF-5EFC-4BFD-B915-8CD33182532E}" type="datetimeFigureOut">
              <a:rPr lang="en-US" smtClean="0"/>
              <a:pPr>
                <a:defRPr/>
              </a:pPr>
              <a:t>10/17/2021</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pPr>
              <a:defRPr/>
            </a:pPr>
            <a:fld id="{8AA1B394-5078-48E5-AF2B-81F5B16BBFE4}" type="slidenum">
              <a:rPr lang="en-US" smtClean="0"/>
              <a:pPr>
                <a:defRPr/>
              </a:pPr>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pPr>
              <a:defRPr/>
            </a:pPr>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FBD9E48-476F-4F54-866E-7A69ADB67CEB}" type="datetimeFigureOut">
              <a:rPr lang="en-US" smtClean="0"/>
              <a:pPr>
                <a:defRPr/>
              </a:pPr>
              <a:t>10/17/2021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58E242-9995-4680-BEB0-73D7134B47B2}"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94B511-84DB-477C-A8A1-8CE0199233D8}" type="datetimeFigureOut">
              <a:rPr lang="en-US" smtClean="0"/>
              <a:pPr>
                <a:defRPr/>
              </a:pPr>
              <a:t>10/17/2021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pPr>
              <a:defRPr/>
            </a:pPr>
            <a:fld id="{9603A2F8-B6B6-405B-9BE2-9672EECA48B3}"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pPr>
              <a:defRPr/>
            </a:pPr>
            <a:fld id="{07E08FA0-CC03-411C-8911-C802D9F263B6}" type="datetimeFigureOut">
              <a:rPr lang="en-US" smtClean="0"/>
              <a:pPr>
                <a:defRPr/>
              </a:pPr>
              <a:t>10/17/2021</a:t>
            </a:fld>
            <a:endParaRPr lang="en-US"/>
          </a:p>
        </p:txBody>
      </p:sp>
      <p:sp>
        <p:nvSpPr>
          <p:cNvPr id="17" name="Footer Placeholder 16"/>
          <p:cNvSpPr>
            <a:spLocks noGrp="1"/>
          </p:cNvSpPr>
          <p:nvPr>
            <p:ph type="ftr" sz="quarter" idx="11"/>
          </p:nvPr>
        </p:nvSpPr>
        <p:spPr>
          <a:xfrm>
            <a:off x="5410200" y="4205288"/>
            <a:ext cx="1295400" cy="457200"/>
          </a:xfrm>
        </p:spPr>
        <p:txBody>
          <a:bodyPr/>
          <a:lstStyle/>
          <a:p>
            <a:pPr>
              <a:defRPr/>
            </a:pPr>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fld id="{0FD2027F-D073-4227-8021-93669688C241}" type="slidenum">
              <a:rPr lang="en-US" altLang="en-US" smtClean="0"/>
              <a:pPr>
                <a:defRPr/>
              </a:pPr>
              <a:t>‹#›</a:t>
            </a:fld>
            <a:endParaRPr lang="en-US" altLang="en-US"/>
          </a:p>
        </p:txBody>
      </p:sp>
    </p:spTree>
    <p:extLst>
      <p:ext uri="{BB962C8B-B14F-4D97-AF65-F5344CB8AC3E}">
        <p14:creationId xmlns:p14="http://schemas.microsoft.com/office/powerpoint/2010/main" val="3700731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9220EA2B-1AD3-417D-81D9-510753B59918}" type="datetimeFigureOut">
              <a:rPr lang="en-US" smtClean="0"/>
              <a:pPr>
                <a:defRPr/>
              </a:pPr>
              <a:t>10/17/2021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CF8B462-DE54-41B5-B568-283E8FA0D4A0}" type="slidenum">
              <a:rPr lang="en-US" altLang="en-US" smtClean="0"/>
              <a:pPr>
                <a:defRPr/>
              </a:pPr>
              <a:t>‹#›</a:t>
            </a:fld>
            <a:endParaRPr lang="en-US" altLang="en-US"/>
          </a:p>
        </p:txBody>
      </p:sp>
    </p:spTree>
    <p:extLst>
      <p:ext uri="{BB962C8B-B14F-4D97-AF65-F5344CB8AC3E}">
        <p14:creationId xmlns:p14="http://schemas.microsoft.com/office/powerpoint/2010/main" val="1896653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9FDCE31A-F616-4230-9563-76D50ED85467}" type="datetimeFigureOut">
              <a:rPr lang="en-US" smtClean="0"/>
              <a:pPr>
                <a:defRPr/>
              </a:pPr>
              <a:t>10/17/2021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F045E2D-8546-4CB9-AAAE-EFD941C5C9A0}" type="slidenum">
              <a:rPr lang="en-US" altLang="en-US" smtClean="0"/>
              <a:pPr>
                <a:defRPr/>
              </a:pPr>
              <a:t>‹#›</a:t>
            </a:fld>
            <a:endParaRPr lang="en-US" altLang="en-US"/>
          </a:p>
        </p:txBody>
      </p:sp>
    </p:spTree>
    <p:extLst>
      <p:ext uri="{BB962C8B-B14F-4D97-AF65-F5344CB8AC3E}">
        <p14:creationId xmlns:p14="http://schemas.microsoft.com/office/powerpoint/2010/main" val="4047392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41AE172A-EA72-41DB-BEB0-BBEF2DA56D70}" type="datetimeFigureOut">
              <a:rPr lang="en-US" smtClean="0"/>
              <a:pPr>
                <a:defRPr/>
              </a:pPr>
              <a:t>10/17/2021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4AF26E6-E668-4379-A737-7BF81E2A81A1}" type="slidenum">
              <a:rPr lang="en-US" altLang="en-US" smtClean="0"/>
              <a:pPr>
                <a:defRPr/>
              </a:pPr>
              <a:t>‹#›</a:t>
            </a:fld>
            <a:endParaRPr lang="en-US" altLang="en-US"/>
          </a:p>
        </p:txBody>
      </p:sp>
    </p:spTree>
    <p:extLst>
      <p:ext uri="{BB962C8B-B14F-4D97-AF65-F5344CB8AC3E}">
        <p14:creationId xmlns:p14="http://schemas.microsoft.com/office/powerpoint/2010/main" val="1016528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pPr>
              <a:defRPr/>
            </a:pPr>
            <a:fld id="{75164369-0303-4824-B65B-9C8C508544A8}" type="datetimeFigureOut">
              <a:rPr lang="en-US" smtClean="0"/>
              <a:pPr>
                <a:defRPr/>
              </a:pPr>
              <a:t>10/17/2021</a:t>
            </a:fld>
            <a:endParaRPr lang="en-US"/>
          </a:p>
        </p:txBody>
      </p:sp>
      <p:sp>
        <p:nvSpPr>
          <p:cNvPr id="27" name="Slide Number Placeholder 26"/>
          <p:cNvSpPr>
            <a:spLocks noGrp="1"/>
          </p:cNvSpPr>
          <p:nvPr>
            <p:ph type="sldNum" sz="quarter" idx="11"/>
          </p:nvPr>
        </p:nvSpPr>
        <p:spPr/>
        <p:txBody>
          <a:bodyPr rtlCol="0"/>
          <a:lstStyle/>
          <a:p>
            <a:pPr>
              <a:defRPr/>
            </a:pPr>
            <a:fld id="{C99889D0-ACD8-47A6-92CC-7D3DD51DC0F9}" type="slidenum">
              <a:rPr lang="en-US" altLang="en-US" smtClean="0"/>
              <a:pPr>
                <a:defRPr/>
              </a:pPr>
              <a:t>‹#›</a:t>
            </a:fld>
            <a:endParaRPr lang="en-US" altLang="en-US"/>
          </a:p>
        </p:txBody>
      </p:sp>
      <p:sp>
        <p:nvSpPr>
          <p:cNvPr id="28" name="Footer Placeholder 27"/>
          <p:cNvSpPr>
            <a:spLocks noGrp="1"/>
          </p:cNvSpPr>
          <p:nvPr>
            <p:ph type="ftr" sz="quarter" idx="12"/>
          </p:nvPr>
        </p:nvSpPr>
        <p:spPr/>
        <p:txBody>
          <a:bodyPr rtlCol="0"/>
          <a:lstStyle/>
          <a:p>
            <a:pPr>
              <a:defRPr/>
            </a:pPr>
            <a:endParaRPr lang="en-US"/>
          </a:p>
        </p:txBody>
      </p:sp>
    </p:spTree>
    <p:extLst>
      <p:ext uri="{BB962C8B-B14F-4D97-AF65-F5344CB8AC3E}">
        <p14:creationId xmlns:p14="http://schemas.microsoft.com/office/powerpoint/2010/main" val="568072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pPr>
              <a:defRPr/>
            </a:pPr>
            <a:fld id="{DAE040F9-485D-4EB6-B2F3-CC99E37C1196}" type="datetimeFigureOut">
              <a:rPr lang="en-US" smtClean="0"/>
              <a:pPr>
                <a:defRPr/>
              </a:pPr>
              <a:t>10/17/2021</a:t>
            </a:fld>
            <a:endParaRPr lang="en-US"/>
          </a:p>
        </p:txBody>
      </p:sp>
      <p:sp>
        <p:nvSpPr>
          <p:cNvPr id="4" name="Footer Placeholder 3"/>
          <p:cNvSpPr>
            <a:spLocks noGrp="1"/>
          </p:cNvSpPr>
          <p:nvPr>
            <p:ph type="ftr" sz="quarter" idx="11"/>
          </p:nvPr>
        </p:nvSpPr>
        <p:spPr>
          <a:xfrm>
            <a:off x="5257800" y="612648"/>
            <a:ext cx="1325880" cy="457200"/>
          </a:xfrm>
        </p:spPr>
        <p:txBody>
          <a:bodyPr/>
          <a:lstStyle/>
          <a:p>
            <a:pPr>
              <a:defRPr/>
            </a:pPr>
            <a:endParaRPr lang="en-US"/>
          </a:p>
        </p:txBody>
      </p:sp>
      <p:sp>
        <p:nvSpPr>
          <p:cNvPr id="5" name="Slide Number Placeholder 4"/>
          <p:cNvSpPr>
            <a:spLocks noGrp="1"/>
          </p:cNvSpPr>
          <p:nvPr>
            <p:ph type="sldNum" sz="quarter" idx="12"/>
          </p:nvPr>
        </p:nvSpPr>
        <p:spPr>
          <a:xfrm>
            <a:off x="8174736" y="2272"/>
            <a:ext cx="762000" cy="365760"/>
          </a:xfrm>
        </p:spPr>
        <p:txBody>
          <a:bodyPr/>
          <a:lstStyle/>
          <a:p>
            <a:pPr>
              <a:defRPr/>
            </a:pPr>
            <a:fld id="{5DF451CF-2AA3-4ABF-9ADC-E5986D753719}" type="slidenum">
              <a:rPr lang="en-US" altLang="en-US" smtClean="0"/>
              <a:pPr>
                <a:defRPr/>
              </a:pPr>
              <a:t>‹#›</a:t>
            </a:fld>
            <a:endParaRPr lang="en-US" altLang="en-US"/>
          </a:p>
        </p:txBody>
      </p:sp>
    </p:spTree>
    <p:extLst>
      <p:ext uri="{BB962C8B-B14F-4D97-AF65-F5344CB8AC3E}">
        <p14:creationId xmlns:p14="http://schemas.microsoft.com/office/powerpoint/2010/main" val="530345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F43E4D3-7C51-4A1D-AA16-99F4109E578C}" type="datetimeFigureOut">
              <a:rPr lang="en-US" smtClean="0"/>
              <a:pPr>
                <a:defRPr/>
              </a:pPr>
              <a:t>10/17/2021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0C410DA-09F5-4799-9DB8-30DE78B242C1}" type="slidenum">
              <a:rPr lang="en-US" altLang="en-US" smtClean="0"/>
              <a:pPr>
                <a:defRPr/>
              </a:pPr>
              <a:t>‹#›</a:t>
            </a:fld>
            <a:endParaRPr lang="en-US" altLang="en-US"/>
          </a:p>
        </p:txBody>
      </p:sp>
    </p:spTree>
    <p:extLst>
      <p:ext uri="{BB962C8B-B14F-4D97-AF65-F5344CB8AC3E}">
        <p14:creationId xmlns:p14="http://schemas.microsoft.com/office/powerpoint/2010/main" val="350015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ABAAF9AB-202F-45E6-9CCD-C47994573350}" type="datetimeFigureOut">
              <a:rPr lang="en-US" smtClean="0"/>
              <a:pPr>
                <a:defRPr/>
              </a:pPr>
              <a:t>10/17/2021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D137049-8E2F-4485-A067-3D84006811C5}" type="slidenum">
              <a:rPr lang="en-US" altLang="en-US" smtClean="0"/>
              <a:pPr>
                <a:defRPr/>
              </a:pPr>
              <a:t>‹#›</a:t>
            </a:fld>
            <a:endParaRPr lang="en-US" altLang="en-US"/>
          </a:p>
        </p:txBody>
      </p:sp>
    </p:spTree>
    <p:extLst>
      <p:ext uri="{BB962C8B-B14F-4D97-AF65-F5344CB8AC3E}">
        <p14:creationId xmlns:p14="http://schemas.microsoft.com/office/powerpoint/2010/main" val="1243146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497F085-5EBE-4867-93BB-1C02A1042BDF}" type="datetimeFigureOut">
              <a:rPr lang="en-US" smtClean="0"/>
              <a:pPr>
                <a:defRPr/>
              </a:pPr>
              <a:t>10/17/2021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952C3D7-7938-44B6-A913-8C3CF6BC1238}" type="slidenum">
              <a:rPr lang="en-US" smtClean="0"/>
              <a:pPr>
                <a:defRPr/>
              </a:pPr>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fld id="{DC4E514C-4B35-49FF-A002-4E6E7D669921}" type="datetimeFigureOut">
              <a:rPr lang="en-US" smtClean="0"/>
              <a:pPr>
                <a:defRPr/>
              </a:pPr>
              <a:t>10/17/2021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6B78ED4-3B1D-4810-A1FA-B1D2C82BAAFB}" type="slidenum">
              <a:rPr lang="en-US" altLang="en-US" smtClean="0"/>
              <a:pPr>
                <a:defRPr/>
              </a:pPr>
              <a:t>‹#›</a:t>
            </a:fld>
            <a:endParaRPr lang="en-US" altLang="en-US"/>
          </a:p>
        </p:txBody>
      </p:sp>
    </p:spTree>
    <p:extLst>
      <p:ext uri="{BB962C8B-B14F-4D97-AF65-F5344CB8AC3E}">
        <p14:creationId xmlns:p14="http://schemas.microsoft.com/office/powerpoint/2010/main" val="3084227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656A5C7D-1487-42C1-A41F-F9DED881809C}" type="datetimeFigureOut">
              <a:rPr lang="en-US" smtClean="0"/>
              <a:pPr>
                <a:defRPr/>
              </a:pPr>
              <a:t>10/17/2021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F6265B9-5D7D-4CA8-978B-5C00A056C1D3}" type="slidenum">
              <a:rPr lang="en-US" altLang="en-US" smtClean="0"/>
              <a:pPr>
                <a:defRPr/>
              </a:pPr>
              <a:t>‹#›</a:t>
            </a:fld>
            <a:endParaRPr lang="en-US" altLang="en-US"/>
          </a:p>
        </p:txBody>
      </p:sp>
    </p:spTree>
    <p:extLst>
      <p:ext uri="{BB962C8B-B14F-4D97-AF65-F5344CB8AC3E}">
        <p14:creationId xmlns:p14="http://schemas.microsoft.com/office/powerpoint/2010/main" val="186938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A9F30D1D-D53F-488B-80F2-704B3660E97F}" type="datetimeFigureOut">
              <a:rPr lang="en-US" smtClean="0"/>
              <a:pPr>
                <a:defRPr/>
              </a:pPr>
              <a:t>10/17/2021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1E4A4D2-CC82-4C69-B3E1-C30F17D7319E}" type="slidenum">
              <a:rPr lang="en-US" altLang="en-US" smtClean="0"/>
              <a:pPr>
                <a:defRPr/>
              </a:pPr>
              <a:t>‹#›</a:t>
            </a:fld>
            <a:endParaRPr lang="en-US" altLang="en-US"/>
          </a:p>
        </p:txBody>
      </p:sp>
    </p:spTree>
    <p:extLst>
      <p:ext uri="{BB962C8B-B14F-4D97-AF65-F5344CB8AC3E}">
        <p14:creationId xmlns:p14="http://schemas.microsoft.com/office/powerpoint/2010/main" val="4236689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pPr>
              <a:defRPr/>
            </a:pPr>
            <a:fld id="{DA28D0A3-BF95-4474-9E3E-B4394E640939}" type="datetimeFigureOut">
              <a:rPr lang="en-US" smtClean="0"/>
              <a:pPr>
                <a:defRPr/>
              </a:pPr>
              <a:t>10/17/2021</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pPr>
              <a:defRPr/>
            </a:pPr>
            <a:fld id="{1FAC0F91-128D-4856-A2A2-04326932EA04}" type="slidenum">
              <a:rPr lang="en-US" smtClean="0"/>
              <a:pPr>
                <a:defRPr/>
              </a:pPr>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pPr>
              <a:defRPr/>
            </a:pPr>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4771D5-4599-4C7D-B2D2-F4C9F709625A}" type="datetimeFigureOut">
              <a:rPr lang="en-US" smtClean="0"/>
              <a:pPr>
                <a:defRPr/>
              </a:pPr>
              <a:t>10/17/2021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003EA34-236A-46FC-B0CC-B0030DEFFB95}" type="slidenum">
              <a:rPr lang="en-US" smtClean="0"/>
              <a:pPr>
                <a:defRPr/>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4FDA3851-EA13-4B69-923E-6CA3063BE0E8}" type="datetimeFigureOut">
              <a:rPr lang="en-US" smtClean="0"/>
              <a:pPr>
                <a:defRPr/>
              </a:pPr>
              <a:t>10/17/2021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5647878-319F-40A9-A0E2-9C848DDA3D17}" type="slidenum">
              <a:rPr lang="en-US" smtClean="0"/>
              <a:pPr>
                <a:defRPr/>
              </a:pPr>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6DA5E4F-695D-4722-92C8-DF38081BC18F}" type="datetimeFigureOut">
              <a:rPr lang="en-US" smtClean="0"/>
              <a:pPr>
                <a:defRPr/>
              </a:pPr>
              <a:t>10/17/2021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CC6140B-18E3-46D1-80DC-A347401A8889}" type="slidenum">
              <a:rPr lang="en-US" smtClean="0"/>
              <a:pPr>
                <a:defRPr/>
              </a:pPr>
              <a:t>‹#›</a:t>
            </a:fld>
            <a:endParaRPr lang="en-US"/>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pPr>
              <a:defRPr/>
            </a:pPr>
            <a:fld id="{4244E66A-F318-4FD9-8C26-779A252E7776}" type="datetimeFigureOut">
              <a:rPr lang="en-US" smtClean="0"/>
              <a:pPr>
                <a:defRPr/>
              </a:pPr>
              <a:t>10/17/2021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F19870B-EFFE-4FFB-87C4-2E8C95AEA931}"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0ADE168-E15F-4C0A-BB4C-044DF73B4FE1}" type="datetimeFigureOut">
              <a:rPr lang="en-US" smtClean="0"/>
              <a:pPr>
                <a:defRPr/>
              </a:pPr>
              <a:t>10/17/2021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pPr>
              <a:defRPr/>
            </a:pPr>
            <a:fld id="{B597A97A-CDE4-4909-A2A5-5A7D63076538}" type="slidenum">
              <a:rPr lang="en-US" smtClean="0"/>
              <a:pPr>
                <a:defRPr/>
              </a:pPr>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92C4C6A-7F40-4A0F-A593-67DFA74281EC}" type="datetimeFigureOut">
              <a:rPr lang="en-US" smtClean="0"/>
              <a:pPr>
                <a:defRPr/>
              </a:pPr>
              <a:t>10/17/2021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0C35CD2-7B07-4E0F-8B97-697A3CF3C975}" type="slidenum">
              <a:rPr lang="en-US" smtClean="0"/>
              <a:pPr>
                <a:defRPr/>
              </a:pPr>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pPr>
              <a:defRPr/>
            </a:pPr>
            <a:fld id="{CC904F23-A183-4D58-A2FA-5F5AA42BE92F}" type="datetimeFigureOut">
              <a:rPr lang="en-US" smtClean="0"/>
              <a:pPr>
                <a:defRPr/>
              </a:pPr>
              <a:t>10/17/2021</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a:defRPr/>
            </a:pPr>
            <a:fld id="{E5514AC3-1D53-427C-B9CB-E67576EBCC1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defRPr/>
            </a:pPr>
            <a:fld id="{BE247134-4FB1-4A1C-A7AB-C8358D2D24B6}" type="datetimeFigureOut">
              <a:rPr lang="en-US" smtClean="0"/>
              <a:pPr>
                <a:defRPr/>
              </a:pPr>
              <a:t>10/17/2021</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defRPr/>
            </a:pPr>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defRPr/>
            </a:pPr>
            <a:fld id="{CA5BE1F7-6B35-475A-BC0F-12187E5BB64E}" type="slidenum">
              <a:rPr lang="en-US" altLang="en-US" smtClean="0"/>
              <a:pPr>
                <a:defRPr/>
              </a:pPr>
              <a:t>‹#›</a:t>
            </a:fld>
            <a:endParaRPr lang="en-US" altLang="en-US"/>
          </a:p>
        </p:txBody>
      </p:sp>
    </p:spTree>
    <p:extLst>
      <p:ext uri="{BB962C8B-B14F-4D97-AF65-F5344CB8AC3E}">
        <p14:creationId xmlns:p14="http://schemas.microsoft.com/office/powerpoint/2010/main" val="3789191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http://www.lykki.com/media/catalog/product/cache/2/image/800x/9df78eab33525d08d6e5fb8d27136e95/b/e/becel.jpg" TargetMode="External"/><Relationship Id="rId13"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https://encrypted-tbn0.gstatic.com/images?q=tbn:ANd9GcRGtLPiVVSU3BCukdfBl6TTpfuha4Xjt0rCCHhy9wxiutXTPGVz"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https://loveonetoday.com/wp-content/uploads/2017/07/Love-One-Today-Avocado-Nutrition-how-to-ripen-avocados-stages-2.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https://www.stethnews.com/wp-content/uploads/2016/02/Which-is-Healthier-Nuts-or-Seeds.jpg" TargetMode="External"/><Relationship Id="rId4" Type="http://schemas.openxmlformats.org/officeDocument/2006/relationships/image" Target="http://www.activearthfood.com.au/media/catalog/product/cache/1/image/600x/040ec09b1e35df139433887a97daa66f/o/l/olive_oil__.jpg" TargetMode="External"/><Relationship Id="rId9" Type="http://schemas.openxmlformats.org/officeDocument/2006/relationships/image" Target="../media/image13.jpeg"/><Relationship Id="rId14" Type="http://schemas.openxmlformats.org/officeDocument/2006/relationships/image" Target="https://www.coopmarket.com/media/catalog/product/cache/3/image/1600x/9df78eab33525d08d6e5fb8d27136e95/F/r/Frontier-Co-op-Bulk-Flax-Seed-Whole-Organic-563_7.jp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https://www.coopmarket.com/media/catalog/product/cache/3/image/1600x/9df78eab33525d08d6e5fb8d27136e95/F/r/Frontier-Co-op-Bulk-Flax-Seed-Whole-Organic-563_7.jpg" TargetMode="External"/><Relationship Id="rId3" Type="http://schemas.openxmlformats.org/officeDocument/2006/relationships/image" Target="../media/image16.pn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https://encrypted-tbn0.gstatic.com/images?q=tbn:ANd9GcRGtLPiVVSU3BCukdfBl6TTpfuha4Xjt0rCCHhy9wxiutXTPGVz" TargetMode="Externa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https://www.stethnews.com/wp-content/uploads/2016/02/Which-is-Healthier-Nuts-or-Seeds.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wildforwags.com/coupons-com-printable-coupons-2/?cid=18384046" TargetMode="Externa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png"/><Relationship Id="rId12" Type="http://schemas.microsoft.com/office/2007/relationships/hdphoto" Target="../media/hdphoto1.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37.pn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38.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5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www.heartandstroke.ca/"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www.wrha.mb.ca/groups" TargetMode="External"/><Relationship Id="rId4" Type="http://schemas.openxmlformats.org/officeDocument/2006/relationships/hyperlink" Target="http://www.unlockfood.ca/"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collegeofdietitiansmb.ca/find-a-dietitian/private-practice/"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www.wrha.mb.ca/nutrition"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207818" y="750172"/>
            <a:ext cx="6428509" cy="1162050"/>
          </a:xfrm>
        </p:spPr>
        <p:txBody>
          <a:bodyPr/>
          <a:lstStyle/>
          <a:p>
            <a:pPr algn="ctr"/>
            <a:r>
              <a:rPr lang="en-US" altLang="en-US" b="1" cap="none" dirty="0"/>
              <a:t>CLASS #2</a:t>
            </a:r>
            <a:br>
              <a:rPr lang="en-US" altLang="en-US" sz="1600" b="1" cap="none" dirty="0"/>
            </a:br>
            <a:br>
              <a:rPr lang="en-US" altLang="en-US" sz="1600" b="1" cap="none" dirty="0"/>
            </a:br>
            <a:r>
              <a:rPr lang="en-US" altLang="en-US" b="1" cap="none" dirty="0"/>
              <a:t>EATING FOR</a:t>
            </a:r>
            <a:br>
              <a:rPr lang="en-US" altLang="en-US" b="1" cap="none" dirty="0"/>
            </a:br>
            <a:r>
              <a:rPr lang="en-US" altLang="en-US" b="1" cap="none" dirty="0"/>
              <a:t>HEART HEALTH</a:t>
            </a:r>
          </a:p>
        </p:txBody>
      </p:sp>
      <p:pic>
        <p:nvPicPr>
          <p:cNvPr id="205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864" y="2603872"/>
            <a:ext cx="6296585" cy="354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4798" y="287074"/>
            <a:ext cx="1647040" cy="1235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87308"/>
            <a:ext cx="8839200" cy="1046163"/>
          </a:xfrm>
        </p:spPr>
        <p:txBody>
          <a:bodyPr rtlCol="0">
            <a:normAutofit fontScale="90000"/>
          </a:bodyPr>
          <a:lstStyle/>
          <a:p>
            <a:pPr eaLnBrk="1" fontAlgn="auto" hangingPunct="1">
              <a:spcAft>
                <a:spcPts val="0"/>
              </a:spcAft>
              <a:defRPr/>
            </a:pPr>
            <a:r>
              <a:rPr lang="en-US" sz="4400"/>
              <a:t>Healthy fats: Unsaturated</a:t>
            </a:r>
            <a:br>
              <a:rPr lang="en-US" sz="3000"/>
            </a:br>
            <a:r>
              <a:rPr lang="en-US" sz="3100"/>
              <a:t>(polyunsaturated &amp; monounsaturated)</a:t>
            </a:r>
          </a:p>
        </p:txBody>
      </p:sp>
      <p:pic>
        <p:nvPicPr>
          <p:cNvPr id="2" name="Picture 1" descr="Foods-fats.jpg">
            <a:extLst>
              <a:ext uri="{FF2B5EF4-FFF2-40B4-BE49-F238E27FC236}">
                <a16:creationId xmlns:a16="http://schemas.microsoft.com/office/drawing/2014/main" id="{3C7FDFEC-57D9-4250-8117-D87F35A5FF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55" y="2155733"/>
            <a:ext cx="8216999" cy="3580261"/>
          </a:xfrm>
          <a:prstGeom prst="rect">
            <a:avLst/>
          </a:prstGeom>
        </p:spPr>
      </p:pic>
    </p:spTree>
    <p:extLst>
      <p:ext uri="{BB962C8B-B14F-4D97-AF65-F5344CB8AC3E}">
        <p14:creationId xmlns:p14="http://schemas.microsoft.com/office/powerpoint/2010/main" val="3906099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150099" y="1815152"/>
            <a:ext cx="7620000" cy="3650033"/>
          </a:xfrm>
        </p:spPr>
        <p:txBody>
          <a:bodyPr rtlCol="0">
            <a:normAutofit/>
          </a:bodyPr>
          <a:lstStyle/>
          <a:p>
            <a:pPr marL="695325" lvl="2" indent="-457200" eaLnBrk="1" fontAlgn="auto" hangingPunct="1">
              <a:spcBef>
                <a:spcPts val="0"/>
              </a:spcBef>
              <a:spcAft>
                <a:spcPts val="0"/>
              </a:spcAft>
              <a:buClr>
                <a:schemeClr val="accent1"/>
              </a:buClr>
              <a:buSzPct val="73000"/>
              <a:defRPr/>
            </a:pPr>
            <a:r>
              <a:rPr lang="en-US" sz="2800">
                <a:solidFill>
                  <a:schemeClr val="tx1"/>
                </a:solidFill>
              </a:rPr>
              <a:t>Plant &amp; vegetable oils</a:t>
            </a:r>
          </a:p>
          <a:p>
            <a:pPr marL="969645" lvl="3" indent="-457200">
              <a:spcBef>
                <a:spcPts val="0"/>
              </a:spcBef>
              <a:buClr>
                <a:schemeClr val="accent2"/>
              </a:buClr>
              <a:buSzPct val="73000"/>
              <a:defRPr/>
            </a:pPr>
            <a:r>
              <a:rPr lang="en-US" sz="2600">
                <a:solidFill>
                  <a:schemeClr val="tx1"/>
                </a:solidFill>
              </a:rPr>
              <a:t>Olive, canola, sunflower, soybean, peanut oils</a:t>
            </a:r>
          </a:p>
          <a:p>
            <a:pPr marL="695325" lvl="2" indent="-457200" eaLnBrk="1" fontAlgn="auto" hangingPunct="1">
              <a:spcBef>
                <a:spcPts val="0"/>
              </a:spcBef>
              <a:spcAft>
                <a:spcPts val="0"/>
              </a:spcAft>
              <a:buClr>
                <a:schemeClr val="accent1"/>
              </a:buClr>
              <a:buSzPct val="73000"/>
              <a:defRPr/>
            </a:pPr>
            <a:r>
              <a:rPr lang="en-US" sz="2800">
                <a:solidFill>
                  <a:schemeClr val="tx1"/>
                </a:solidFill>
              </a:rPr>
              <a:t>Non-hydrogenated margarine</a:t>
            </a:r>
          </a:p>
          <a:p>
            <a:pPr marL="695325" lvl="2" indent="-457200" eaLnBrk="1" fontAlgn="auto" hangingPunct="1">
              <a:spcBef>
                <a:spcPts val="0"/>
              </a:spcBef>
              <a:spcAft>
                <a:spcPts val="0"/>
              </a:spcAft>
              <a:buClr>
                <a:schemeClr val="accent1"/>
              </a:buClr>
              <a:buSzPct val="73000"/>
              <a:defRPr/>
            </a:pPr>
            <a:r>
              <a:rPr lang="en-US" sz="2800">
                <a:solidFill>
                  <a:schemeClr val="tx1"/>
                </a:solidFill>
              </a:rPr>
              <a:t>Avocado (fruit or oil)</a:t>
            </a:r>
          </a:p>
          <a:p>
            <a:pPr marL="695325" lvl="2" indent="-457200" eaLnBrk="1" fontAlgn="auto" hangingPunct="1">
              <a:spcBef>
                <a:spcPts val="0"/>
              </a:spcBef>
              <a:spcAft>
                <a:spcPts val="0"/>
              </a:spcAft>
              <a:buClr>
                <a:schemeClr val="accent1"/>
              </a:buClr>
              <a:buSzPct val="73000"/>
              <a:defRPr/>
            </a:pPr>
            <a:r>
              <a:rPr lang="en-US" sz="2800">
                <a:solidFill>
                  <a:schemeClr val="tx1"/>
                </a:solidFill>
              </a:rPr>
              <a:t>Nuts &amp; seeds</a:t>
            </a:r>
          </a:p>
          <a:p>
            <a:pPr marL="695325" lvl="2" indent="-457200" eaLnBrk="1" fontAlgn="auto" hangingPunct="1">
              <a:spcBef>
                <a:spcPts val="0"/>
              </a:spcBef>
              <a:spcAft>
                <a:spcPts val="0"/>
              </a:spcAft>
              <a:buClr>
                <a:schemeClr val="accent1"/>
              </a:buClr>
              <a:buSzPct val="73000"/>
              <a:defRPr/>
            </a:pPr>
            <a:r>
              <a:rPr lang="en-US" sz="2800">
                <a:solidFill>
                  <a:schemeClr val="tx1"/>
                </a:solidFill>
              </a:rPr>
              <a:t>Flaxseed</a:t>
            </a:r>
          </a:p>
          <a:p>
            <a:pPr marL="695325" lvl="2" indent="-457200" eaLnBrk="1" fontAlgn="auto" hangingPunct="1">
              <a:spcBef>
                <a:spcPts val="0"/>
              </a:spcBef>
              <a:spcAft>
                <a:spcPts val="0"/>
              </a:spcAft>
              <a:buClr>
                <a:schemeClr val="accent1"/>
              </a:buClr>
              <a:buSzPct val="73000"/>
              <a:defRPr/>
            </a:pPr>
            <a:r>
              <a:rPr lang="en-US" sz="2800">
                <a:solidFill>
                  <a:schemeClr val="tx1"/>
                </a:solidFill>
              </a:rPr>
              <a:t>Fatty fish</a:t>
            </a:r>
          </a:p>
          <a:p>
            <a:pPr marL="969645" lvl="3" indent="-457200">
              <a:spcBef>
                <a:spcPts val="0"/>
              </a:spcBef>
              <a:buClr>
                <a:schemeClr val="accent2"/>
              </a:buClr>
              <a:buSzPct val="73000"/>
              <a:defRPr/>
            </a:pPr>
            <a:r>
              <a:rPr lang="en-US" sz="2600">
                <a:solidFill>
                  <a:schemeClr val="tx1"/>
                </a:solidFill>
              </a:rPr>
              <a:t>Salmon, mackerel, trout, sardines</a:t>
            </a:r>
          </a:p>
        </p:txBody>
      </p:sp>
      <p:sp>
        <p:nvSpPr>
          <p:cNvPr id="4" name="Title 3"/>
          <p:cNvSpPr>
            <a:spLocks noGrp="1"/>
          </p:cNvSpPr>
          <p:nvPr>
            <p:ph type="title"/>
          </p:nvPr>
        </p:nvSpPr>
        <p:spPr>
          <a:xfrm>
            <a:off x="243792" y="507109"/>
            <a:ext cx="8611736" cy="669925"/>
          </a:xfrm>
        </p:spPr>
        <p:txBody>
          <a:bodyPr rtlCol="0">
            <a:noAutofit/>
          </a:bodyPr>
          <a:lstStyle/>
          <a:p>
            <a:pPr eaLnBrk="1" fontAlgn="auto" hangingPunct="1">
              <a:spcAft>
                <a:spcPts val="0"/>
              </a:spcAft>
              <a:defRPr/>
            </a:pPr>
            <a:r>
              <a:rPr lang="en-US" sz="4000"/>
              <a:t>Sources of Unsaturated Fats</a:t>
            </a:r>
          </a:p>
        </p:txBody>
      </p:sp>
      <p:pic>
        <p:nvPicPr>
          <p:cNvPr id="5" name="Picture 4" descr="Image result for olive oil"/>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953839" y="1630970"/>
            <a:ext cx="1033240" cy="1709478"/>
          </a:xfrm>
          <a:prstGeom prst="rect">
            <a:avLst/>
          </a:prstGeom>
          <a:noFill/>
          <a:ln>
            <a:noFill/>
          </a:ln>
        </p:spPr>
      </p:pic>
      <p:pic>
        <p:nvPicPr>
          <p:cNvPr id="7" name="Picture 6" descr="Image result for avocado"/>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7001303" y="3618765"/>
            <a:ext cx="1828800" cy="1260316"/>
          </a:xfrm>
          <a:prstGeom prst="rect">
            <a:avLst/>
          </a:prstGeom>
          <a:noFill/>
          <a:ln>
            <a:noFill/>
          </a:ln>
        </p:spPr>
      </p:pic>
      <p:pic>
        <p:nvPicPr>
          <p:cNvPr id="8" name="Picture 7" descr="Image result for becel"/>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288224" y="5443552"/>
            <a:ext cx="1809522" cy="1159592"/>
          </a:xfrm>
          <a:prstGeom prst="rect">
            <a:avLst/>
          </a:prstGeom>
          <a:noFill/>
          <a:ln>
            <a:noFill/>
          </a:ln>
        </p:spPr>
      </p:pic>
      <p:pic>
        <p:nvPicPr>
          <p:cNvPr id="9" name="Picture 8" descr="Image result for nuts seeds"/>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2299103" y="5443552"/>
            <a:ext cx="2131695" cy="1159592"/>
          </a:xfrm>
          <a:prstGeom prst="rect">
            <a:avLst/>
          </a:prstGeom>
          <a:noFill/>
          <a:ln>
            <a:noFill/>
          </a:ln>
        </p:spPr>
      </p:pic>
      <p:pic>
        <p:nvPicPr>
          <p:cNvPr id="10" name="Picture 9" descr="Image result for salmon"/>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6529149" y="5443552"/>
            <a:ext cx="2300954" cy="1159592"/>
          </a:xfrm>
          <a:prstGeom prst="rect">
            <a:avLst/>
          </a:prstGeom>
          <a:noFill/>
          <a:ln>
            <a:noFill/>
          </a:ln>
        </p:spPr>
      </p:pic>
      <p:pic>
        <p:nvPicPr>
          <p:cNvPr id="11" name="Picture 10" descr="Image result for flaxseed"/>
          <p:cNvPicPr/>
          <p:nvPr/>
        </p:nvPicPr>
        <p:blipFill>
          <a:blip r:embed="rId13" r:link="rId14" cstate="print">
            <a:extLst>
              <a:ext uri="{28A0092B-C50C-407E-A947-70E740481C1C}">
                <a14:useLocalDpi xmlns:a14="http://schemas.microsoft.com/office/drawing/2010/main" val="0"/>
              </a:ext>
            </a:extLst>
          </a:blip>
          <a:srcRect/>
          <a:stretch>
            <a:fillRect/>
          </a:stretch>
        </p:blipFill>
        <p:spPr bwMode="auto">
          <a:xfrm>
            <a:off x="4606278" y="5443552"/>
            <a:ext cx="1726284" cy="1159592"/>
          </a:xfrm>
          <a:prstGeom prst="rect">
            <a:avLst/>
          </a:prstGeom>
          <a:noFill/>
          <a:ln>
            <a:noFill/>
          </a:ln>
        </p:spPr>
      </p:pic>
    </p:spTree>
    <p:extLst>
      <p:ext uri="{BB962C8B-B14F-4D97-AF65-F5344CB8AC3E}">
        <p14:creationId xmlns:p14="http://schemas.microsoft.com/office/powerpoint/2010/main" val="164693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500"/>
                                        <p:tgtEl>
                                          <p:spTgt spid="6">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fade">
                                      <p:cBhvr>
                                        <p:cTn id="50" dur="500"/>
                                        <p:tgtEl>
                                          <p:spTgt spid="6">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6">
                                            <p:txEl>
                                              <p:pRg st="7" end="7"/>
                                            </p:txEl>
                                          </p:spTgt>
                                        </p:tgtEl>
                                        <p:attrNameLst>
                                          <p:attrName>style.visibility</p:attrName>
                                        </p:attrNameLst>
                                      </p:cBhvr>
                                      <p:to>
                                        <p:strVal val="visible"/>
                                      </p:to>
                                    </p:set>
                                    <p:animEffect transition="in" filter="fade">
                                      <p:cBhvr>
                                        <p:cTn id="53" dur="500"/>
                                        <p:tgtEl>
                                          <p:spTgt spid="6">
                                            <p:txEl>
                                              <p:pRg st="7" end="7"/>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975" y="1828799"/>
            <a:ext cx="8676737" cy="4297679"/>
          </a:xfrm>
        </p:spPr>
        <p:txBody>
          <a:bodyPr vert="horz" lIns="91440" tIns="45720" rIns="91440" bIns="45720" rtlCol="0" anchor="t">
            <a:noAutofit/>
          </a:bodyPr>
          <a:lstStyle/>
          <a:p>
            <a:r>
              <a:rPr lang="en-US" sz="2800" dirty="0">
                <a:solidFill>
                  <a:schemeClr val="tx1"/>
                </a:solidFill>
              </a:rPr>
              <a:t>A specific type of unsaturated fat</a:t>
            </a:r>
          </a:p>
          <a:p>
            <a:r>
              <a:rPr lang="en-US" sz="2800" dirty="0">
                <a:solidFill>
                  <a:schemeClr val="tx1"/>
                </a:solidFill>
              </a:rPr>
              <a:t>Helps prevent blood from sticking &amp; clotting</a:t>
            </a:r>
          </a:p>
          <a:p>
            <a:r>
              <a:rPr lang="en-US" sz="2800" dirty="0">
                <a:solidFill>
                  <a:schemeClr val="tx1"/>
                </a:solidFill>
              </a:rPr>
              <a:t>Lowers triglycerides</a:t>
            </a:r>
            <a:endParaRPr lang="en-US" sz="1200" dirty="0">
              <a:solidFill>
                <a:schemeClr val="tx1"/>
              </a:solidFill>
            </a:endParaRPr>
          </a:p>
          <a:p>
            <a:endParaRPr lang="en-US" sz="1200" dirty="0">
              <a:solidFill>
                <a:schemeClr val="tx1"/>
              </a:solidFill>
            </a:endParaRPr>
          </a:p>
          <a:p>
            <a:r>
              <a:rPr lang="en-US" sz="2800" dirty="0">
                <a:solidFill>
                  <a:schemeClr val="tx1"/>
                </a:solidFill>
              </a:rPr>
              <a:t>Fatty fish (salmon, mackerel, trout, sardines)</a:t>
            </a:r>
          </a:p>
          <a:p>
            <a:r>
              <a:rPr lang="en-US" sz="2800" dirty="0">
                <a:solidFill>
                  <a:schemeClr val="tx1"/>
                </a:solidFill>
              </a:rPr>
              <a:t>Small amount in walnuts and ground flaxseed</a:t>
            </a:r>
            <a:endParaRPr lang="en-US" sz="1200" dirty="0">
              <a:solidFill>
                <a:schemeClr val="tx1"/>
              </a:solidFill>
            </a:endParaRPr>
          </a:p>
        </p:txBody>
      </p:sp>
      <p:sp>
        <p:nvSpPr>
          <p:cNvPr id="2" name="Title 1"/>
          <p:cNvSpPr>
            <a:spLocks noGrp="1"/>
          </p:cNvSpPr>
          <p:nvPr>
            <p:ph type="title"/>
          </p:nvPr>
        </p:nvSpPr>
        <p:spPr>
          <a:xfrm>
            <a:off x="1453041" y="340081"/>
            <a:ext cx="4695497" cy="1054394"/>
          </a:xfrm>
        </p:spPr>
        <p:txBody>
          <a:bodyPr/>
          <a:lstStyle/>
          <a:p>
            <a:pPr algn="l"/>
            <a:r>
              <a:rPr lang="en-US" sz="4800" cap="none"/>
              <a:t>OMEGA-3 FATS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2579" y="94592"/>
            <a:ext cx="2092123" cy="2092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Image result for salmon"/>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263466" y="5601212"/>
            <a:ext cx="2300954" cy="1159592"/>
          </a:xfrm>
          <a:prstGeom prst="rect">
            <a:avLst/>
          </a:prstGeom>
          <a:noFill/>
          <a:ln>
            <a:noFill/>
          </a:ln>
        </p:spPr>
      </p:pic>
      <p:pic>
        <p:nvPicPr>
          <p:cNvPr id="112642" name="Picture 2" descr="Nuts About Walnuts | Food Network Healthy Eats: Recipes, Ideas, and Food  News | Food Netwo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45694" y="5601212"/>
            <a:ext cx="1837449" cy="13780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flaxseed"/>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5740796" y="5601026"/>
            <a:ext cx="1726284" cy="1159592"/>
          </a:xfrm>
          <a:prstGeom prst="rect">
            <a:avLst/>
          </a:prstGeom>
          <a:noFill/>
          <a:ln>
            <a:noFill/>
          </a:ln>
        </p:spPr>
      </p:pic>
      <p:sp>
        <p:nvSpPr>
          <p:cNvPr id="9" name="Rectangle 8">
            <a:extLst>
              <a:ext uri="{FF2B5EF4-FFF2-40B4-BE49-F238E27FC236}">
                <a16:creationId xmlns:a16="http://schemas.microsoft.com/office/drawing/2014/main" id="{AF40488C-AADD-4EB0-B566-70B45BBA385A}"/>
              </a:ext>
            </a:extLst>
          </p:cNvPr>
          <p:cNvSpPr/>
          <p:nvPr/>
        </p:nvSpPr>
        <p:spPr>
          <a:xfrm>
            <a:off x="244409" y="4583158"/>
            <a:ext cx="8658050" cy="923330"/>
          </a:xfrm>
          <a:prstGeom prst="rect">
            <a:avLst/>
          </a:prstGeom>
        </p:spPr>
        <p:txBody>
          <a:bodyPr wrap="square">
            <a:spAutoFit/>
          </a:bodyPr>
          <a:lstStyle/>
          <a:p>
            <a:pPr marL="274320" lvl="0" indent="-228600" fontAlgn="auto">
              <a:spcBef>
                <a:spcPct val="20000"/>
              </a:spcBef>
              <a:spcAft>
                <a:spcPts val="0"/>
              </a:spcAft>
              <a:buClr>
                <a:srgbClr val="7A7A7A"/>
              </a:buClr>
              <a:buFont typeface="Wingdings 2" pitchFamily="18" charset="2"/>
              <a:buChar char=""/>
            </a:pPr>
            <a:r>
              <a:rPr lang="en-US" sz="2800" spc="150" dirty="0">
                <a:solidFill>
                  <a:srgbClr val="000000"/>
                </a:solidFill>
                <a:latin typeface="Franklin Gothic Medium"/>
                <a:cs typeface="+mn-cs"/>
              </a:rPr>
              <a:t>Supplements may </a:t>
            </a:r>
            <a:r>
              <a:rPr lang="en-US" sz="2800" u="sng" spc="150" dirty="0">
                <a:solidFill>
                  <a:srgbClr val="000000"/>
                </a:solidFill>
                <a:latin typeface="Franklin Gothic Medium"/>
                <a:cs typeface="+mn-cs"/>
              </a:rPr>
              <a:t>not</a:t>
            </a:r>
            <a:r>
              <a:rPr lang="en-US" sz="2800" spc="150" dirty="0">
                <a:solidFill>
                  <a:srgbClr val="000000"/>
                </a:solidFill>
                <a:latin typeface="Franklin Gothic Medium"/>
                <a:cs typeface="+mn-cs"/>
              </a:rPr>
              <a:t> reduce heart disease risk</a:t>
            </a:r>
          </a:p>
          <a:p>
            <a:pPr marL="548640" lvl="1" indent="-182880" fontAlgn="auto">
              <a:spcBef>
                <a:spcPts val="0"/>
              </a:spcBef>
              <a:spcAft>
                <a:spcPts val="0"/>
              </a:spcAft>
              <a:buClr>
                <a:srgbClr val="F5C201"/>
              </a:buClr>
              <a:buFont typeface="Wingdings" pitchFamily="2" charset="2"/>
              <a:buChar char="§"/>
            </a:pPr>
            <a:r>
              <a:rPr lang="en-US" sz="2600" spc="100" dirty="0">
                <a:solidFill>
                  <a:srgbClr val="000000"/>
                </a:solidFill>
                <a:latin typeface="Franklin Gothic Medium"/>
                <a:cs typeface="+mn-cs"/>
              </a:rPr>
              <a:t>Focus on food sources of omega-3</a:t>
            </a:r>
          </a:p>
        </p:txBody>
      </p:sp>
    </p:spTree>
    <p:extLst>
      <p:ext uri="{BB962C8B-B14F-4D97-AF65-F5344CB8AC3E}">
        <p14:creationId xmlns:p14="http://schemas.microsoft.com/office/powerpoint/2010/main" val="81571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2642"/>
                                        </p:tgtEl>
                                        <p:attrNameLst>
                                          <p:attrName>style.visibility</p:attrName>
                                        </p:attrNameLst>
                                      </p:cBhvr>
                                      <p:to>
                                        <p:strVal val="visible"/>
                                      </p:to>
                                    </p:set>
                                    <p:animEffect transition="in" filter="fade">
                                      <p:cBhvr>
                                        <p:cTn id="30" dur="500"/>
                                        <p:tgtEl>
                                          <p:spTgt spid="112642"/>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42" presetClass="entr" presetSubtype="0" fill="hold" nodeType="withEffect">
                                  <p:stCondLst>
                                    <p:cond delay="0"/>
                                  </p:stCondLst>
                                  <p:childTnLst>
                                    <p:set>
                                      <p:cBhvr>
                                        <p:cTn id="40" dur="1" fill="hold">
                                          <p:stCondLst>
                                            <p:cond delay="0"/>
                                          </p:stCondLst>
                                        </p:cTn>
                                        <p:tgtEl>
                                          <p:spTgt spid="2050"/>
                                        </p:tgtEl>
                                        <p:attrNameLst>
                                          <p:attrName>style.visibility</p:attrName>
                                        </p:attrNameLst>
                                      </p:cBhvr>
                                      <p:to>
                                        <p:strVal val="visible"/>
                                      </p:to>
                                    </p:set>
                                    <p:animEffect transition="in" filter="fade">
                                      <p:cBhvr>
                                        <p:cTn id="41" dur="1000"/>
                                        <p:tgtEl>
                                          <p:spTgt spid="2050"/>
                                        </p:tgtEl>
                                      </p:cBhvr>
                                    </p:animEffect>
                                    <p:anim calcmode="lin" valueType="num">
                                      <p:cBhvr>
                                        <p:cTn id="42" dur="1000" fill="hold"/>
                                        <p:tgtEl>
                                          <p:spTgt spid="2050"/>
                                        </p:tgtEl>
                                        <p:attrNameLst>
                                          <p:attrName>ppt_x</p:attrName>
                                        </p:attrNameLst>
                                      </p:cBhvr>
                                      <p:tavLst>
                                        <p:tav tm="0">
                                          <p:val>
                                            <p:strVal val="#ppt_x"/>
                                          </p:val>
                                        </p:tav>
                                        <p:tav tm="100000">
                                          <p:val>
                                            <p:strVal val="#ppt_x"/>
                                          </p:val>
                                        </p:tav>
                                      </p:tavLst>
                                    </p:anim>
                                    <p:anim calcmode="lin" valueType="num">
                                      <p:cBhvr>
                                        <p:cTn id="43" dur="1000" fill="hold"/>
                                        <p:tgtEl>
                                          <p:spTgt spid="2050"/>
                                        </p:tgtEl>
                                        <p:attrNameLst>
                                          <p:attrName>ppt_y</p:attrName>
                                        </p:attrNameLst>
                                      </p:cBhvr>
                                      <p:tavLst>
                                        <p:tav tm="0">
                                          <p:val>
                                            <p:strVal val="#ppt_y+.1"/>
                                          </p:val>
                                        </p:tav>
                                        <p:tav tm="100000">
                                          <p:val>
                                            <p:strVal val="#ppt_y"/>
                                          </p:val>
                                        </p:tav>
                                      </p:tavLst>
                                    </p:anim>
                                  </p:childTnLst>
                                </p:cTn>
                              </p:par>
                              <p:par>
                                <p:cTn id="44" presetID="1" presetClass="exit" presetSubtype="0" fill="hold" grpId="0" nodeType="withEffect">
                                  <p:stCondLst>
                                    <p:cond delay="0"/>
                                  </p:stCondLst>
                                  <p:childTnLst>
                                    <p:set>
                                      <p:cBhvr>
                                        <p:cTn id="45" dur="1" fill="hold">
                                          <p:stCondLst>
                                            <p:cond delay="0"/>
                                          </p:stCondLst>
                                        </p:cTn>
                                        <p:tgtEl>
                                          <p:spTgt spid="3">
                                            <p:txEl>
                                              <p:pRg st="0" end="0"/>
                                            </p:txEl>
                                          </p:spTgt>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3">
                                            <p:txEl>
                                              <p:pRg st="1" end="1"/>
                                            </p:txEl>
                                          </p:spTgt>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cap="none"/>
              <a:t>WAYS TO INCLUDE OMEGA-3 FATS</a:t>
            </a:r>
          </a:p>
        </p:txBody>
      </p:sp>
      <p:pic>
        <p:nvPicPr>
          <p:cNvPr id="113666" name="Picture 2" descr="Classic Tuna Sandwich | StarKi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275" y="1725899"/>
            <a:ext cx="3356440" cy="1641336"/>
          </a:xfrm>
          <a:prstGeom prst="rect">
            <a:avLst/>
          </a:prstGeom>
          <a:noFill/>
          <a:extLst>
            <a:ext uri="{909E8E84-426E-40DD-AFC4-6F175D3DCCD1}">
              <a14:hiddenFill xmlns:a14="http://schemas.microsoft.com/office/drawing/2010/main">
                <a:solidFill>
                  <a:srgbClr val="FFFFFF"/>
                </a:solidFill>
              </a14:hiddenFill>
            </a:ext>
          </a:extLst>
        </p:spPr>
      </p:pic>
      <p:pic>
        <p:nvPicPr>
          <p:cNvPr id="113670" name="Picture 6" descr="Blueberry Oatmeal with Cinnamon &amp; Walnuts | Driscol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2321" y="1725899"/>
            <a:ext cx="3125694" cy="2344271"/>
          </a:xfrm>
          <a:prstGeom prst="rect">
            <a:avLst/>
          </a:prstGeom>
          <a:noFill/>
          <a:extLst>
            <a:ext uri="{909E8E84-426E-40DD-AFC4-6F175D3DCCD1}">
              <a14:hiddenFill xmlns:a14="http://schemas.microsoft.com/office/drawing/2010/main">
                <a:solidFill>
                  <a:srgbClr val="FFFFFF"/>
                </a:solidFill>
              </a14:hiddenFill>
            </a:ext>
          </a:extLst>
        </p:spPr>
      </p:pic>
      <p:pic>
        <p:nvPicPr>
          <p:cNvPr id="113672" name="Picture 8" descr="Easy Pumpkin Spiced Yogurt - Homemade Nutrition - Nutrition that fits your  lif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52" t="9325"/>
          <a:stretch/>
        </p:blipFill>
        <p:spPr bwMode="auto">
          <a:xfrm>
            <a:off x="219275" y="4035972"/>
            <a:ext cx="3046172" cy="2436683"/>
          </a:xfrm>
          <a:prstGeom prst="rect">
            <a:avLst/>
          </a:prstGeom>
          <a:noFill/>
          <a:extLst>
            <a:ext uri="{909E8E84-426E-40DD-AFC4-6F175D3DCCD1}">
              <a14:hiddenFill xmlns:a14="http://schemas.microsoft.com/office/drawing/2010/main">
                <a:solidFill>
                  <a:srgbClr val="FFFFFF"/>
                </a:solidFill>
              </a14:hiddenFill>
            </a:ext>
          </a:extLst>
        </p:spPr>
      </p:pic>
      <p:pic>
        <p:nvPicPr>
          <p:cNvPr id="113674" name="Picture 10" descr="Vegetable salad with olive oil pouring ... | Stock image | Colourbo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6308" y="4735772"/>
            <a:ext cx="3155913" cy="1836031"/>
          </a:xfrm>
          <a:prstGeom prst="rect">
            <a:avLst/>
          </a:prstGeom>
          <a:noFill/>
          <a:extLst>
            <a:ext uri="{909E8E84-426E-40DD-AFC4-6F175D3DCCD1}">
              <a14:hiddenFill xmlns:a14="http://schemas.microsoft.com/office/drawing/2010/main">
                <a:solidFill>
                  <a:srgbClr val="FFFFFF"/>
                </a:solidFill>
              </a14:hiddenFill>
            </a:ext>
          </a:extLst>
        </p:spPr>
      </p:pic>
      <p:pic>
        <p:nvPicPr>
          <p:cNvPr id="11367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96475" y="4302278"/>
            <a:ext cx="3158665" cy="1907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96476" y="2860871"/>
            <a:ext cx="1291746" cy="101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728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fade">
                                      <p:cBhvr>
                                        <p:cTn id="7" dur="500"/>
                                        <p:tgtEl>
                                          <p:spTgt spid="11366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3670"/>
                                        </p:tgtEl>
                                        <p:attrNameLst>
                                          <p:attrName>style.visibility</p:attrName>
                                        </p:attrNameLst>
                                      </p:cBhvr>
                                      <p:to>
                                        <p:strVal val="visible"/>
                                      </p:to>
                                    </p:set>
                                    <p:animEffect transition="in" filter="fade">
                                      <p:cBhvr>
                                        <p:cTn id="15" dur="500"/>
                                        <p:tgtEl>
                                          <p:spTgt spid="11367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3672"/>
                                        </p:tgtEl>
                                        <p:attrNameLst>
                                          <p:attrName>style.visibility</p:attrName>
                                        </p:attrNameLst>
                                      </p:cBhvr>
                                      <p:to>
                                        <p:strVal val="visible"/>
                                      </p:to>
                                    </p:set>
                                    <p:animEffect transition="in" filter="fade">
                                      <p:cBhvr>
                                        <p:cTn id="20" dur="500"/>
                                        <p:tgtEl>
                                          <p:spTgt spid="11367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3674"/>
                                        </p:tgtEl>
                                        <p:attrNameLst>
                                          <p:attrName>style.visibility</p:attrName>
                                        </p:attrNameLst>
                                      </p:cBhvr>
                                      <p:to>
                                        <p:strVal val="visible"/>
                                      </p:to>
                                    </p:set>
                                    <p:animEffect transition="in" filter="fade">
                                      <p:cBhvr>
                                        <p:cTn id="25" dur="500"/>
                                        <p:tgtEl>
                                          <p:spTgt spid="11367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3675"/>
                                        </p:tgtEl>
                                        <p:attrNameLst>
                                          <p:attrName>style.visibility</p:attrName>
                                        </p:attrNameLst>
                                      </p:cBhvr>
                                      <p:to>
                                        <p:strVal val="visible"/>
                                      </p:to>
                                    </p:set>
                                    <p:animEffect transition="in" filter="fade">
                                      <p:cBhvr>
                                        <p:cTn id="30" dur="500"/>
                                        <p:tgtEl>
                                          <p:spTgt spid="113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a:bodyPr>
          <a:lstStyle/>
          <a:p>
            <a:pPr eaLnBrk="1" fontAlgn="auto" hangingPunct="1">
              <a:spcAft>
                <a:spcPts val="0"/>
              </a:spcAft>
              <a:defRPr/>
            </a:pPr>
            <a:r>
              <a:rPr lang="en-US" sz="4800"/>
              <a:t>Limit: Saturated fats</a:t>
            </a:r>
          </a:p>
        </p:txBody>
      </p:sp>
      <p:pic>
        <p:nvPicPr>
          <p:cNvPr id="1638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932" y="1782923"/>
            <a:ext cx="8360936" cy="470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954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76291" y="1834752"/>
            <a:ext cx="8899891" cy="4297679"/>
          </a:xfrm>
          <a:prstGeom prst="rect">
            <a:avLst/>
          </a:prstGeom>
        </p:spPr>
        <p:txBody>
          <a:bodyPr vert="horz" lIns="91440" tIns="45720" rIns="91440" bIns="45720" rtlCol="0">
            <a:no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fontAlgn="auto">
              <a:spcAft>
                <a:spcPts val="0"/>
              </a:spcAft>
            </a:pPr>
            <a:r>
              <a:rPr lang="en-US" sz="2600" dirty="0">
                <a:solidFill>
                  <a:schemeClr val="tx1"/>
                </a:solidFill>
              </a:rPr>
              <a:t>Meats</a:t>
            </a:r>
          </a:p>
          <a:p>
            <a:pPr lvl="1" fontAlgn="auto">
              <a:spcAft>
                <a:spcPts val="0"/>
              </a:spcAft>
            </a:pPr>
            <a:r>
              <a:rPr lang="en-US" sz="2200" dirty="0">
                <a:solidFill>
                  <a:schemeClr val="tx1"/>
                </a:solidFill>
              </a:rPr>
              <a:t>Visible fat, chicken skin, marbling in steak</a:t>
            </a:r>
          </a:p>
          <a:p>
            <a:pPr fontAlgn="auto">
              <a:spcAft>
                <a:spcPts val="0"/>
              </a:spcAft>
            </a:pPr>
            <a:r>
              <a:rPr lang="en-US" sz="2600" dirty="0">
                <a:solidFill>
                  <a:schemeClr val="tx1"/>
                </a:solidFill>
              </a:rPr>
              <a:t>Processed meat</a:t>
            </a:r>
          </a:p>
          <a:p>
            <a:pPr lvl="1" fontAlgn="auto">
              <a:spcAft>
                <a:spcPts val="0"/>
              </a:spcAft>
            </a:pPr>
            <a:r>
              <a:rPr lang="en-US" sz="2200" dirty="0">
                <a:solidFill>
                  <a:schemeClr val="tx1"/>
                </a:solidFill>
              </a:rPr>
              <a:t>Deli meat, sausage, bacon, pepperoni, hot dogs</a:t>
            </a:r>
          </a:p>
          <a:p>
            <a:pPr fontAlgn="auto">
              <a:spcAft>
                <a:spcPts val="0"/>
              </a:spcAft>
            </a:pPr>
            <a:r>
              <a:rPr lang="en-US" sz="2600" dirty="0">
                <a:solidFill>
                  <a:schemeClr val="tx1"/>
                </a:solidFill>
              </a:rPr>
              <a:t>Dairy</a:t>
            </a:r>
          </a:p>
          <a:p>
            <a:pPr lvl="1" fontAlgn="auto">
              <a:spcAft>
                <a:spcPts val="0"/>
              </a:spcAft>
            </a:pPr>
            <a:r>
              <a:rPr lang="en-US" sz="2200" dirty="0">
                <a:solidFill>
                  <a:schemeClr val="tx1"/>
                </a:solidFill>
              </a:rPr>
              <a:t>Cheese, butter, cream, ice cream</a:t>
            </a:r>
          </a:p>
          <a:p>
            <a:pPr fontAlgn="auto">
              <a:spcAft>
                <a:spcPts val="0"/>
              </a:spcAft>
            </a:pPr>
            <a:r>
              <a:rPr lang="en-US" sz="2600" dirty="0">
                <a:solidFill>
                  <a:schemeClr val="tx1"/>
                </a:solidFill>
              </a:rPr>
              <a:t>Coconut and palm oils</a:t>
            </a:r>
          </a:p>
          <a:p>
            <a:pPr lvl="1" fontAlgn="auto">
              <a:spcAft>
                <a:spcPts val="0"/>
              </a:spcAft>
            </a:pPr>
            <a:r>
              <a:rPr lang="en-US" sz="2150" dirty="0">
                <a:solidFill>
                  <a:schemeClr val="tx1"/>
                </a:solidFill>
              </a:rPr>
              <a:t>Coconut milk, chocolate, store-bought baked goods &amp; pastries</a:t>
            </a:r>
          </a:p>
        </p:txBody>
      </p:sp>
      <p:sp>
        <p:nvSpPr>
          <p:cNvPr id="4" name="Title 3"/>
          <p:cNvSpPr>
            <a:spLocks noGrp="1"/>
          </p:cNvSpPr>
          <p:nvPr>
            <p:ph type="title"/>
          </p:nvPr>
        </p:nvSpPr>
        <p:spPr>
          <a:xfrm>
            <a:off x="355431" y="388915"/>
            <a:ext cx="8427357" cy="921271"/>
          </a:xfrm>
        </p:spPr>
        <p:txBody>
          <a:bodyPr rtlCol="0">
            <a:noAutofit/>
          </a:bodyPr>
          <a:lstStyle/>
          <a:p>
            <a:pPr eaLnBrk="1" fontAlgn="auto" hangingPunct="1">
              <a:spcAft>
                <a:spcPts val="0"/>
              </a:spcAft>
              <a:defRPr/>
            </a:pPr>
            <a:r>
              <a:rPr lang="en-US" sz="4400"/>
              <a:t>Sources of saturated fats</a:t>
            </a:r>
          </a:p>
        </p:txBody>
      </p:sp>
      <p:pic>
        <p:nvPicPr>
          <p:cNvPr id="5" name="Picture 4" descr="Image result for fatty meat"/>
          <p:cNvPicPr/>
          <p:nvPr/>
        </p:nvPicPr>
        <p:blipFill rotWithShape="1">
          <a:blip r:embed="rId3" cstate="print">
            <a:extLst>
              <a:ext uri="{28A0092B-C50C-407E-A947-70E740481C1C}">
                <a14:useLocalDpi xmlns:a14="http://schemas.microsoft.com/office/drawing/2010/main" val="0"/>
              </a:ext>
            </a:extLst>
          </a:blip>
          <a:srcRect t="11173"/>
          <a:stretch/>
        </p:blipFill>
        <p:spPr bwMode="auto">
          <a:xfrm>
            <a:off x="7087992" y="1765831"/>
            <a:ext cx="1768391" cy="937084"/>
          </a:xfrm>
          <a:prstGeom prst="rect">
            <a:avLst/>
          </a:prstGeom>
          <a:noFill/>
          <a:ln>
            <a:noFill/>
          </a:ln>
        </p:spPr>
      </p:pic>
      <p:pic>
        <p:nvPicPr>
          <p:cNvPr id="8" name="Picture 7" descr="Image result for chees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8532" y="5561605"/>
            <a:ext cx="1475641" cy="1002616"/>
          </a:xfrm>
          <a:prstGeom prst="rect">
            <a:avLst/>
          </a:prstGeom>
          <a:noFill/>
          <a:ln>
            <a:noFill/>
          </a:ln>
        </p:spPr>
      </p:pic>
      <p:pic>
        <p:nvPicPr>
          <p:cNvPr id="14" name="Picture 13" descr="Image result for pizza pop"/>
          <p:cNvPicPr/>
          <p:nvPr/>
        </p:nvPicPr>
        <p:blipFill rotWithShape="1">
          <a:blip r:embed="rId5">
            <a:extLst>
              <a:ext uri="{28A0092B-C50C-407E-A947-70E740481C1C}">
                <a14:useLocalDpi xmlns:a14="http://schemas.microsoft.com/office/drawing/2010/main" val="0"/>
              </a:ext>
            </a:extLst>
          </a:blip>
          <a:srcRect l="16526" r="18229"/>
          <a:stretch/>
        </p:blipFill>
        <p:spPr bwMode="auto">
          <a:xfrm>
            <a:off x="7119524" y="3140814"/>
            <a:ext cx="1781503" cy="1717085"/>
          </a:xfrm>
          <a:prstGeom prst="rect">
            <a:avLst/>
          </a:prstGeom>
          <a:noFill/>
          <a:ln>
            <a:noFill/>
          </a:ln>
        </p:spPr>
      </p:pic>
      <p:pic>
        <p:nvPicPr>
          <p:cNvPr id="2" name="Picture 1" descr="Image result for coconut oil">
            <a:extLst>
              <a:ext uri="{FF2B5EF4-FFF2-40B4-BE49-F238E27FC236}">
                <a16:creationId xmlns:a16="http://schemas.microsoft.com/office/drawing/2014/main" id="{65F67C74-BD2C-4879-A6F5-C6350770AD1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55331" y="5561605"/>
            <a:ext cx="1848403" cy="1002616"/>
          </a:xfrm>
          <a:prstGeom prst="rect">
            <a:avLst/>
          </a:prstGeom>
          <a:noFill/>
          <a:ln>
            <a:noFill/>
          </a:ln>
        </p:spPr>
      </p:pic>
      <p:pic>
        <p:nvPicPr>
          <p:cNvPr id="3" name="Picture 2" descr="Image result for baloney sandwich">
            <a:extLst>
              <a:ext uri="{FF2B5EF4-FFF2-40B4-BE49-F238E27FC236}">
                <a16:creationId xmlns:a16="http://schemas.microsoft.com/office/drawing/2014/main" id="{C8E46FCF-ACDD-45EA-9248-36847B96A36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25568" y="5561605"/>
            <a:ext cx="1846299" cy="1002616"/>
          </a:xfrm>
          <a:prstGeom prst="rect">
            <a:avLst/>
          </a:prstGeom>
          <a:noFill/>
          <a:ln>
            <a:noFill/>
          </a:ln>
        </p:spPr>
      </p:pic>
    </p:spTree>
    <p:extLst>
      <p:ext uri="{BB962C8B-B14F-4D97-AF65-F5344CB8AC3E}">
        <p14:creationId xmlns:p14="http://schemas.microsoft.com/office/powerpoint/2010/main" val="28082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7" end="7"/>
                                            </p:txEl>
                                          </p:spTgt>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235" y="4193627"/>
            <a:ext cx="6324600" cy="1645920"/>
          </a:xfrm>
        </p:spPr>
        <p:txBody>
          <a:bodyPr/>
          <a:lstStyle/>
          <a:p>
            <a:r>
              <a:rPr lang="en-US" sz="4400"/>
              <a:t>Poll question</a:t>
            </a:r>
          </a:p>
        </p:txBody>
      </p:sp>
      <p:pic>
        <p:nvPicPr>
          <p:cNvPr id="111618" name="Picture 2" descr="Should we use questions to teach? – Part 1 | ...to the re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866" y="583324"/>
            <a:ext cx="3200403" cy="3200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779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152" y="2128345"/>
            <a:ext cx="8126740" cy="3998134"/>
          </a:xfrm>
        </p:spPr>
        <p:txBody>
          <a:bodyPr>
            <a:normAutofit/>
          </a:bodyPr>
          <a:lstStyle/>
          <a:p>
            <a:pPr marL="45720" indent="0" algn="ctr">
              <a:spcAft>
                <a:spcPts val="1800"/>
              </a:spcAft>
              <a:buClrTx/>
              <a:buNone/>
            </a:pPr>
            <a:r>
              <a:rPr lang="en-CA" sz="2800" dirty="0">
                <a:solidFill>
                  <a:schemeClr val="tx1"/>
                </a:solidFill>
              </a:rPr>
              <a:t>Where does most of the saturated fat</a:t>
            </a:r>
            <a:br>
              <a:rPr lang="en-CA" sz="2800" dirty="0">
                <a:solidFill>
                  <a:schemeClr val="tx1"/>
                </a:solidFill>
              </a:rPr>
            </a:br>
            <a:r>
              <a:rPr lang="en-CA" sz="2800" dirty="0">
                <a:solidFill>
                  <a:schemeClr val="tx1"/>
                </a:solidFill>
              </a:rPr>
              <a:t>come from in the typical Canadian diet?</a:t>
            </a:r>
          </a:p>
          <a:p>
            <a:pPr marL="514350" indent="-514350">
              <a:spcAft>
                <a:spcPts val="600"/>
              </a:spcAft>
              <a:buClrTx/>
              <a:buAutoNum type="alphaLcPeriod"/>
            </a:pPr>
            <a:r>
              <a:rPr lang="en-CA" sz="2800" dirty="0">
                <a:solidFill>
                  <a:schemeClr val="tx1"/>
                </a:solidFill>
                <a:cs typeface="Calibri"/>
              </a:rPr>
              <a:t>Meat</a:t>
            </a:r>
          </a:p>
          <a:p>
            <a:pPr marL="514350" indent="-514350">
              <a:spcAft>
                <a:spcPts val="600"/>
              </a:spcAft>
              <a:buClrTx/>
              <a:buAutoNum type="alphaLcPeriod"/>
            </a:pPr>
            <a:r>
              <a:rPr lang="en-CA" sz="2800" dirty="0">
                <a:solidFill>
                  <a:schemeClr val="tx1"/>
                </a:solidFill>
                <a:cs typeface="Calibri"/>
              </a:rPr>
              <a:t>Butter and dairy fat</a:t>
            </a:r>
          </a:p>
          <a:p>
            <a:pPr marL="514350" indent="-514350">
              <a:spcAft>
                <a:spcPts val="600"/>
              </a:spcAft>
              <a:buClrTx/>
              <a:buAutoNum type="alphaLcPeriod"/>
            </a:pPr>
            <a:r>
              <a:rPr lang="en-CA" sz="2800" dirty="0">
                <a:solidFill>
                  <a:schemeClr val="tx1"/>
                </a:solidFill>
                <a:cs typeface="Calibri"/>
              </a:rPr>
              <a:t>Pre-prepared and processed foods</a:t>
            </a:r>
          </a:p>
        </p:txBody>
      </p:sp>
      <p:sp>
        <p:nvSpPr>
          <p:cNvPr id="2" name="Title 1"/>
          <p:cNvSpPr>
            <a:spLocks noGrp="1"/>
          </p:cNvSpPr>
          <p:nvPr>
            <p:ph type="title"/>
          </p:nvPr>
        </p:nvSpPr>
        <p:spPr/>
        <p:txBody>
          <a:bodyPr/>
          <a:lstStyle/>
          <a:p>
            <a:r>
              <a:rPr lang="en-US" sz="4400" cap="none"/>
              <a:t>SOURCES OF SATURATED FATS</a:t>
            </a:r>
          </a:p>
        </p:txBody>
      </p:sp>
    </p:spTree>
    <p:extLst>
      <p:ext uri="{BB962C8B-B14F-4D97-AF65-F5344CB8AC3E}">
        <p14:creationId xmlns:p14="http://schemas.microsoft.com/office/powerpoint/2010/main" val="142435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CA" sz="2800">
                <a:solidFill>
                  <a:schemeClr val="tx1"/>
                </a:solidFill>
                <a:cs typeface="Calibri"/>
              </a:rPr>
              <a:t>c. Pre-prepared and processed foods</a:t>
            </a:r>
            <a:endParaRPr lang="en-CA" sz="2800">
              <a:solidFill>
                <a:schemeClr val="tx1"/>
              </a:solidFill>
            </a:endParaRPr>
          </a:p>
          <a:p>
            <a:pPr lvl="1">
              <a:buClr>
                <a:schemeClr val="accent1"/>
              </a:buClr>
            </a:pPr>
            <a:r>
              <a:rPr lang="en-CA" sz="2400">
                <a:solidFill>
                  <a:schemeClr val="tx1"/>
                </a:solidFill>
              </a:rPr>
              <a:t>S</a:t>
            </a:r>
            <a:r>
              <a:rPr lang="en-US" sz="2400">
                <a:solidFill>
                  <a:schemeClr val="tx1"/>
                </a:solidFill>
              </a:rPr>
              <a:t>tore-bought baked goods, pastries, cookies, cake</a:t>
            </a:r>
            <a:endParaRPr lang="en-CA" sz="2400">
              <a:solidFill>
                <a:schemeClr val="tx1"/>
              </a:solidFill>
            </a:endParaRPr>
          </a:p>
          <a:p>
            <a:pPr lvl="1">
              <a:buClr>
                <a:schemeClr val="accent1"/>
              </a:buClr>
            </a:pPr>
            <a:r>
              <a:rPr lang="en-CA" sz="2400">
                <a:solidFill>
                  <a:schemeClr val="tx1"/>
                </a:solidFill>
              </a:rPr>
              <a:t>Ice cream</a:t>
            </a:r>
          </a:p>
          <a:p>
            <a:pPr lvl="1">
              <a:buClr>
                <a:schemeClr val="accent1"/>
              </a:buClr>
            </a:pPr>
            <a:r>
              <a:rPr lang="en-CA" sz="2400">
                <a:solidFill>
                  <a:schemeClr val="tx1"/>
                </a:solidFill>
              </a:rPr>
              <a:t>Pizza</a:t>
            </a:r>
          </a:p>
          <a:p>
            <a:pPr lvl="1">
              <a:buClr>
                <a:schemeClr val="accent1"/>
              </a:buClr>
            </a:pPr>
            <a:r>
              <a:rPr lang="en-CA" sz="2400">
                <a:solidFill>
                  <a:schemeClr val="tx1"/>
                </a:solidFill>
              </a:rPr>
              <a:t>Processed meats (deli meat, sausage, hot dogs)</a:t>
            </a:r>
          </a:p>
          <a:p>
            <a:pPr lvl="1">
              <a:buClr>
                <a:schemeClr val="accent1"/>
              </a:buClr>
            </a:pPr>
            <a:r>
              <a:rPr lang="en-CA" sz="2400">
                <a:solidFill>
                  <a:schemeClr val="tx1"/>
                </a:solidFill>
              </a:rPr>
              <a:t>Fast food &amp; most other restaurant foods</a:t>
            </a:r>
            <a:endParaRPr lang="en-GB">
              <a:solidFill>
                <a:schemeClr val="tx1"/>
              </a:solidFill>
            </a:endParaRPr>
          </a:p>
        </p:txBody>
      </p:sp>
      <p:sp>
        <p:nvSpPr>
          <p:cNvPr id="2" name="Title 1"/>
          <p:cNvSpPr>
            <a:spLocks noGrp="1"/>
          </p:cNvSpPr>
          <p:nvPr>
            <p:ph type="title"/>
          </p:nvPr>
        </p:nvSpPr>
        <p:spPr/>
        <p:txBody>
          <a:bodyPr/>
          <a:lstStyle/>
          <a:p>
            <a:r>
              <a:rPr lang="en-US" sz="4400" cap="none"/>
              <a:t>SOURCES OF SATURATED FATS</a:t>
            </a:r>
          </a:p>
        </p:txBody>
      </p:sp>
      <p:pic>
        <p:nvPicPr>
          <p:cNvPr id="5" name="Picture 5" descr="A pile of fries next to a cup of coffee&#10;&#10;Description automatically generated">
            <a:extLst>
              <a:ext uri="{FF2B5EF4-FFF2-40B4-BE49-F238E27FC236}">
                <a16:creationId xmlns:a16="http://schemas.microsoft.com/office/drawing/2014/main" id="{AA64E6CB-448C-4BBE-8082-2C29765D948A}"/>
              </a:ext>
            </a:extLst>
          </p:cNvPr>
          <p:cNvPicPr>
            <a:picLocks noChangeAspect="1"/>
          </p:cNvPicPr>
          <p:nvPr/>
        </p:nvPicPr>
        <p:blipFill>
          <a:blip r:embed="rId3"/>
          <a:stretch>
            <a:fillRect/>
          </a:stretch>
        </p:blipFill>
        <p:spPr>
          <a:xfrm>
            <a:off x="154040" y="4782540"/>
            <a:ext cx="2427889" cy="1893175"/>
          </a:xfrm>
          <a:prstGeom prst="rect">
            <a:avLst/>
          </a:prstGeom>
        </p:spPr>
      </p:pic>
      <p:pic>
        <p:nvPicPr>
          <p:cNvPr id="6" name="Picture 6" descr="A close up of a hot dog on a bun&#10;&#10;Description automatically generated">
            <a:extLst>
              <a:ext uri="{FF2B5EF4-FFF2-40B4-BE49-F238E27FC236}">
                <a16:creationId xmlns:a16="http://schemas.microsoft.com/office/drawing/2014/main" id="{6E576153-F414-46F2-832F-3076A9BCE9E2}"/>
              </a:ext>
            </a:extLst>
          </p:cNvPr>
          <p:cNvPicPr>
            <a:picLocks noChangeAspect="1"/>
          </p:cNvPicPr>
          <p:nvPr/>
        </p:nvPicPr>
        <p:blipFill>
          <a:blip r:embed="rId4"/>
          <a:stretch>
            <a:fillRect/>
          </a:stretch>
        </p:blipFill>
        <p:spPr>
          <a:xfrm>
            <a:off x="6633482" y="5544938"/>
            <a:ext cx="2348818" cy="1146542"/>
          </a:xfrm>
          <a:prstGeom prst="rect">
            <a:avLst/>
          </a:prstGeom>
        </p:spPr>
      </p:pic>
      <p:pic>
        <p:nvPicPr>
          <p:cNvPr id="7" name="Picture 7" descr="A large pepperoni pizza&#10;&#10;Description automatically generated">
            <a:extLst>
              <a:ext uri="{FF2B5EF4-FFF2-40B4-BE49-F238E27FC236}">
                <a16:creationId xmlns:a16="http://schemas.microsoft.com/office/drawing/2014/main" id="{C2DD70CE-F562-4EB2-956A-4844AA86F827}"/>
              </a:ext>
            </a:extLst>
          </p:cNvPr>
          <p:cNvPicPr>
            <a:picLocks noChangeAspect="1"/>
          </p:cNvPicPr>
          <p:nvPr/>
        </p:nvPicPr>
        <p:blipFill>
          <a:blip r:embed="rId5"/>
          <a:stretch>
            <a:fillRect/>
          </a:stretch>
        </p:blipFill>
        <p:spPr>
          <a:xfrm>
            <a:off x="7110247" y="2784253"/>
            <a:ext cx="1908480" cy="647520"/>
          </a:xfrm>
          <a:prstGeom prst="rect">
            <a:avLst/>
          </a:prstGeom>
        </p:spPr>
      </p:pic>
      <p:pic>
        <p:nvPicPr>
          <p:cNvPr id="8" name="Picture 8" descr="A piece of chocolate cake on a plate&#10;&#10;Description automatically generated">
            <a:extLst>
              <a:ext uri="{FF2B5EF4-FFF2-40B4-BE49-F238E27FC236}">
                <a16:creationId xmlns:a16="http://schemas.microsoft.com/office/drawing/2014/main" id="{328D8226-A01B-40A2-82EB-3266EA116CF1}"/>
              </a:ext>
            </a:extLst>
          </p:cNvPr>
          <p:cNvPicPr>
            <a:picLocks noChangeAspect="1"/>
          </p:cNvPicPr>
          <p:nvPr/>
        </p:nvPicPr>
        <p:blipFill rotWithShape="1">
          <a:blip r:embed="rId6"/>
          <a:srcRect t="5353"/>
          <a:stretch/>
        </p:blipFill>
        <p:spPr>
          <a:xfrm>
            <a:off x="2731926" y="4782539"/>
            <a:ext cx="1123950" cy="1893175"/>
          </a:xfrm>
          <a:prstGeom prst="rect">
            <a:avLst/>
          </a:prstGeom>
        </p:spPr>
      </p:pic>
      <p:pic>
        <p:nvPicPr>
          <p:cNvPr id="11469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0249" t="31379" r="21557" b="30431"/>
          <a:stretch/>
        </p:blipFill>
        <p:spPr bwMode="auto">
          <a:xfrm>
            <a:off x="4071522" y="5727008"/>
            <a:ext cx="2329278" cy="851362"/>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Lst>
        </p:spPr>
      </p:pic>
      <p:pic>
        <p:nvPicPr>
          <p:cNvPr id="9" name="Picture 9">
            <a:extLst>
              <a:ext uri="{FF2B5EF4-FFF2-40B4-BE49-F238E27FC236}">
                <a16:creationId xmlns:a16="http://schemas.microsoft.com/office/drawing/2014/main" id="{3CAFF8C1-6823-41A6-9E08-6E843A170832}"/>
              </a:ext>
            </a:extLst>
          </p:cNvPr>
          <p:cNvPicPr>
            <a:picLocks noChangeAspect="1"/>
          </p:cNvPicPr>
          <p:nvPr/>
        </p:nvPicPr>
        <p:blipFill>
          <a:blip r:embed="rId8"/>
          <a:stretch>
            <a:fillRect/>
          </a:stretch>
        </p:blipFill>
        <p:spPr>
          <a:xfrm>
            <a:off x="4335000" y="4563793"/>
            <a:ext cx="1762125" cy="1181100"/>
          </a:xfrm>
          <a:prstGeom prst="rect">
            <a:avLst/>
          </a:prstGeom>
          <a:ln w="19050">
            <a:solidFill>
              <a:schemeClr val="accent1"/>
            </a:solidFill>
          </a:ln>
        </p:spPr>
      </p:pic>
    </p:spTree>
    <p:extLst>
      <p:ext uri="{BB962C8B-B14F-4D97-AF65-F5344CB8AC3E}">
        <p14:creationId xmlns:p14="http://schemas.microsoft.com/office/powerpoint/2010/main" val="191714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4690"/>
                                        </p:tgtEl>
                                        <p:attrNameLst>
                                          <p:attrName>style.visibility</p:attrName>
                                        </p:attrNameLst>
                                      </p:cBhvr>
                                      <p:to>
                                        <p:strVal val="visible"/>
                                      </p:to>
                                    </p:set>
                                    <p:animEffect transition="in" filter="fade">
                                      <p:cBhvr>
                                        <p:cTn id="13" dur="500"/>
                                        <p:tgtEl>
                                          <p:spTgt spid="114690"/>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242" y="4508938"/>
            <a:ext cx="8733672" cy="2062923"/>
          </a:xfrm>
        </p:spPr>
        <p:txBody>
          <a:bodyPr>
            <a:noAutofit/>
          </a:bodyPr>
          <a:lstStyle/>
          <a:p>
            <a:r>
              <a:rPr lang="en-CA" sz="2800" dirty="0">
                <a:solidFill>
                  <a:schemeClr val="tx1"/>
                </a:solidFill>
              </a:rPr>
              <a:t>Major sources of saturated fat, sodium &amp; sugar</a:t>
            </a:r>
            <a:endParaRPr lang="en-CA" sz="2800" dirty="0">
              <a:solidFill>
                <a:schemeClr val="tx1"/>
              </a:solidFill>
              <a:cs typeface="Calibri"/>
            </a:endParaRPr>
          </a:p>
          <a:p>
            <a:r>
              <a:rPr lang="en-CA" sz="2800" dirty="0">
                <a:solidFill>
                  <a:schemeClr val="tx1"/>
                </a:solidFill>
              </a:rPr>
              <a:t>Eating a lot of highly processed foods increases your risk of heart disease and stroke</a:t>
            </a:r>
          </a:p>
          <a:p>
            <a:r>
              <a:rPr lang="en-CA" sz="2800" dirty="0">
                <a:solidFill>
                  <a:schemeClr val="tx1"/>
                </a:solidFill>
                <a:cs typeface="Calibri"/>
              </a:rPr>
              <a:t>Refer to handout: </a:t>
            </a:r>
            <a:r>
              <a:rPr lang="en-CA" sz="2800" i="1" dirty="0">
                <a:solidFill>
                  <a:schemeClr val="tx1"/>
                </a:solidFill>
                <a:cs typeface="Calibri"/>
              </a:rPr>
              <a:t>How to Balance a Meal</a:t>
            </a:r>
            <a:endParaRPr lang="en-CA" sz="2800" dirty="0">
              <a:solidFill>
                <a:schemeClr val="tx1"/>
              </a:solidFill>
              <a:cs typeface="Calibri"/>
            </a:endParaRPr>
          </a:p>
        </p:txBody>
      </p:sp>
      <p:sp>
        <p:nvSpPr>
          <p:cNvPr id="2" name="Title 1"/>
          <p:cNvSpPr>
            <a:spLocks noGrp="1"/>
          </p:cNvSpPr>
          <p:nvPr>
            <p:ph type="title"/>
          </p:nvPr>
        </p:nvSpPr>
        <p:spPr>
          <a:xfrm>
            <a:off x="381000" y="314903"/>
            <a:ext cx="8381260" cy="1054394"/>
          </a:xfrm>
        </p:spPr>
        <p:txBody>
          <a:bodyPr>
            <a:normAutofit/>
          </a:bodyPr>
          <a:lstStyle/>
          <a:p>
            <a:r>
              <a:rPr lang="en-US" sz="4400"/>
              <a:t>Highly Processed Foods</a:t>
            </a:r>
          </a:p>
        </p:txBody>
      </p:sp>
      <p:pic>
        <p:nvPicPr>
          <p:cNvPr id="4" name="Picture 3" descr="processed-foo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211" y="1770726"/>
            <a:ext cx="4479910" cy="2495950"/>
          </a:xfrm>
          <a:prstGeom prst="rect">
            <a:avLst/>
          </a:prstGeom>
        </p:spPr>
      </p:pic>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5099" y="1901101"/>
            <a:ext cx="1673225" cy="223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73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815" t="5189" r="16353" b="5196"/>
          <a:stretch/>
        </p:blipFill>
        <p:spPr bwMode="auto">
          <a:xfrm>
            <a:off x="558387" y="1953818"/>
            <a:ext cx="1676400" cy="2182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750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6B4EC3-1781-4BE6-AF2E-555828A5530F}"/>
              </a:ext>
            </a:extLst>
          </p:cNvPr>
          <p:cNvSpPr>
            <a:spLocks noGrp="1"/>
          </p:cNvSpPr>
          <p:nvPr>
            <p:ph idx="1"/>
          </p:nvPr>
        </p:nvSpPr>
        <p:spPr>
          <a:xfrm>
            <a:off x="380999" y="1795271"/>
            <a:ext cx="8407893" cy="4407408"/>
          </a:xfrm>
        </p:spPr>
        <p:txBody>
          <a:bodyPr vert="horz" lIns="91440" tIns="45720" rIns="91440" bIns="45720" rtlCol="0" anchor="t">
            <a:normAutofit/>
          </a:bodyPr>
          <a:lstStyle/>
          <a:p>
            <a:r>
              <a:rPr lang="en-US" altLang="en-US" sz="2800">
                <a:solidFill>
                  <a:schemeClr val="tx1"/>
                </a:solidFill>
              </a:rPr>
              <a:t>Minimize distractions</a:t>
            </a:r>
          </a:p>
          <a:p>
            <a:pPr marL="576000" lvl="2">
              <a:buClr>
                <a:schemeClr val="accent2"/>
              </a:buClr>
            </a:pPr>
            <a:r>
              <a:rPr lang="en-US" altLang="en-US" sz="2400">
                <a:solidFill>
                  <a:schemeClr val="tx1"/>
                </a:solidFill>
              </a:rPr>
              <a:t>Turn off the TV, radio, cell phone ringer </a:t>
            </a:r>
          </a:p>
          <a:p>
            <a:r>
              <a:rPr lang="en-US" altLang="en-US" sz="2800">
                <a:solidFill>
                  <a:schemeClr val="tx1"/>
                </a:solidFill>
              </a:rPr>
              <a:t>Privacy &amp; security</a:t>
            </a:r>
          </a:p>
          <a:p>
            <a:r>
              <a:rPr lang="en-US" altLang="en-US" sz="2800">
                <a:solidFill>
                  <a:schemeClr val="tx1"/>
                </a:solidFill>
              </a:rPr>
              <a:t>Asking questions</a:t>
            </a:r>
          </a:p>
          <a:p>
            <a:pPr lvl="1"/>
            <a:r>
              <a:rPr lang="en-US" altLang="en-US" sz="2400">
                <a:solidFill>
                  <a:schemeClr val="tx1"/>
                </a:solidFill>
              </a:rPr>
              <a:t>Chat box</a:t>
            </a:r>
          </a:p>
          <a:p>
            <a:r>
              <a:rPr lang="en-US" altLang="en-US" sz="2800">
                <a:solidFill>
                  <a:schemeClr val="tx1"/>
                </a:solidFill>
              </a:rPr>
              <a:t>Zoom tips </a:t>
            </a:r>
          </a:p>
          <a:p>
            <a:pPr lvl="1">
              <a:spcBef>
                <a:spcPts val="0"/>
              </a:spcBef>
            </a:pPr>
            <a:r>
              <a:rPr lang="en-US" altLang="en-US" sz="2400">
                <a:solidFill>
                  <a:schemeClr val="tx1"/>
                </a:solidFill>
              </a:rPr>
              <a:t>Turn off your webcam</a:t>
            </a:r>
          </a:p>
          <a:p>
            <a:pPr lvl="1">
              <a:spcBef>
                <a:spcPts val="0"/>
              </a:spcBef>
            </a:pPr>
            <a:r>
              <a:rPr lang="en-US" altLang="en-US" sz="2400">
                <a:solidFill>
                  <a:schemeClr val="tx1"/>
                </a:solidFill>
              </a:rPr>
              <a:t>Mute your microphone</a:t>
            </a:r>
          </a:p>
          <a:p>
            <a:r>
              <a:rPr lang="en-US" altLang="en-US" sz="2800">
                <a:solidFill>
                  <a:schemeClr val="tx1"/>
                </a:solidFill>
              </a:rPr>
              <a:t>Group introductions</a:t>
            </a:r>
          </a:p>
        </p:txBody>
      </p:sp>
      <p:sp>
        <p:nvSpPr>
          <p:cNvPr id="3" name="Title 2">
            <a:extLst>
              <a:ext uri="{FF2B5EF4-FFF2-40B4-BE49-F238E27FC236}">
                <a16:creationId xmlns:a16="http://schemas.microsoft.com/office/drawing/2014/main" id="{84C7DF64-EE77-4C46-98B0-B36AD22004E5}"/>
              </a:ext>
            </a:extLst>
          </p:cNvPr>
          <p:cNvSpPr>
            <a:spLocks noGrp="1"/>
          </p:cNvSpPr>
          <p:nvPr>
            <p:ph type="title"/>
          </p:nvPr>
        </p:nvSpPr>
        <p:spPr/>
        <p:txBody>
          <a:bodyPr/>
          <a:lstStyle/>
          <a:p>
            <a:r>
              <a:rPr lang="en-US" sz="4400" cap="none"/>
              <a:t>ONLINE CLASS ETIQUETTE</a:t>
            </a:r>
          </a:p>
        </p:txBody>
      </p:sp>
    </p:spTree>
    <p:extLst>
      <p:ext uri="{BB962C8B-B14F-4D97-AF65-F5344CB8AC3E}">
        <p14:creationId xmlns:p14="http://schemas.microsoft.com/office/powerpoint/2010/main" val="116268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324" y="5029416"/>
            <a:ext cx="8229600" cy="1465613"/>
          </a:xfrm>
        </p:spPr>
        <p:txBody>
          <a:bodyPr>
            <a:normAutofit/>
          </a:bodyPr>
          <a:lstStyle/>
          <a:p>
            <a:pPr marL="45720" lvl="0" indent="0" algn="ctr">
              <a:spcBef>
                <a:spcPts val="0"/>
              </a:spcBef>
              <a:buNone/>
            </a:pPr>
            <a:r>
              <a:rPr lang="en-CA" sz="2800">
                <a:solidFill>
                  <a:schemeClr val="tx1"/>
                </a:solidFill>
              </a:rPr>
              <a:t>Replace saturated fats with unsaturated fats</a:t>
            </a:r>
            <a:br>
              <a:rPr lang="en-CA" sz="2800">
                <a:solidFill>
                  <a:schemeClr val="tx1"/>
                </a:solidFill>
              </a:rPr>
            </a:br>
            <a:r>
              <a:rPr lang="en-CA" sz="2800">
                <a:solidFill>
                  <a:schemeClr val="tx1"/>
                </a:solidFill>
              </a:rPr>
              <a:t>to improve cholesterol levels and</a:t>
            </a:r>
          </a:p>
          <a:p>
            <a:pPr marL="45720" lvl="0" indent="0" algn="ctr">
              <a:spcBef>
                <a:spcPts val="0"/>
              </a:spcBef>
              <a:buNone/>
            </a:pPr>
            <a:r>
              <a:rPr lang="en-CA" sz="2800">
                <a:solidFill>
                  <a:schemeClr val="tx1"/>
                </a:solidFill>
              </a:rPr>
              <a:t>lower heart disease risk</a:t>
            </a:r>
            <a:endParaRPr lang="en-GB" sz="2800">
              <a:solidFill>
                <a:schemeClr val="tx1"/>
              </a:solidFill>
            </a:endParaRPr>
          </a:p>
        </p:txBody>
      </p:sp>
      <p:sp>
        <p:nvSpPr>
          <p:cNvPr id="2" name="Title 1"/>
          <p:cNvSpPr>
            <a:spLocks noGrp="1"/>
          </p:cNvSpPr>
          <p:nvPr>
            <p:ph type="title"/>
          </p:nvPr>
        </p:nvSpPr>
        <p:spPr>
          <a:xfrm>
            <a:off x="381000" y="325367"/>
            <a:ext cx="8381260" cy="1054394"/>
          </a:xfrm>
        </p:spPr>
        <p:txBody>
          <a:bodyPr>
            <a:normAutofit/>
          </a:bodyPr>
          <a:lstStyle/>
          <a:p>
            <a:r>
              <a:rPr lang="en-CA" sz="4400"/>
              <a:t>Substitute Types of Fat</a:t>
            </a:r>
            <a:endParaRPr lang="en-US" sz="4400"/>
          </a:p>
        </p:txBody>
      </p:sp>
      <p:pic>
        <p:nvPicPr>
          <p:cNvPr id="5" name="Picture 4" descr="Foods-fat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2172" y="2940553"/>
            <a:ext cx="3667028" cy="200785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512" y="2940553"/>
            <a:ext cx="3570234" cy="200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p:cNvSpPr/>
          <p:nvPr/>
        </p:nvSpPr>
        <p:spPr>
          <a:xfrm>
            <a:off x="3673364" y="3704936"/>
            <a:ext cx="1749956" cy="898634"/>
          </a:xfrm>
          <a:prstGeom prst="rightArrow">
            <a:avLst/>
          </a:prstGeom>
          <a:solidFill>
            <a:schemeClr val="tx2"/>
          </a:solidFill>
          <a:ln>
            <a:solidFill>
              <a:srgbClr val="97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433542" y="1702676"/>
            <a:ext cx="8229600" cy="972423"/>
          </a:xfrm>
          <a:prstGeom prst="rect">
            <a:avLst/>
          </a:prstGeom>
        </p:spPr>
        <p:txBody>
          <a:bodyPr vert="horz" lIns="91440" tIns="45720" rIns="91440" bIns="45720" rtlCol="0">
            <a:no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fontAlgn="auto">
              <a:spcBef>
                <a:spcPts val="0"/>
              </a:spcBef>
              <a:spcAft>
                <a:spcPts val="0"/>
              </a:spcAft>
              <a:buNone/>
            </a:pPr>
            <a:r>
              <a:rPr lang="en-CA" sz="3000"/>
              <a:t>“Low fat” or “Fat free” processed foods:</a:t>
            </a:r>
            <a:br>
              <a:rPr lang="en-US" sz="3000"/>
            </a:br>
            <a:r>
              <a:rPr lang="en-US" sz="3000"/>
              <a:t>Not necessarily healthy</a:t>
            </a:r>
          </a:p>
        </p:txBody>
      </p:sp>
    </p:spTree>
    <p:extLst>
      <p:ext uri="{BB962C8B-B14F-4D97-AF65-F5344CB8AC3E}">
        <p14:creationId xmlns:p14="http://schemas.microsoft.com/office/powerpoint/2010/main" val="155199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0" presetClass="entr" presetSubtype="0" fill="hold" nodeType="with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2" presetClass="entr" presetSubtype="8" fill="hold" grpId="0" nodeType="withEffect">
                                  <p:stCondLst>
                                    <p:cond delay="30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10" presetClass="entr" presetSubtype="0" fill="hold" nodeType="withEffect">
                                  <p:stCondLst>
                                    <p:cond delay="4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44566"/>
            <a:ext cx="8958454" cy="4896664"/>
          </a:xfrm>
        </p:spPr>
        <p:txBody>
          <a:bodyPr>
            <a:normAutofit/>
          </a:bodyPr>
          <a:lstStyle/>
          <a:p>
            <a:pPr lvl="1">
              <a:buClr>
                <a:schemeClr val="accent1"/>
              </a:buClr>
            </a:pPr>
            <a:r>
              <a:rPr lang="en-CA" sz="2400">
                <a:solidFill>
                  <a:schemeClr val="tx1"/>
                </a:solidFill>
              </a:rPr>
              <a:t>When cooking &amp; baking, use olive, canola or peanut oils instead of butter</a:t>
            </a:r>
            <a:endParaRPr lang="en-GB" sz="2400">
              <a:solidFill>
                <a:schemeClr val="tx1"/>
              </a:solidFill>
            </a:endParaRPr>
          </a:p>
          <a:p>
            <a:pPr lvl="1">
              <a:buClr>
                <a:schemeClr val="accent1"/>
              </a:buClr>
            </a:pPr>
            <a:r>
              <a:rPr lang="en-CA" sz="2400">
                <a:solidFill>
                  <a:schemeClr val="tx1"/>
                </a:solidFill>
              </a:rPr>
              <a:t>Snack on roasted, unsalted nuts</a:t>
            </a:r>
            <a:br>
              <a:rPr lang="en-CA" sz="2400">
                <a:solidFill>
                  <a:schemeClr val="tx1"/>
                </a:solidFill>
              </a:rPr>
            </a:br>
            <a:r>
              <a:rPr lang="en-CA" sz="2400">
                <a:solidFill>
                  <a:schemeClr val="tx1"/>
                </a:solidFill>
              </a:rPr>
              <a:t>instead of crackers &amp; cheese</a:t>
            </a:r>
            <a:endParaRPr lang="en-CA" sz="2400">
              <a:solidFill>
                <a:schemeClr val="tx1"/>
              </a:solidFill>
              <a:cs typeface="Calibri"/>
            </a:endParaRPr>
          </a:p>
          <a:p>
            <a:pPr lvl="1">
              <a:buClr>
                <a:schemeClr val="accent1"/>
              </a:buClr>
            </a:pPr>
            <a:r>
              <a:rPr lang="en-CA" sz="2400">
                <a:solidFill>
                  <a:schemeClr val="tx1"/>
                </a:solidFill>
              </a:rPr>
              <a:t>Instead of butter on toast, add peanut butter or avocado</a:t>
            </a:r>
            <a:endParaRPr lang="en-US" sz="2400">
              <a:solidFill>
                <a:schemeClr val="tx1"/>
              </a:solidFill>
              <a:cs typeface="Calibri"/>
            </a:endParaRPr>
          </a:p>
          <a:p>
            <a:pPr lvl="1">
              <a:buClr>
                <a:schemeClr val="accent1"/>
              </a:buClr>
            </a:pPr>
            <a:r>
              <a:rPr lang="en-CA" sz="2400">
                <a:solidFill>
                  <a:schemeClr val="tx1"/>
                </a:solidFill>
                <a:cs typeface="Calibri"/>
              </a:rPr>
              <a:t>Snack on air-popped instead of microwave popcorn</a:t>
            </a:r>
            <a:endParaRPr lang="en-CA" sz="2400">
              <a:solidFill>
                <a:schemeClr val="tx1"/>
              </a:solidFill>
            </a:endParaRPr>
          </a:p>
          <a:p>
            <a:pPr lvl="1">
              <a:buClr>
                <a:schemeClr val="accent1"/>
              </a:buClr>
            </a:pPr>
            <a:r>
              <a:rPr lang="en-CA" sz="2400">
                <a:solidFill>
                  <a:schemeClr val="tx1"/>
                </a:solidFill>
                <a:cs typeface="Calibri"/>
              </a:rPr>
              <a:t>Skip the baked goods at coffee break</a:t>
            </a:r>
            <a:br>
              <a:rPr lang="en-CA" sz="2400">
                <a:solidFill>
                  <a:schemeClr val="tx1"/>
                </a:solidFill>
                <a:cs typeface="Calibri"/>
              </a:rPr>
            </a:br>
            <a:r>
              <a:rPr lang="en-CA" sz="2400">
                <a:solidFill>
                  <a:schemeClr val="tx1"/>
                </a:solidFill>
                <a:cs typeface="Calibri"/>
              </a:rPr>
              <a:t>and enjoy fruit instead</a:t>
            </a:r>
          </a:p>
        </p:txBody>
      </p:sp>
      <p:sp>
        <p:nvSpPr>
          <p:cNvPr id="2" name="Title 1"/>
          <p:cNvSpPr>
            <a:spLocks noGrp="1"/>
          </p:cNvSpPr>
          <p:nvPr>
            <p:ph type="title"/>
          </p:nvPr>
        </p:nvSpPr>
        <p:spPr>
          <a:xfrm>
            <a:off x="381000" y="325367"/>
            <a:ext cx="8381260" cy="1054394"/>
          </a:xfrm>
        </p:spPr>
        <p:txBody>
          <a:bodyPr/>
          <a:lstStyle/>
          <a:p>
            <a:r>
              <a:rPr lang="en-CA" sz="4400"/>
              <a:t>Substitute Types of Fat</a:t>
            </a:r>
            <a:endParaRPr lang="en-CA" sz="4400">
              <a:cs typeface="Calibri"/>
            </a:endParaRPr>
          </a:p>
        </p:txBody>
      </p:sp>
      <p:pic>
        <p:nvPicPr>
          <p:cNvPr id="4" name="Picture 3" descr="Image result for nuts seeds"/>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650388" y="2364828"/>
            <a:ext cx="1989117" cy="1006386"/>
          </a:xfrm>
          <a:prstGeom prst="rect">
            <a:avLst/>
          </a:prstGeom>
          <a:noFill/>
          <a:ln>
            <a:noFill/>
          </a:ln>
        </p:spPr>
      </p:pic>
      <p:pic>
        <p:nvPicPr>
          <p:cNvPr id="11571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209" t="17000" b="5000"/>
          <a:stretch/>
        </p:blipFill>
        <p:spPr bwMode="auto">
          <a:xfrm>
            <a:off x="4273766" y="5046571"/>
            <a:ext cx="2256091" cy="1472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71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1313" b="10179"/>
          <a:stretch/>
        </p:blipFill>
        <p:spPr bwMode="auto">
          <a:xfrm>
            <a:off x="6758506" y="4614108"/>
            <a:ext cx="1881000" cy="1905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71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189" y="5320180"/>
            <a:ext cx="1198987" cy="119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770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5715"/>
                                        </p:tgtEl>
                                        <p:attrNameLst>
                                          <p:attrName>style.visibility</p:attrName>
                                        </p:attrNameLst>
                                      </p:cBhvr>
                                      <p:to>
                                        <p:strVal val="visible"/>
                                      </p:to>
                                    </p:set>
                                    <p:animEffect transition="in" filter="fade">
                                      <p:cBhvr>
                                        <p:cTn id="23" dur="500"/>
                                        <p:tgtEl>
                                          <p:spTgt spid="1157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15716"/>
                                        </p:tgtEl>
                                        <p:attrNameLst>
                                          <p:attrName>style.visibility</p:attrName>
                                        </p:attrNameLst>
                                      </p:cBhvr>
                                      <p:to>
                                        <p:strVal val="visible"/>
                                      </p:to>
                                    </p:set>
                                    <p:animEffect transition="in" filter="fade">
                                      <p:cBhvr>
                                        <p:cTn id="31" dur="500"/>
                                        <p:tgtEl>
                                          <p:spTgt spid="1157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15717"/>
                                        </p:tgtEl>
                                        <p:attrNameLst>
                                          <p:attrName>style.visibility</p:attrName>
                                        </p:attrNameLst>
                                      </p:cBhvr>
                                      <p:to>
                                        <p:strVal val="visible"/>
                                      </p:to>
                                    </p:set>
                                    <p:animEffect transition="in" filter="fade">
                                      <p:cBhvr>
                                        <p:cTn id="39" dur="500"/>
                                        <p:tgtEl>
                                          <p:spTgt spid="115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5BADD-A0DD-4DB2-A824-E4BFA56F2E1B}"/>
              </a:ext>
            </a:extLst>
          </p:cNvPr>
          <p:cNvSpPr>
            <a:spLocks noGrp="1"/>
          </p:cNvSpPr>
          <p:nvPr>
            <p:ph idx="1"/>
          </p:nvPr>
        </p:nvSpPr>
        <p:spPr>
          <a:xfrm>
            <a:off x="327548" y="1924333"/>
            <a:ext cx="8802805" cy="4202145"/>
          </a:xfrm>
        </p:spPr>
        <p:txBody>
          <a:bodyPr>
            <a:normAutofit/>
          </a:bodyPr>
          <a:lstStyle/>
          <a:p>
            <a:r>
              <a:rPr lang="en-US" sz="2800">
                <a:solidFill>
                  <a:schemeClr val="tx1"/>
                </a:solidFill>
                <a:cs typeface="Calibri"/>
              </a:rPr>
              <a:t>Food manufacturers are no longer allowed</a:t>
            </a:r>
            <a:br>
              <a:rPr lang="en-US" sz="2800">
                <a:solidFill>
                  <a:schemeClr val="tx1"/>
                </a:solidFill>
                <a:cs typeface="Calibri"/>
              </a:rPr>
            </a:br>
            <a:r>
              <a:rPr lang="en-US" sz="2800">
                <a:solidFill>
                  <a:schemeClr val="tx1"/>
                </a:solidFill>
                <a:cs typeface="Calibri"/>
              </a:rPr>
              <a:t>to add trans fats to foods in Canada</a:t>
            </a:r>
          </a:p>
          <a:p>
            <a:r>
              <a:rPr lang="en-US" sz="2800">
                <a:solidFill>
                  <a:schemeClr val="tx1"/>
                </a:solidFill>
                <a:cs typeface="Calibri"/>
              </a:rPr>
              <a:t>Small amounts of trans fats occur naturally</a:t>
            </a:r>
            <a:br>
              <a:rPr lang="en-US" sz="2800">
                <a:solidFill>
                  <a:schemeClr val="tx1"/>
                </a:solidFill>
                <a:cs typeface="Calibri"/>
              </a:rPr>
            </a:br>
            <a:r>
              <a:rPr lang="en-US" sz="2800">
                <a:solidFill>
                  <a:schemeClr val="tx1"/>
                </a:solidFill>
                <a:cs typeface="Calibri"/>
              </a:rPr>
              <a:t>in some foods</a:t>
            </a:r>
          </a:p>
          <a:p>
            <a:r>
              <a:rPr lang="en-US" sz="2800">
                <a:solidFill>
                  <a:schemeClr val="tx1"/>
                </a:solidFill>
                <a:cs typeface="Calibri"/>
              </a:rPr>
              <a:t>We don’t know how naturally occurring</a:t>
            </a:r>
            <a:br>
              <a:rPr lang="en-US" sz="2800">
                <a:solidFill>
                  <a:schemeClr val="tx1"/>
                </a:solidFill>
                <a:cs typeface="Calibri"/>
              </a:rPr>
            </a:br>
            <a:r>
              <a:rPr lang="en-US" sz="2800">
                <a:solidFill>
                  <a:schemeClr val="tx1"/>
                </a:solidFill>
                <a:cs typeface="Calibri"/>
              </a:rPr>
              <a:t>trans fats affect our health</a:t>
            </a:r>
          </a:p>
        </p:txBody>
      </p:sp>
      <p:sp>
        <p:nvSpPr>
          <p:cNvPr id="2" name="Title 1">
            <a:extLst>
              <a:ext uri="{FF2B5EF4-FFF2-40B4-BE49-F238E27FC236}">
                <a16:creationId xmlns:a16="http://schemas.microsoft.com/office/drawing/2014/main" id="{CBEF5B41-01F5-4E71-8C93-1CE7199CD9F2}"/>
              </a:ext>
            </a:extLst>
          </p:cNvPr>
          <p:cNvSpPr>
            <a:spLocks noGrp="1"/>
          </p:cNvSpPr>
          <p:nvPr>
            <p:ph type="title"/>
          </p:nvPr>
        </p:nvSpPr>
        <p:spPr>
          <a:xfrm>
            <a:off x="381000" y="308549"/>
            <a:ext cx="8381260" cy="1054394"/>
          </a:xfrm>
        </p:spPr>
        <p:txBody>
          <a:bodyPr/>
          <a:lstStyle/>
          <a:p>
            <a:r>
              <a:rPr lang="en-US" sz="4400" cap="none">
                <a:cs typeface="Calibri"/>
              </a:rPr>
              <a:t>WHAT ABOUT TRANS FATS?</a:t>
            </a:r>
            <a:endParaRPr lang="en-US" sz="4400" cap="none"/>
          </a:p>
        </p:txBody>
      </p:sp>
      <p:pic>
        <p:nvPicPr>
          <p:cNvPr id="1177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1530" y="4561881"/>
            <a:ext cx="1982220" cy="1982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268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235" y="4193627"/>
            <a:ext cx="6324600" cy="1645920"/>
          </a:xfrm>
        </p:spPr>
        <p:txBody>
          <a:bodyPr/>
          <a:lstStyle/>
          <a:p>
            <a:r>
              <a:rPr lang="en-US" sz="4400"/>
              <a:t>TRUE OR FALSE?</a:t>
            </a:r>
          </a:p>
        </p:txBody>
      </p:sp>
      <p:pic>
        <p:nvPicPr>
          <p:cNvPr id="111618" name="Picture 2" descr="Should we use questions to teach? – Part 1 | ...to the r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866" y="583324"/>
            <a:ext cx="3200403" cy="3200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660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2971799"/>
            <a:ext cx="8407893" cy="3154679"/>
          </a:xfrm>
        </p:spPr>
        <p:txBody>
          <a:bodyPr>
            <a:normAutofit/>
          </a:bodyPr>
          <a:lstStyle/>
          <a:p>
            <a:pPr marL="45720" indent="0" algn="ctr">
              <a:buNone/>
            </a:pPr>
            <a:r>
              <a:rPr lang="en-US" sz="4000" dirty="0">
                <a:solidFill>
                  <a:schemeClr val="tx1"/>
                </a:solidFill>
              </a:rPr>
              <a:t>Butter is healthier than margarine because it's more natural</a:t>
            </a:r>
          </a:p>
        </p:txBody>
      </p:sp>
      <p:sp>
        <p:nvSpPr>
          <p:cNvPr id="2" name="Title 1"/>
          <p:cNvSpPr>
            <a:spLocks noGrp="1"/>
          </p:cNvSpPr>
          <p:nvPr>
            <p:ph type="title"/>
          </p:nvPr>
        </p:nvSpPr>
        <p:spPr/>
        <p:txBody>
          <a:bodyPr/>
          <a:lstStyle/>
          <a:p>
            <a:r>
              <a:rPr lang="en-US" sz="4000"/>
              <a:t>FALSE</a:t>
            </a:r>
          </a:p>
        </p:txBody>
      </p:sp>
    </p:spTree>
    <p:extLst>
      <p:ext uri="{BB962C8B-B14F-4D97-AF65-F5344CB8AC3E}">
        <p14:creationId xmlns:p14="http://schemas.microsoft.com/office/powerpoint/2010/main" val="394321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8014" y="1000415"/>
            <a:ext cx="6453352" cy="1645920"/>
          </a:xfrm>
        </p:spPr>
        <p:txBody>
          <a:bodyPr/>
          <a:lstStyle/>
          <a:p>
            <a:pPr algn="ctr"/>
            <a:r>
              <a:rPr lang="en-US" sz="3800"/>
              <a:t>LOWERING triglycerides:</a:t>
            </a:r>
            <a:br>
              <a:rPr lang="en-US" sz="3800"/>
            </a:br>
            <a:r>
              <a:rPr lang="en-US" sz="3800"/>
              <a:t>LIMIT ALCOHOL &amp; SUGAR</a:t>
            </a:r>
          </a:p>
        </p:txBody>
      </p:sp>
      <p:pic>
        <p:nvPicPr>
          <p:cNvPr id="4" name="Picture 3" descr="7fdf21_2aad8a5752e8499d908a7b557692b2e3~m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009" y="3005956"/>
            <a:ext cx="6298992" cy="324258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0516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1" y="1788160"/>
            <a:ext cx="8757919" cy="2655252"/>
          </a:xfrm>
        </p:spPr>
        <p:txBody>
          <a:bodyPr vert="horz" lIns="91440" tIns="45720" rIns="91440" bIns="45720" rtlCol="0" anchor="t">
            <a:normAutofit/>
          </a:bodyPr>
          <a:lstStyle/>
          <a:p>
            <a:pPr marL="457200" indent="-457200">
              <a:spcBef>
                <a:spcPts val="0"/>
              </a:spcBef>
              <a:buFont typeface="Wingdings" panose="05000000000000000000" pitchFamily="2" charset="2"/>
              <a:buChar char="§"/>
              <a:defRPr/>
            </a:pPr>
            <a:r>
              <a:rPr lang="en-US" sz="2800" dirty="0">
                <a:solidFill>
                  <a:schemeClr val="tx1"/>
                </a:solidFill>
              </a:rPr>
              <a:t>Men: 2-3 drinks per day</a:t>
            </a:r>
            <a:r>
              <a:rPr lang="en-US" sz="2600" dirty="0">
                <a:solidFill>
                  <a:schemeClr val="tx1"/>
                </a:solidFill>
              </a:rPr>
              <a:t>  (total 15 per week)</a:t>
            </a:r>
          </a:p>
          <a:p>
            <a:pPr marL="457200" indent="-457200">
              <a:spcBef>
                <a:spcPts val="900"/>
              </a:spcBef>
              <a:buFont typeface="Wingdings" panose="05000000000000000000" pitchFamily="2" charset="2"/>
              <a:buChar char="§"/>
              <a:defRPr/>
            </a:pPr>
            <a:r>
              <a:rPr lang="en-US" sz="2800" dirty="0">
                <a:solidFill>
                  <a:schemeClr val="tx1"/>
                </a:solidFill>
              </a:rPr>
              <a:t>Women: 1-2 drinks per day</a:t>
            </a:r>
            <a:r>
              <a:rPr lang="en-US" sz="2600" dirty="0">
                <a:solidFill>
                  <a:schemeClr val="tx1"/>
                </a:solidFill>
              </a:rPr>
              <a:t>  (total 10 per week)</a:t>
            </a:r>
          </a:p>
          <a:p>
            <a:pPr marL="457200" indent="-457200">
              <a:spcBef>
                <a:spcPts val="1800"/>
              </a:spcBef>
              <a:buFont typeface="Wingdings" panose="05000000000000000000" pitchFamily="2" charset="2"/>
              <a:buChar char="§"/>
              <a:defRPr/>
            </a:pPr>
            <a:r>
              <a:rPr lang="en-US" sz="2800" dirty="0">
                <a:solidFill>
                  <a:schemeClr val="tx1"/>
                </a:solidFill>
              </a:rPr>
              <a:t>When moderation may be too much</a:t>
            </a:r>
          </a:p>
          <a:p>
            <a:pPr marL="731520" lvl="1" indent="-457200">
              <a:spcBef>
                <a:spcPts val="0"/>
              </a:spcBef>
              <a:defRPr/>
            </a:pPr>
            <a:r>
              <a:rPr lang="en-US" sz="2600" dirty="0">
                <a:solidFill>
                  <a:schemeClr val="tx1"/>
                </a:solidFill>
              </a:rPr>
              <a:t>Avoid alcohol most of the time if you have</a:t>
            </a:r>
            <a:br>
              <a:rPr lang="en-US" sz="2600" dirty="0">
                <a:solidFill>
                  <a:schemeClr val="tx1"/>
                </a:solidFill>
              </a:rPr>
            </a:br>
            <a:r>
              <a:rPr lang="en-US" sz="2600" dirty="0">
                <a:solidFill>
                  <a:schemeClr val="tx1"/>
                </a:solidFill>
              </a:rPr>
              <a:t>fatty liver or high triglycerides</a:t>
            </a:r>
          </a:p>
        </p:txBody>
      </p:sp>
      <p:sp>
        <p:nvSpPr>
          <p:cNvPr id="3" name="Title 2"/>
          <p:cNvSpPr>
            <a:spLocks noGrp="1"/>
          </p:cNvSpPr>
          <p:nvPr>
            <p:ph type="title"/>
          </p:nvPr>
        </p:nvSpPr>
        <p:spPr>
          <a:xfrm>
            <a:off x="182880" y="355847"/>
            <a:ext cx="8757920" cy="1054394"/>
          </a:xfrm>
        </p:spPr>
        <p:txBody>
          <a:bodyPr/>
          <a:lstStyle/>
          <a:p>
            <a:r>
              <a:rPr lang="en-US" sz="3600" dirty="0"/>
              <a:t>ALCOHOL: MAXIMUM RECOMMENDED</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012" y="4443412"/>
            <a:ext cx="670560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418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0718" y="1915064"/>
            <a:ext cx="8923282" cy="4116818"/>
          </a:xfrm>
        </p:spPr>
        <p:txBody>
          <a:bodyPr vert="horz" lIns="91440" tIns="45720" rIns="91440" bIns="45720" rtlCol="0" anchor="t">
            <a:noAutofit/>
          </a:bodyPr>
          <a:lstStyle/>
          <a:p>
            <a:pPr fontAlgn="base"/>
            <a:r>
              <a:rPr lang="en-CA" sz="2600" dirty="0">
                <a:solidFill>
                  <a:schemeClr val="tx1"/>
                </a:solidFill>
              </a:rPr>
              <a:t>High sugar foods raise triglycerides and</a:t>
            </a:r>
            <a:br>
              <a:rPr lang="en-CA" sz="2600" dirty="0">
                <a:solidFill>
                  <a:schemeClr val="tx1"/>
                </a:solidFill>
              </a:rPr>
            </a:br>
            <a:r>
              <a:rPr lang="en-CA" sz="2600" dirty="0">
                <a:solidFill>
                  <a:schemeClr val="tx1"/>
                </a:solidFill>
              </a:rPr>
              <a:t>increase risk of heart disease &amp; stroke</a:t>
            </a:r>
          </a:p>
          <a:p>
            <a:pPr fontAlgn="base">
              <a:spcBef>
                <a:spcPts val="1200"/>
              </a:spcBef>
            </a:pPr>
            <a:r>
              <a:rPr lang="en-US" sz="2600" dirty="0">
                <a:solidFill>
                  <a:schemeClr val="tx1"/>
                </a:solidFill>
              </a:rPr>
              <a:t>Consider how often you enjoy desserts, ice cream, muffins/pastries, candy, chocolate, or sugary cereal</a:t>
            </a:r>
          </a:p>
        </p:txBody>
      </p:sp>
      <p:sp>
        <p:nvSpPr>
          <p:cNvPr id="3" name="Title 2"/>
          <p:cNvSpPr>
            <a:spLocks noGrp="1"/>
          </p:cNvSpPr>
          <p:nvPr>
            <p:ph type="title"/>
          </p:nvPr>
        </p:nvSpPr>
        <p:spPr/>
        <p:txBody>
          <a:bodyPr/>
          <a:lstStyle/>
          <a:p>
            <a:r>
              <a:rPr lang="en-US" sz="4400"/>
              <a:t>LIMIT: SUGARS</a:t>
            </a:r>
          </a:p>
        </p:txBody>
      </p:sp>
      <p:pic>
        <p:nvPicPr>
          <p:cNvPr id="5" name="Picture 5" descr="The Queue: CANDY - Vinyl Junk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6253" y="5439065"/>
            <a:ext cx="2189748" cy="10948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Healthier Double Chocolate Baked Donuts - The Busy Bak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285" t="24059" b="11722"/>
          <a:stretch/>
        </p:blipFill>
        <p:spPr bwMode="auto">
          <a:xfrm>
            <a:off x="2903374" y="4299744"/>
            <a:ext cx="1615505" cy="1043133"/>
          </a:xfrm>
          <a:prstGeom prst="rect">
            <a:avLst/>
          </a:prstGeom>
          <a:noFill/>
          <a:extLst>
            <a:ext uri="{909E8E84-426E-40DD-AFC4-6F175D3DCCD1}">
              <a14:hiddenFill xmlns:a14="http://schemas.microsoft.com/office/drawing/2010/main">
                <a:solidFill>
                  <a:srgbClr val="FFFFFF"/>
                </a:solidFill>
              </a14:hiddenFill>
            </a:ext>
          </a:extLst>
        </p:spPr>
      </p:pic>
      <p:pic>
        <p:nvPicPr>
          <p:cNvPr id="12697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084" r="20084"/>
          <a:stretch/>
        </p:blipFill>
        <p:spPr bwMode="auto">
          <a:xfrm>
            <a:off x="5076131" y="4440050"/>
            <a:ext cx="1271329" cy="2124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98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3616" y="4597732"/>
            <a:ext cx="2197768" cy="1682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982"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675" t="29254" r="17096" b="5791"/>
          <a:stretch/>
        </p:blipFill>
        <p:spPr bwMode="auto">
          <a:xfrm>
            <a:off x="274130" y="4299744"/>
            <a:ext cx="1820483" cy="2265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26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0" presetClass="entr" presetSubtype="0" fill="hold" nodeType="withEffect">
                                  <p:stCondLst>
                                    <p:cond delay="1000"/>
                                  </p:stCondLst>
                                  <p:childTnLst>
                                    <p:set>
                                      <p:cBhvr>
                                        <p:cTn id="12" dur="1" fill="hold">
                                          <p:stCondLst>
                                            <p:cond delay="0"/>
                                          </p:stCondLst>
                                        </p:cTn>
                                        <p:tgtEl>
                                          <p:spTgt spid="126982"/>
                                        </p:tgtEl>
                                        <p:attrNameLst>
                                          <p:attrName>style.visibility</p:attrName>
                                        </p:attrNameLst>
                                      </p:cBhvr>
                                      <p:to>
                                        <p:strVal val="visible"/>
                                      </p:to>
                                    </p:set>
                                    <p:animEffect transition="in" filter="fade">
                                      <p:cBhvr>
                                        <p:cTn id="13" dur="1000"/>
                                        <p:tgtEl>
                                          <p:spTgt spid="126982"/>
                                        </p:tgtEl>
                                      </p:cBhvr>
                                    </p:animEffect>
                                  </p:childTnLst>
                                </p:cTn>
                              </p:par>
                              <p:par>
                                <p:cTn id="14" presetID="10" presetClass="entr" presetSubtype="0" fill="hold" nodeType="withEffect">
                                  <p:stCondLst>
                                    <p:cond delay="2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10" presetClass="entr" presetSubtype="0" fill="hold" nodeType="withEffect">
                                  <p:stCondLst>
                                    <p:cond delay="3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par>
                                <p:cTn id="20" presetID="10" presetClass="entr" presetSubtype="0" fill="hold" nodeType="withEffect">
                                  <p:stCondLst>
                                    <p:cond delay="4000"/>
                                  </p:stCondLst>
                                  <p:childTnLst>
                                    <p:set>
                                      <p:cBhvr>
                                        <p:cTn id="21" dur="1" fill="hold">
                                          <p:stCondLst>
                                            <p:cond delay="0"/>
                                          </p:stCondLst>
                                        </p:cTn>
                                        <p:tgtEl>
                                          <p:spTgt spid="126981"/>
                                        </p:tgtEl>
                                        <p:attrNameLst>
                                          <p:attrName>style.visibility</p:attrName>
                                        </p:attrNameLst>
                                      </p:cBhvr>
                                      <p:to>
                                        <p:strVal val="visible"/>
                                      </p:to>
                                    </p:set>
                                    <p:animEffect transition="in" filter="fade">
                                      <p:cBhvr>
                                        <p:cTn id="22" dur="1000"/>
                                        <p:tgtEl>
                                          <p:spTgt spid="126981"/>
                                        </p:tgtEl>
                                      </p:cBhvr>
                                    </p:animEffect>
                                  </p:childTnLst>
                                </p:cTn>
                              </p:par>
                              <p:par>
                                <p:cTn id="23" presetID="10" presetClass="entr" presetSubtype="0" fill="hold" nodeType="withEffect">
                                  <p:stCondLst>
                                    <p:cond delay="0"/>
                                  </p:stCondLst>
                                  <p:childTnLst>
                                    <p:set>
                                      <p:cBhvr>
                                        <p:cTn id="24" dur="1" fill="hold">
                                          <p:stCondLst>
                                            <p:cond delay="0"/>
                                          </p:stCondLst>
                                        </p:cTn>
                                        <p:tgtEl>
                                          <p:spTgt spid="126978"/>
                                        </p:tgtEl>
                                        <p:attrNameLst>
                                          <p:attrName>style.visibility</p:attrName>
                                        </p:attrNameLst>
                                      </p:cBhvr>
                                      <p:to>
                                        <p:strVal val="visible"/>
                                      </p:to>
                                    </p:set>
                                    <p:animEffect transition="in" filter="fade">
                                      <p:cBhvr>
                                        <p:cTn id="25" dur="1000"/>
                                        <p:tgtEl>
                                          <p:spTgt spid="126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8364" y="1789832"/>
            <a:ext cx="9007522" cy="4250382"/>
          </a:xfrm>
        </p:spPr>
        <p:txBody>
          <a:bodyPr>
            <a:noAutofit/>
          </a:bodyPr>
          <a:lstStyle/>
          <a:p>
            <a:pPr marL="182880" lvl="1" fontAlgn="base">
              <a:spcBef>
                <a:spcPts val="0"/>
              </a:spcBef>
              <a:buClr>
                <a:schemeClr val="accent1"/>
              </a:buClr>
            </a:pPr>
            <a:r>
              <a:rPr lang="en-US" sz="2400" dirty="0">
                <a:solidFill>
                  <a:schemeClr val="tx1"/>
                </a:solidFill>
              </a:rPr>
              <a:t>Drink water or milk instead of pop, iced tea &amp; juice​</a:t>
            </a:r>
          </a:p>
          <a:p>
            <a:pPr marL="457200" lvl="2" fontAlgn="base">
              <a:spcBef>
                <a:spcPts val="0"/>
              </a:spcBef>
              <a:buClr>
                <a:schemeClr val="accent2"/>
              </a:buClr>
            </a:pPr>
            <a:r>
              <a:rPr lang="en-US" sz="2200" dirty="0">
                <a:solidFill>
                  <a:schemeClr val="tx1"/>
                </a:solidFill>
              </a:rPr>
              <a:t>Eat your fruit, rather than drink it​</a:t>
            </a:r>
          </a:p>
          <a:p>
            <a:pPr marL="182880" lvl="1" fontAlgn="base">
              <a:spcBef>
                <a:spcPts val="900"/>
              </a:spcBef>
              <a:buClr>
                <a:schemeClr val="accent1"/>
              </a:buClr>
            </a:pPr>
            <a:r>
              <a:rPr lang="en-US" sz="2400" dirty="0">
                <a:solidFill>
                  <a:schemeClr val="tx1"/>
                </a:solidFill>
              </a:rPr>
              <a:t>Also consider foods with high levels of natural sugars​</a:t>
            </a:r>
          </a:p>
          <a:p>
            <a:pPr marL="457200" lvl="2" fontAlgn="base">
              <a:spcBef>
                <a:spcPts val="0"/>
              </a:spcBef>
              <a:buClr>
                <a:schemeClr val="accent2"/>
              </a:buClr>
            </a:pPr>
            <a:r>
              <a:rPr lang="en-US" sz="2200" dirty="0">
                <a:solidFill>
                  <a:schemeClr val="tx1"/>
                </a:solidFill>
              </a:rPr>
              <a:t>Honey, maple syrup, raw sugar = the same as white sugar​</a:t>
            </a:r>
          </a:p>
        </p:txBody>
      </p:sp>
      <p:sp>
        <p:nvSpPr>
          <p:cNvPr id="3" name="Title 2"/>
          <p:cNvSpPr>
            <a:spLocks noGrp="1"/>
          </p:cNvSpPr>
          <p:nvPr>
            <p:ph type="title"/>
          </p:nvPr>
        </p:nvSpPr>
        <p:spPr/>
        <p:txBody>
          <a:bodyPr/>
          <a:lstStyle/>
          <a:p>
            <a:r>
              <a:rPr lang="en-US" sz="4400"/>
              <a:t>LIMIT: SUGARS</a:t>
            </a:r>
          </a:p>
        </p:txBody>
      </p:sp>
      <p:pic>
        <p:nvPicPr>
          <p:cNvPr id="4" name="Picture 8" descr="A glass of orange juice&#10;&#10;Description automatically generated">
            <a:extLst>
              <a:ext uri="{FF2B5EF4-FFF2-40B4-BE49-F238E27FC236}">
                <a16:creationId xmlns:a16="http://schemas.microsoft.com/office/drawing/2014/main" id="{9CFD70CF-5DF6-4BDC-8D0A-96520C472D43}"/>
              </a:ext>
            </a:extLst>
          </p:cNvPr>
          <p:cNvPicPr>
            <a:picLocks noChangeAspect="1"/>
          </p:cNvPicPr>
          <p:nvPr/>
        </p:nvPicPr>
        <p:blipFill rotWithShape="1">
          <a:blip r:embed="rId3"/>
          <a:srcRect l="26484" r="20430"/>
          <a:stretch/>
        </p:blipFill>
        <p:spPr>
          <a:xfrm>
            <a:off x="377077" y="4015681"/>
            <a:ext cx="1703969" cy="2443522"/>
          </a:xfrm>
          <a:prstGeom prst="rect">
            <a:avLst/>
          </a:prstGeom>
        </p:spPr>
      </p:pic>
      <p:pic>
        <p:nvPicPr>
          <p:cNvPr id="6" name="Picture 5" descr="Image result for juice cup"/>
          <p:cNvPicPr/>
          <p:nvPr/>
        </p:nvPicPr>
        <p:blipFill rotWithShape="1">
          <a:blip r:embed="rId4" cstate="print">
            <a:extLst>
              <a:ext uri="{28A0092B-C50C-407E-A947-70E740481C1C}">
                <a14:useLocalDpi xmlns:a14="http://schemas.microsoft.com/office/drawing/2010/main" val="0"/>
              </a:ext>
            </a:extLst>
          </a:blip>
          <a:srcRect l="19381" r="21215"/>
          <a:stretch/>
        </p:blipFill>
        <p:spPr bwMode="auto">
          <a:xfrm>
            <a:off x="6922584" y="4056644"/>
            <a:ext cx="1837961" cy="2402558"/>
          </a:xfrm>
          <a:prstGeom prst="rect">
            <a:avLst/>
          </a:prstGeom>
          <a:noFill/>
          <a:ln>
            <a:noFill/>
          </a:ln>
          <a:extLst>
            <a:ext uri="{53640926-AAD7-44D8-BBD7-CCE9431645EC}">
              <a14:shadowObscured xmlns:a14="http://schemas.microsoft.com/office/drawing/2010/main"/>
            </a:ext>
          </a:extLst>
        </p:spPr>
      </p:pic>
      <p:pic>
        <p:nvPicPr>
          <p:cNvPr id="7" name="Picture 6" descr="Hi-C Juice Box coupons">
            <a:hlinkClick r:id="rId5" tgtFrame="_blank"/>
          </p:cNvPr>
          <p:cNvPicPr/>
          <p:nvPr/>
        </p:nvPicPr>
        <p:blipFill rotWithShape="1">
          <a:blip r:embed="rId6">
            <a:extLst>
              <a:ext uri="{28A0092B-C50C-407E-A947-70E740481C1C}">
                <a14:useLocalDpi xmlns:a14="http://schemas.microsoft.com/office/drawing/2010/main" val="0"/>
              </a:ext>
            </a:extLst>
          </a:blip>
          <a:srcRect l="76294" t="18423"/>
          <a:stretch/>
        </p:blipFill>
        <p:spPr bwMode="auto">
          <a:xfrm>
            <a:off x="5448930" y="3901029"/>
            <a:ext cx="1615548" cy="2558174"/>
          </a:xfrm>
          <a:prstGeom prst="rect">
            <a:avLst/>
          </a:prstGeom>
          <a:noFill/>
          <a:ln>
            <a:noFill/>
          </a:ln>
          <a:extLst>
            <a:ext uri="{53640926-AAD7-44D8-BBD7-CCE9431645EC}">
              <a14:shadowObscured xmlns:a14="http://schemas.microsoft.com/office/drawing/2010/main"/>
            </a:ext>
          </a:extLst>
        </p:spPr>
      </p:pic>
      <p:pic>
        <p:nvPicPr>
          <p:cNvPr id="12800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1919" y="3665237"/>
            <a:ext cx="2776674" cy="2776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451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128003"/>
                                        </p:tgtEl>
                                        <p:attrNameLst>
                                          <p:attrName>style.visibility</p:attrName>
                                        </p:attrNameLst>
                                      </p:cBhvr>
                                      <p:to>
                                        <p:strVal val="visible"/>
                                      </p:to>
                                    </p:set>
                                    <p:animEffect transition="in" filter="fade">
                                      <p:cBhvr>
                                        <p:cTn id="27" dur="500"/>
                                        <p:tgtEl>
                                          <p:spTgt spid="12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8014" y="567559"/>
            <a:ext cx="6453352" cy="1718441"/>
          </a:xfrm>
        </p:spPr>
        <p:txBody>
          <a:bodyPr/>
          <a:lstStyle/>
          <a:p>
            <a:pPr algn="ctr"/>
            <a:r>
              <a:rPr lang="en-US" sz="4000"/>
              <a:t>LOWERING cholesterol &amp; triglycerides:</a:t>
            </a:r>
            <a:br>
              <a:rPr lang="en-US" sz="4000"/>
            </a:br>
            <a:r>
              <a:rPr lang="en-US" sz="4000"/>
              <a:t>increase fibre</a:t>
            </a:r>
          </a:p>
        </p:txBody>
      </p:sp>
      <p:pic>
        <p:nvPicPr>
          <p:cNvPr id="4" name="Picture 3" descr="fiber-rich-foods-76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277" y="2878463"/>
            <a:ext cx="6176295" cy="342900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2264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sdoerksen2\Desktop\Zoom blan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5" y="1305040"/>
            <a:ext cx="9072595" cy="4819608"/>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a:off x="3409950" y="5153025"/>
            <a:ext cx="247650" cy="59055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Down Arrow 5"/>
          <p:cNvSpPr/>
          <p:nvPr/>
        </p:nvSpPr>
        <p:spPr>
          <a:xfrm>
            <a:off x="7991475" y="5153025"/>
            <a:ext cx="247650" cy="59055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Down Arrow 7"/>
          <p:cNvSpPr/>
          <p:nvPr/>
        </p:nvSpPr>
        <p:spPr>
          <a:xfrm>
            <a:off x="838200" y="5181600"/>
            <a:ext cx="247650" cy="59055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a:extLst>
              <a:ext uri="{FF2B5EF4-FFF2-40B4-BE49-F238E27FC236}">
                <a16:creationId xmlns:a16="http://schemas.microsoft.com/office/drawing/2014/main" id="{6D3713CB-402A-49D3-A59D-03C967571DE6}"/>
              </a:ext>
            </a:extLst>
          </p:cNvPr>
          <p:cNvSpPr/>
          <p:nvPr/>
        </p:nvSpPr>
        <p:spPr>
          <a:xfrm>
            <a:off x="71405" y="5643192"/>
            <a:ext cx="709645" cy="1428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Down Arrow 6"/>
          <p:cNvSpPr/>
          <p:nvPr/>
        </p:nvSpPr>
        <p:spPr>
          <a:xfrm>
            <a:off x="228600" y="5182757"/>
            <a:ext cx="247650" cy="59055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Rectangle 9">
            <a:extLst>
              <a:ext uri="{FF2B5EF4-FFF2-40B4-BE49-F238E27FC236}">
                <a16:creationId xmlns:a16="http://schemas.microsoft.com/office/drawing/2014/main" id="{39833858-20D2-458E-B6B4-1631E0D9D350}"/>
              </a:ext>
            </a:extLst>
          </p:cNvPr>
          <p:cNvSpPr/>
          <p:nvPr/>
        </p:nvSpPr>
        <p:spPr>
          <a:xfrm>
            <a:off x="3471555" y="1439594"/>
            <a:ext cx="2241506" cy="282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Rectangle 10">
            <a:extLst>
              <a:ext uri="{FF2B5EF4-FFF2-40B4-BE49-F238E27FC236}">
                <a16:creationId xmlns:a16="http://schemas.microsoft.com/office/drawing/2014/main" id="{4143A4BA-7F2B-4F7F-B5DA-70D74091DAF0}"/>
              </a:ext>
            </a:extLst>
          </p:cNvPr>
          <p:cNvSpPr/>
          <p:nvPr/>
        </p:nvSpPr>
        <p:spPr>
          <a:xfrm>
            <a:off x="3471555" y="1234092"/>
            <a:ext cx="2241506" cy="206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286874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1" presetClass="exit" presetSubtype="0" fill="hold" grpId="1"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8"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1847850"/>
            <a:ext cx="8496300" cy="1714500"/>
          </a:xfrm>
        </p:spPr>
        <p:txBody>
          <a:bodyPr>
            <a:noAutofit/>
          </a:bodyPr>
          <a:lstStyle/>
          <a:p>
            <a:pPr lvl="0"/>
            <a:r>
              <a:rPr lang="en-CA" sz="2800">
                <a:solidFill>
                  <a:schemeClr val="tx1"/>
                </a:solidFill>
              </a:rPr>
              <a:t>Found in plant foods only</a:t>
            </a:r>
          </a:p>
          <a:p>
            <a:pPr lvl="0"/>
            <a:r>
              <a:rPr lang="en-CA" sz="2800">
                <a:solidFill>
                  <a:schemeClr val="tx1"/>
                </a:solidFill>
              </a:rPr>
              <a:t>The part of plants that we don’t digest</a:t>
            </a:r>
          </a:p>
        </p:txBody>
      </p:sp>
      <p:sp>
        <p:nvSpPr>
          <p:cNvPr id="2" name="Title 1"/>
          <p:cNvSpPr>
            <a:spLocks noGrp="1"/>
          </p:cNvSpPr>
          <p:nvPr>
            <p:ph type="title"/>
          </p:nvPr>
        </p:nvSpPr>
        <p:spPr/>
        <p:txBody>
          <a:bodyPr/>
          <a:lstStyle/>
          <a:p>
            <a:r>
              <a:rPr lang="en-US" sz="4400" cap="none"/>
              <a:t>DIETARY FIBRE</a:t>
            </a:r>
          </a:p>
        </p:txBody>
      </p:sp>
      <p:pic>
        <p:nvPicPr>
          <p:cNvPr id="7" name="Picture 6" descr="fiber-rich-foods-7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314700"/>
            <a:ext cx="4800600" cy="2874782"/>
          </a:xfrm>
          <a:prstGeom prst="rect">
            <a:avLst/>
          </a:prstGeom>
        </p:spPr>
      </p:pic>
      <p:sp>
        <p:nvSpPr>
          <p:cNvPr id="5" name="Content Placeholder 2"/>
          <p:cNvSpPr txBox="1">
            <a:spLocks/>
          </p:cNvSpPr>
          <p:nvPr/>
        </p:nvSpPr>
        <p:spPr>
          <a:xfrm>
            <a:off x="246992" y="3276600"/>
            <a:ext cx="4096407" cy="3429000"/>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fontAlgn="auto">
              <a:spcAft>
                <a:spcPts val="600"/>
              </a:spcAft>
            </a:pPr>
            <a:r>
              <a:rPr lang="en-CA" sz="2600" dirty="0">
                <a:solidFill>
                  <a:schemeClr val="tx1"/>
                </a:solidFill>
              </a:rPr>
              <a:t>Lowers LDL</a:t>
            </a:r>
            <a:br>
              <a:rPr lang="en-CA" sz="2600" dirty="0">
                <a:solidFill>
                  <a:schemeClr val="tx1"/>
                </a:solidFill>
              </a:rPr>
            </a:br>
            <a:r>
              <a:rPr lang="en-CA" sz="2600" dirty="0">
                <a:solidFill>
                  <a:schemeClr val="tx1"/>
                </a:solidFill>
              </a:rPr>
              <a:t>(bad cholesterol)</a:t>
            </a:r>
          </a:p>
          <a:p>
            <a:pPr fontAlgn="auto">
              <a:spcAft>
                <a:spcPts val="600"/>
              </a:spcAft>
            </a:pPr>
            <a:r>
              <a:rPr lang="en-CA" sz="2600" dirty="0">
                <a:solidFill>
                  <a:schemeClr val="tx1"/>
                </a:solidFill>
              </a:rPr>
              <a:t>Lowers blood sugar</a:t>
            </a:r>
          </a:p>
          <a:p>
            <a:pPr fontAlgn="auto">
              <a:spcAft>
                <a:spcPts val="600"/>
              </a:spcAft>
            </a:pPr>
            <a:r>
              <a:rPr lang="en-CA" sz="2600" dirty="0">
                <a:solidFill>
                  <a:schemeClr val="tx1"/>
                </a:solidFill>
              </a:rPr>
              <a:t>Improves bowel health</a:t>
            </a:r>
          </a:p>
          <a:p>
            <a:pPr fontAlgn="auto">
              <a:spcAft>
                <a:spcPts val="600"/>
              </a:spcAft>
            </a:pPr>
            <a:r>
              <a:rPr lang="en-CA" sz="2600" dirty="0">
                <a:solidFill>
                  <a:schemeClr val="tx1"/>
                </a:solidFill>
              </a:rPr>
              <a:t>Helps you feel full (satiety)</a:t>
            </a:r>
            <a:endParaRPr lang="en-US" sz="2600" dirty="0">
              <a:solidFill>
                <a:schemeClr val="tx1"/>
              </a:solidFill>
            </a:endParaRPr>
          </a:p>
        </p:txBody>
      </p:sp>
    </p:spTree>
    <p:extLst>
      <p:ext uri="{BB962C8B-B14F-4D97-AF65-F5344CB8AC3E}">
        <p14:creationId xmlns:p14="http://schemas.microsoft.com/office/powerpoint/2010/main" val="246004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010" y="1847850"/>
            <a:ext cx="8749862" cy="1714500"/>
          </a:xfrm>
        </p:spPr>
        <p:txBody>
          <a:bodyPr>
            <a:noAutofit/>
          </a:bodyPr>
          <a:lstStyle/>
          <a:p>
            <a:pPr lvl="0"/>
            <a:r>
              <a:rPr lang="en-CA" sz="2900" dirty="0">
                <a:solidFill>
                  <a:schemeClr val="tx1"/>
                </a:solidFill>
              </a:rPr>
              <a:t>Two types: soluble fibre &amp; insoluble fibre</a:t>
            </a:r>
          </a:p>
          <a:p>
            <a:pPr lvl="1">
              <a:spcBef>
                <a:spcPts val="0"/>
              </a:spcBef>
              <a:spcAft>
                <a:spcPts val="1200"/>
              </a:spcAft>
            </a:pPr>
            <a:r>
              <a:rPr lang="en-CA" sz="2700" dirty="0">
                <a:solidFill>
                  <a:schemeClr val="tx1"/>
                </a:solidFill>
              </a:rPr>
              <a:t>Both are healthy</a:t>
            </a:r>
          </a:p>
          <a:p>
            <a:pPr lvl="0"/>
            <a:r>
              <a:rPr lang="en-CA" sz="2900" dirty="0">
                <a:solidFill>
                  <a:schemeClr val="tx1"/>
                </a:solidFill>
              </a:rPr>
              <a:t>Daily recommended intake:</a:t>
            </a:r>
          </a:p>
          <a:p>
            <a:pPr lvl="1"/>
            <a:r>
              <a:rPr lang="en-CA" sz="2700" dirty="0">
                <a:solidFill>
                  <a:schemeClr val="tx1"/>
                </a:solidFill>
              </a:rPr>
              <a:t>25-38 grams/day of total fibre </a:t>
            </a:r>
            <a:r>
              <a:rPr lang="en-CA" sz="2400" dirty="0">
                <a:solidFill>
                  <a:schemeClr val="tx1"/>
                </a:solidFill>
              </a:rPr>
              <a:t>(soluble + insoluble)</a:t>
            </a:r>
            <a:endParaRPr lang="en-GB" sz="2400" dirty="0">
              <a:solidFill>
                <a:schemeClr val="tx1"/>
              </a:solidFill>
            </a:endParaRPr>
          </a:p>
        </p:txBody>
      </p:sp>
      <p:sp>
        <p:nvSpPr>
          <p:cNvPr id="2" name="Title 1"/>
          <p:cNvSpPr>
            <a:spLocks noGrp="1"/>
          </p:cNvSpPr>
          <p:nvPr>
            <p:ph type="title"/>
          </p:nvPr>
        </p:nvSpPr>
        <p:spPr/>
        <p:txBody>
          <a:bodyPr/>
          <a:lstStyle/>
          <a:p>
            <a:r>
              <a:rPr lang="en-US" sz="4400" cap="none"/>
              <a:t>DIETARY FIBRE</a:t>
            </a:r>
          </a:p>
        </p:txBody>
      </p:sp>
      <p:pic>
        <p:nvPicPr>
          <p:cNvPr id="7" name="Picture 6" descr="fiber-rich-foods-7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209690"/>
            <a:ext cx="4572000" cy="2648309"/>
          </a:xfrm>
          <a:prstGeom prst="rect">
            <a:avLst/>
          </a:prstGeom>
        </p:spPr>
      </p:pic>
    </p:spTree>
    <p:extLst>
      <p:ext uri="{BB962C8B-B14F-4D97-AF65-F5344CB8AC3E}">
        <p14:creationId xmlns:p14="http://schemas.microsoft.com/office/powerpoint/2010/main" val="192085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2190" y="1730286"/>
            <a:ext cx="1798206" cy="1798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09550" y="248065"/>
            <a:ext cx="8648700" cy="1143000"/>
          </a:xfrm>
        </p:spPr>
        <p:txBody>
          <a:bodyPr/>
          <a:lstStyle/>
          <a:p>
            <a:r>
              <a:rPr lang="en-US" sz="4400"/>
              <a:t>WAYS TO INCREASE FIBRE</a:t>
            </a:r>
          </a:p>
        </p:txBody>
      </p:sp>
      <p:pic>
        <p:nvPicPr>
          <p:cNvPr id="103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0776"/>
          <a:stretch/>
        </p:blipFill>
        <p:spPr bwMode="auto">
          <a:xfrm>
            <a:off x="3414978" y="4596416"/>
            <a:ext cx="1905000" cy="197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b="8314"/>
          <a:stretch/>
        </p:blipFill>
        <p:spPr bwMode="auto">
          <a:xfrm>
            <a:off x="5501046" y="4052602"/>
            <a:ext cx="2483227" cy="2521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49240" y="1831894"/>
            <a:ext cx="2663955" cy="1327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5263" y="1831894"/>
            <a:ext cx="3696357" cy="2081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Whole-Grain Bread | Martha Stew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1572" y="4748079"/>
            <a:ext cx="1368595" cy="1826417"/>
          </a:xfrm>
          <a:prstGeom prst="rect">
            <a:avLst/>
          </a:prstGeom>
          <a:noFill/>
          <a:extLst>
            <a:ext uri="{909E8E84-426E-40DD-AFC4-6F175D3DCCD1}">
              <a14:hiddenFill xmlns:a14="http://schemas.microsoft.com/office/drawing/2010/main">
                <a:solidFill>
                  <a:srgbClr val="FFFFFF"/>
                </a:solidFill>
              </a14:hiddenFill>
            </a:ext>
          </a:extLst>
        </p:spPr>
      </p:pic>
      <p:pic>
        <p:nvPicPr>
          <p:cNvPr id="12902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375" t="2250" r="15250" b="2500"/>
          <a:stretch/>
        </p:blipFill>
        <p:spPr bwMode="auto">
          <a:xfrm>
            <a:off x="7222399" y="4222570"/>
            <a:ext cx="1589221" cy="2181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7945" y="4814870"/>
            <a:ext cx="2034336" cy="1484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232" b="75849" l="11572" r="88332"/>
                    </a14:imgEffect>
                  </a14:imgLayer>
                </a14:imgProps>
              </a:ext>
              <a:ext uri="{28A0092B-C50C-407E-A947-70E740481C1C}">
                <a14:useLocalDpi xmlns:a14="http://schemas.microsoft.com/office/drawing/2010/main" val="0"/>
              </a:ext>
            </a:extLst>
          </a:blip>
          <a:srcRect l="1978" t="14405" r="2073" b="17324"/>
          <a:stretch/>
        </p:blipFill>
        <p:spPr bwMode="auto">
          <a:xfrm>
            <a:off x="1139168" y="3450149"/>
            <a:ext cx="4251697" cy="119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363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1034"/>
                                        </p:tgtEl>
                                        <p:attrNameLst>
                                          <p:attrName>style.visibility</p:attrName>
                                        </p:attrNameLst>
                                      </p:cBhvr>
                                      <p:to>
                                        <p:strVal val="visible"/>
                                      </p:to>
                                    </p:set>
                                    <p:animEffect transition="in" filter="fade">
                                      <p:cBhvr>
                                        <p:cTn id="15" dur="500"/>
                                        <p:tgtEl>
                                          <p:spTgt spid="10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9"/>
                                        </p:tgtEl>
                                        <p:attrNameLst>
                                          <p:attrName>style.visibility</p:attrName>
                                        </p:attrNameLst>
                                      </p:cBhvr>
                                      <p:to>
                                        <p:strVal val="visible"/>
                                      </p:to>
                                    </p:set>
                                    <p:animEffect transition="in" filter="fade">
                                      <p:cBhvr>
                                        <p:cTn id="20" dur="500"/>
                                        <p:tgtEl>
                                          <p:spTgt spid="10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31"/>
                                        </p:tgtEl>
                                        <p:attrNameLst>
                                          <p:attrName>style.visibility</p:attrName>
                                        </p:attrNameLst>
                                      </p:cBhvr>
                                      <p:to>
                                        <p:strVal val="visible"/>
                                      </p:to>
                                    </p:set>
                                    <p:animEffect transition="in" filter="fade">
                                      <p:cBhvr>
                                        <p:cTn id="25" dur="500"/>
                                        <p:tgtEl>
                                          <p:spTgt spid="10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32"/>
                                        </p:tgtEl>
                                        <p:attrNameLst>
                                          <p:attrName>style.visibility</p:attrName>
                                        </p:attrNameLst>
                                      </p:cBhvr>
                                      <p:to>
                                        <p:strVal val="visible"/>
                                      </p:to>
                                    </p:set>
                                    <p:animEffect transition="in" filter="fade">
                                      <p:cBhvr>
                                        <p:cTn id="30" dur="500"/>
                                        <p:tgtEl>
                                          <p:spTgt spid="10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fade">
                                      <p:cBhvr>
                                        <p:cTn id="35" dur="500"/>
                                        <p:tgtEl>
                                          <p:spTgt spid="10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9026"/>
                                        </p:tgtEl>
                                        <p:attrNameLst>
                                          <p:attrName>style.visibility</p:attrName>
                                        </p:attrNameLst>
                                      </p:cBhvr>
                                      <p:to>
                                        <p:strVal val="visible"/>
                                      </p:to>
                                    </p:set>
                                    <p:animEffect transition="in" filter="fade">
                                      <p:cBhvr>
                                        <p:cTn id="40" dur="500"/>
                                        <p:tgtEl>
                                          <p:spTgt spid="1290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9027"/>
                                        </p:tgtEl>
                                        <p:attrNameLst>
                                          <p:attrName>style.visibility</p:attrName>
                                        </p:attrNameLst>
                                      </p:cBhvr>
                                      <p:to>
                                        <p:strVal val="visible"/>
                                      </p:to>
                                    </p:set>
                                    <p:animEffect transition="in" filter="fade">
                                      <p:cBhvr>
                                        <p:cTn id="45" dur="500"/>
                                        <p:tgtEl>
                                          <p:spTgt spid="129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6481" y="772511"/>
            <a:ext cx="6542690" cy="1371600"/>
          </a:xfrm>
        </p:spPr>
        <p:txBody>
          <a:bodyPr/>
          <a:lstStyle/>
          <a:p>
            <a:pPr algn="ctr"/>
            <a:r>
              <a:rPr lang="en-US" sz="3500"/>
              <a:t>LOWERING BLOOD PRESSURE:</a:t>
            </a:r>
            <a:br>
              <a:rPr lang="en-US" sz="3500"/>
            </a:br>
            <a:r>
              <a:rPr lang="en-US" sz="3500"/>
              <a:t>LIMIT SALT (SODIUM)</a:t>
            </a:r>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D+AX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ysSzEEBseoIrTWFJMedFuHqVzx9ayrRnIwAwHf3rRjmkVQykA+uelXa5CbWxqabealpuP7K1a9tFH/LMt5kf/fJ4rqNJ+IOvW0qvqlj/AGggwC9vKUf2+U/yFcdDddABEO4P+frTo75lkLM449CciuerhKM90dNPGVqezPTYvHHhTWJ1W5dtPuONguQykH69K2o3t1dL22lhkPUTQt8p99y8/nmvIJLuOZFjkhjlBH3XAYflRZ5tD5mm3V3p7kZ/cTEKT7qSQa4p5Z/Izup5p/Oj3HTtcKqwlhGAfvblYHPrls1ONYUzo63GxzyDGSwx6YOSPwOK8bh8R+IrVgXW11BWI+YDyZW/Lg1qWHja0ikNvqMEloGODHcpjafZvun8a46mDqQ3R208XRqbM9VuJtOe4W4uYoxKT8syDAz6H/Iqx5135Dpa3Ed3C4wyTDeMemTkfhXGW2pw3caNa3wuwRhQFAdR/vLz+VWReywx+WHkiK8/vEClfoec/jXMk0dDszSg03RE1GO4mgurGaN95MMhRPrzwPoOKpa1aX7HULqzjSZZ5TIZ7e8aR1QtnBX7y49VH41eguLuODzRPHcJ2wCGJ/P+tVF1KBbpZVZ7eYjAdoQRn68En9K66WMqQd3qcNXA0prTQ5SC4825RjNO4U/MVmcsPcZFaD6h9mtz5dxcCNmBKLeugz6nj+tbl/fWckhbU7CG6OeLiNNrn33ZO4/72RVaSxh1HdeaK0VwDjFuTsZf1x+JIHtXp08dTnvoeXVy+rT21MSS8a4VC00iKT8++9yTz16cfjU1/qokvVNpIkSbAEVbnAQAdTjHPGfxpfOexvTFeWcltkFgJYsbj7cdPfpVA3MLXJIQiPO4qRhRntXWnfU4mraGo1/JNZK1xczSydCBcxYI+hBP5mqcam5PysyIrfeWGJiPyxmmXNzah98LGJDhTkbcn2GeatwCGaAta6c0zDglImJHucH+dF7ILXK3+kqjT+VOEL7d/ljcTj0Bz/SoZrq4NskTef5eerRjH5Vs6V4Zaa6hmvngs7Zj80hmUsB3woJOfwp13omkx3UsR8U2bRqxKrglmHuGI5qJV4R3kjWOGqS2izDie5iYvncCvQwMDj3wafHdzxkSCTGD0VHBPt1q1cy+E4ZkguvEF7EcEFlsWII9vm/Xmr0dv4XitDcW/ihpI8fL/oRYOT6ANjP1xS9vDuN4Wr2Om8I+CNS8YaK+orq1taqo8qFCWQnae+B+pyayPHb+J9Pu7XQ9b1ie+trRd8O0sQ2RjcJNoZvTB6Vs+APHGg6L4fbSLXULW7mErSRmVmtyQeoJw9dLdaRpPjgQarqV+to8Nsy/ZLG7DITnILOVGfoF/GtFKL6mbpyXQ8ibU7gwDbIytHyH8xwcenAqkdRaZE8y7bryrySEZ+mDTpAUuZkjkYAOQql2yOep6YqCWNXl2tK7Y6kyE00Q7k6yFHVknjJBG0EvhR6j5P0xVuLWLxHCm4jQAZyJGX8ehx9cVSFuwi2teSlW+7ycfT2qEW8bTcSNhQOjZz9TQCRqtfvMAj3qy9WLC7GBjtllyx+lEOvXkgMSvAYQu2RZJM7we2eAD9RWYIWE4UXbBudo7frUIdljeFp3ZhjnOAP1OfwxUtKSsy03F3R0Nv4gs5bOVrxpknC7I383CfTgAnj6/SiXVttibe2nh2SOJIV89Y2BHBBB6c965VLue0dfLlZ2ORkE5/DiugtotUmEbmW2O9lURtOocDsDjLe2Mj6VjKCgbRm57iXTapZ2fnXMcYWJm2/vUb65UdRz1NYseufYdYttTjuM+Vcxsdoxhc4OfwPQVrXd41itzG7KZZXLOo4HXofT9awNbujexELFC7FcYAGf0HNJPnWqHZRasz6ssna70sEEfNHwR0x2/nXkcfhOHV/irdWE0gSGS3NztUAs+MLjkfj+Vdt8Jtc/tLwTp9wWBcQhJf8AfXgivOP2jNP3XWn3sTNFl2jdhxnPI5x9a8fBy9nXSfoeniY89FteplRlrbWbqzj1KO2s4meNp1ticlegxH83NVUuCzr5iszFskSyucggEHqTg59Kx7FljgDNOdm0DAVQSfrj9a0Ldo/sI3SlpJHzsLFQ31wOhNfQHiGshKpdXKtF5cfIyQFDcduMd+Se30rOmv5H+dbondyMXOcDtznFZtm2oee0U1z5MHBMIUDJHTIK89anupbVVWSYGRj0JKk4HtSXoP5j5LoF/nnlkZF+VXlZhn6c/wA6abuaArI0jrJn5dsmQP6YrXlksLzw/ZQWNsRcqcPIjIFwR0Pz56/7PftXOSTKAkbOxZG2tz0Pp7UoNS6DmnHqWtQ1Sa5YtcTjAHA4x+IHB79R3rMupvMhHlu0zd2LfoMD37VK8YSUt5bKD93JOR71TuVaJhukYqxwTzz+Oea0SS2Iu2AkZFy8skceD92QLz+ZP6UyIW5YGMMVPDN1J/ED+VWGjt1kHlyx4wMbh+v3uKd+7WIN50jvuycE4I7D739Kl7FJ6jtb09lsbWVjKrk7RkvgDHrkjIrN+wythmvrdCRkq8nzD681pazbTDTkkknvkPzeXuZ9rZH+97f0rmVEm0f6ZKuOMfaGrGGxtLc56yDbVG0hsjtitdYW8osWYMWwDuAFUdOjYojbuFzwMf5710ZkVtGSHcBIszP93tgcZ+tbO+hmjFIkzw0m0k44rT0fR9S1Bf8AR1CxtyJJAcH6AZJ+oFWPD2mDUtWiicBwzhVGThj159h3/Cvovwp4a0zT7FJJAJHOMnb1PtiuXEYlwfLHc7cNhVUXNLY8Gj8F6opB/tGyY43HKtx9cgVm61pWp6UhNxGjoD/rEG5cn17j8cV9I69f+HY7d49Qih8lcnzNwAXHXDcYI9Dj614N4qvTrFxcR+HbS4vLNDiO/lPlRL7bjjd/X681z08ZU5rPU3qYKny6aHJpeSk7JFjLA8ZXkVN5zsGZ/K+Y8gxE5H1qjcx3VrO0V1BHHKOCqEEfUGh5mZA6ZYk8lwvHPTg16SldXPMlHldjX0jS/tkj/Y2+zzbTIGt90Z/756E/hWlpfiPxFp42/aFvUUndGwdGOPcfLn6is/w9qk+nyrdxuyEKVHltznHsw/yK1X17QZfCt39q+33fiGaZCjyKDFEgPJ3bvmyPYc4xxmsZ0IVG+ZGsMRUp25Wa9n420+QrHdrPp7H7yyxjZn2fP/swrqLLVrfMTLcWt3Ew+95v5D5jkD6V594H1GBtT8u8sbmaMjLNbISeOx9vwNVNSOktqZutCj1PTo2bLEOI2Dk5I4JBHpwTXn1MAm2oHoU8waV5o9Vu7aO+YS2d1PbSn7yt8ysPYgAVSS1u9NuFYRrEWJyzJtU/l0P5Vwdn4w1ywuDDcrLewgg4kIjmAxxzyD+QzXXaJ460y7mFreb7aftBenbu+h+7+QriqYarT3Wh30sTSqfCzUN/rMIdfsy3ltu3NGw81cdztbg/kabNDol2BO9jbwqR8xgeWBv++D8oqzFqFjvSOAyQ55DAcZ9uefzFT6jZwXETSOzSIARvjTkH8Of51EK86ezsXOhTqfErkFvDo1vCJtLtYr0rzm6m8/yh7IoC/nkVg69rX9seXbyPJcQhyiyB8CM9xsAxj6U2fSP3Xn2UgE2Thsdu+R1B/CqNppGpJ5gFvsR8ZUkZHHU9Byef85rR1pT1ciFQhT0jEpS+HrqBfOtNRlhTzNrKrMCOM5xyCK7DwB8P/FXiS6hEtnDFYRqWN+MxvKoP3cDqT04A616t8JND1OTwFb6deWEE1rcTNMyyMDlc9MYA7dCTXeeEdGk8O6e2n2+1ommZ4YlUDygf4eOMV6dHDN2ctjza+K5bxjueZ+LvhdeaxqGmLo/h+HTNMEKrKrlSQ2fmMmQfwPJ56CuyuvhD4PuLeCOCyisPLjVZDakh5AOxJ4Oe5IJ+lel26mKIJIfmbqR0qne2kc1o6iQxSclXPPPuO4rqjRgm9NzjlXm0tdj5d8f/AAtSx8W2+nQw7NP1C6EVndKyliSMspXO7gDrjBrM8c+A9R8Az2cmj6teXjXCO5RLdkeJF6s20sMe/FfWdzpttJb28UsKyujB0kQEFWx1B7fnUF3oum+XMGtY5551KSNJzkEYOaapRVwdaTaPmPR7++1DwsuseKNBGoaQzi3+2cLOh9iMEj9PXNVtS8G+XYvrHh25bUdLYEuhiBnhH+0o6j3H4ivoiw8OyJavZwxw6XaWaPDYRQkNHhlwZCuBnk/dNfPtnPrXgrxNJayeaFEpCyvGVWZAcFwAeBntWc+alrHVDio1dJaM4vzbQwCMzR+ZuIOISBj61Vby8/ftiexCNk/WvT/Gvh2w1TTH8TaEEguFBe8tUb7w/wCekajt3IrzWcxTLvaZsDH3W4/U1tTqKoro56tN03Zkls0csyKlzAHTkMYimOD/ABYyMVWkhZbeObzItrkkAAA8eo/zmrFpEPtgj+0HdxgO3f05yPzro7O3uFm0+01T7RDpQwJJC6qnrjtuHHrROfKEIcxj2Hh+7vLQXXlssMg+R3gcoB6lgCAPqa6b4e6PZ6hr623lxTWO0GffCSjOOhDMBnn9K1757XVvJ0fwwYblwN89ysnlxwR+rMGwD7foaSOLT7fydNttTvNXuACS9vI0cEeRjlmJd/bG0VxzrOUddDrp0PeXLqch8RdHtbHxRcW8cjBMhgIYV2Jnt8v/ANaubu7a1itHCy3DO33f3Q/Xk/lXo9z4Bn1hJJrLVLqS5BxsnbenHYt2/WvN9WtLmyu7iwv4447uKTZINmACPw/lW1CpGa5U9jOvSnB3a3PS/wBnLVB9l1DSWyfIm3qCMYVxk/qDW98cbH7T4UlnQZeJhIpHbH/1s15b8H9UGl/ESGE+UIr2IwsRn5j1H9a938WWsN/oVzp/UtFzuHQYIrxMYnRxPN5pnqYa1Wjy/I+b7N227kWQEAAnjn8KuQuqwsqxSEqOpCsPfjpVvwX4tPhGHUIU0mC/uJx5SFxt8lgSMk7eQc/dBHTrUEEyNCzyxxSBx90JjDdieP5Gvo07o8JqzBXkLCQGdi391F4P4HFIyxXEKZhuC6sQ5wGXtgY/Pv6cDvWlUht5wdoAwFwf5UOYdqj59+OcIOD+WKogtLAFykkRdccg459/aql2Imf7hTceMIAo/AVfkkhRj5dxEQADzHjsOOnOOlObS5LiwS/jJkmL7ljVCAoBIJ4XHYdD6+1S5JblKLZW1We3+2TLb8RoxWMk54HTr9BVOYQzRnAG4HggLkD0p8IVo8t1x1I5H+NWNI0W41bUJNPt5reIxxPKXuGCLtUZPPrx0+tUiTLKkELtUtnHzIvFIXCkLNEoXPDKO9SWLQb8D72eBjr+tS3KwnPycHORjtQykWNTtEOgxTb7eSZsFfmJfkdMdO/1rjJoFEzjaR8x4Mf/ANeu8vVJ0CH96RISFWMrwydeoA/Tn34rmDHCDhi2f9mTA/U1zwehvJanTeGPh6rwb9SvJVc5xHbKMIfQsev5VU8QeD9a0+zeSwEd4q5JULiVQOfu9D+BJ9q9pfSo1V7iJzFM6/P3QEd8fzrMsppLe4+y3MBMcbgBt2cZ+6cdhwR+vavF/tCqpXuex9QpuOx4j4PuJILtL2ZgMNwoGMcOOn/Af5V33iTxnf6VpaXCyBQoJYE9B2HscYrF+JunR6L4kW8sIjDFJmUfKSEc8k4HTqT+defajqM/iDV1s7iUCytSGmO7iQ/wrkcev61S/fz5+humqFNQ69DsLO4ufHWoC61eX7LpSDdHaB9puSOdze34V0ep6zZw6U1vfOllbQjy0iAwvsAo79iB14I4zXmktxcafqX262d3DyBEiUclv4VA/Su28H2sd1etqeoSRXWpjIjXPyWy+ie/+137cckqRVr390IN3tvI4/xhb3U9il6uk3kEcROJZgATH/tLndxnrjoRWBbNvtXmLQ7VYKV3/Mc+g9OK9x1exW/tXUh5IyuGIUhR74+nUH8/TwzUbC40vVZrGdcFG45+8vY/jXfgaykuU8zH0XGXP3L1pEshRVWNnf7o85R+fPH41AduduEB7ncOfxzRCSfuwgjAHTvU8UrbBuiXv8wAzXdqcCRr+HfLtFN8JZ0nPMXkuh6dS2eD06VkQF5ztSORnZgVQE5J745rYtry1h0iUXGnq08vyxuwJIx3Xjj86dpN/Z6a8WsWbXEeqxTb44lTEYUHP19RioWjZT1RnSQGzaFri3uYHkQOnmZRmU9GXjkHsc1HdLp+799Deu7fNhyu38yMmup+JHi6x8VX9hJFa3OLRGTfPhDtIB2jGTxjr9eK4xslnK24YE5yB0HtVslGt4e1TVoZn/s+4bZEjuY5VLrgf7XUfr9K7Xwf48W6vBYSF7Gdh8qlNwJ7gEGvK1WMvzGqg8AFiMe9QpPLaX8dzbt5bxOGRh2IPWuOvg4VE3bU7cPjJ02k3ofR1xqrLshXdvXBG0kbvY8Dn8/rRp/lXU0Kz2iyLFKjN5ikkgMNwJPGMdj6Vl+GtRj8S+H7bUUTy5VO2Xy1LfNxkdcD157cVtxRhmCRLuRRtC7QFQnGeV6/X8s14aThK3U93mU43R7vYWOnyXlu/h27juFjkw8cM6iOGM5yQqjA9q6yCwhhm815GLbdozXBeA9Hi8A+GQsytKJrkebLbkvtDdCQ2GwPbca7ppf30PJw4yCwxX08G3FXVj5iokpOzuaGE78/WoLwKmPLVcnrUNxIyyKkb89znpTGm5PRgBwD3qrEXLETyKmAc9xzRbhmd92c/TpTbeYOhZ0+Y9ABSNJsXa+454weMUxGd4kt7xNMla2mYMxCgAZIz3FeU/EjSrvRfBesfYvOu7+6gwXhiLv5eQQqrnp1JNeuSxgcNKgdjhCzfe9sVyvxK0DVNR8OTR6RqiafqZI8kkjEoHWPnIwc0+gW1R4H4A1SSGSC4hhLiLKuu3gEnkHIxg1Q+I/h1tO177Vp9vGNPvU+1W6+USQM/MuR2Brdn8G6v4QSyn1RrdZ7knfbo251x1PHy47ZBrpvFyyv8PLa7hZPNtLj/loAAYn4cA544xXAm6UjtnFVYnls/hXUo0s5vOsNk4LL85AwOT97k/hUuszalq1zpmg28mnEErHDHEm8hiOeccL3xmtLU4tJntpLozLayrFtRjKHQ+mMkYOOOoq/8J7NYtbvvEU1412tjbAW6yMCd7DOcA9MYx9aHW93nl0IjR97lXU1vEth/wAI1pNl4Z02SJGmw142zmV+4Jqx4S02P7VNMECpLnp1AXj8OBUmqP51ol9cNmTzw4z1AYZxTvCV2swuIo22RwKzu2euWP6cV5Eqspq7PajBQ0RZsvEMNtHLFDuZpJSEjQckA4/AV5r8Vh9s8RWl9DuE10vkusMbMGdeAP8AaPQcV3VhbLFaT3m3BncqpPVY88n8f61wXxlubaOysUIddrFo1jODntk1rhJ8tZWMcVTUqLuclrVpqPh/xNYm7iuI7q1mjldeW2qcHBwOuDzX0zDcSX1vBJGqEFAXxyDkZGP896+RrwCa23tE+W4G/Jz+NfSHwU1CfVfC+nXTyEssH2dlPZk//Ua2zalzcsl6HLl07c0Tybxpp8WneKtQCs4YXBfywex5z09TiqM00clxJcAzNMx+6ETgH0UcdPaur+Pdk9t4gttSSISJcIYiyHuOcH864qwkZ4i0sW3YuF46flXdgpuVGLZx4uCjUaRoTzW7xB4Z5nOPmZxtOfqCRnml0rTJ7xS2nxzXTRRvJMiZHlooOWJz6VTE0WAPJfYchsKMD6DNTw3d7YLNbWT3cUcybJfLkeNXQ9mAPI+tdiOQ6fXPCOvaHNDHNJEYrsYjlRWkDNjkcKSG59M9DWXol5esYtOWS8lgVyZLeFt4cE/N8p/HtmrOpeK/EGraRD4e1WWEWFsQUuCrBpXHGWIHzYXjpnuck1U8ItoCX0yazqU9gFjLRSJCXSRweFPPQj1x74qJJNMpOzRoeMrWxTU1n0yJzZMo3+Wm1EbuMDoMc/jx2rnbtiZA/mZG7DBSQCR6D0rdubyybVrq8tZDewFcTxXA2tcHnJAwQAKyL2C18lfssoliI3rjKtH7Nx1/wpU20kmOaTdyG0tWaR5l8wjqOTxz3qJy7Tna+V6N8p496sJ5MVqJFVkHGC5yDn+dQWTMoVo8O27JcqQRz9K0ZmtzTa1f+zIpkgtU+b/WQtufp3HOPWsQWKyjzCwyevBFdZJKRoFrCpZj5jhyAQSNvH8+/euYdoVYrJ5xYd/MbmueNzdn0FplxbalpVvf2jo8U0eY2QDAzzj+VOvreOSAMv7sH5G2Dke/uOh/DNeO/s8+KpIo5vCt3IQVHmWZY9u6/h/L6V61dXe6OSNSQwP8I6f/AFx/n3+axVJ0ajiz6PDVFVgpI89+LVjNe6BJNC227gXIYHqB3/xHp9BXzvDMBHcGTJ82QO4HBB7jFfT+vvO0jI4MhcE5xgNxyD/nv+Xzt440ltE8TTw7CsFwTJHnt7V25ZNNunI5sxjKKVSPQqaTfAajvuJA8cKgQswztY9z39vxro7W8ktJUkt5SkRYY5+6T2z6Vw11BIH8yNivuKs6Zqklvm3vMvA38Q6r716VXDvdHHh8Yk+WX3n0Z8PtaS7t0ivlVZ2H7th91x/n/PaofiF4BTVojeWsSJcxcoSOD7H1H+fr5/4Q1JsrI8+VAVEcfdwOn0zXt2ieIII9KiXUIZZCQdpVcn864oU3GV46M76slONpao+erDRdS/tWXTJLIQXG1mxI+wcDjB6H9az7u2mtbmW3lWNmRsFo2yp9wR1r3XxDqXhnWH8iSymlJO1/3eAp7HORj/PSuYk8I+HFv1G/UU2gs0cU+doz6tux9P5V6FOs95I8uphrfCzkG+xyaDaQrHeSTAt8qOOD2464rLiRFDbo7hFZTswerfl0r2zQfBugTwpd2Wtavb3tuS28vG2PYgpg/jmuQ8U+FdY0eW6uYbyS6s5Rv3pD82Ccn5RkAfQ9PyohWi9CJ0JrU5TSJLK3Y3LTXJkCE7HRXVm/E8frWTcRyk+a6nBJJDep9q2mupxbFVa1YsOc2qk/gSvFZ87TyAfMvy8cRDj8hya6FEwuLoq2UcUl5cSZETgFDEp3Zz0zWFdxwuzFGkJIz/qwOc+xrq9N84xJtOmkKeRKqA9e+4VTvLOaSETebaKrFsY2jofp71C+Ip7D/hf4oXwzrYivNz6fc/LKrEhVPZsD/OM19C2ccl+8MliBdQygLGiiPYgPQbgMkexGPrXzXqnh/VotMj1OewuFspOI7hoGEb88YbGDXS/DP4gDQ5Y9H14ebYcLFKRkwHPf2/lXFi8JzPnjud2ExfKuSR9qeG7y7tdHtbTU/s7XUSbHaNty5XoegHTFaFlMZLti8nnKVJUhSAn1rx6bxd4ln8Mu2itp+sOV3QXUx2yRA+oTCt7EY98123wp1q6uPDi3OuXFit1KSJEibd5ZHGG549cfrXVRxEJ2itznr4ecLyex1YR1ud+4g8/f71aNxaqubiPnHG3kNWFc6n58rLBJGY0ODsGeKwNWvrrYWto5WYDovU8/UV12uclzuVu/leQSCFP4SBx9KrG983dG0heXO7IU8CuLl1DVpbQWyThFC7RwcE+p7022v107amoXS+a4+ROu5R1PvRYVzq2l3XUSM4O4MFBPp1/KoNcjtrOeC8kDTzswXczE7B6iqNh4l0m7uv7PDIZVjyoZcOFJx6cfWuO8d+NrfR5rrSYGuDfyxk28XkM4O4Y3ljgfrSbS1ZSTloij8UoZrnxUb2R18s2apbpuywG7qwwApPbBOetZnxH1mz0PwLb292kkrXBRWhQgMc89/TAptmGs9HGqa5eTXEuQ0skshd3IHCAnt7DgCvHPiX4y/wCEm1aNoXlEMQbGBgEnsBngAce9cDXtZnc/3UNRmv8AiSO+WOO3tWhVOAXIZsV13w1nmPhhpBIUS4vGLHA+fapAzjtwK8rmu5Gg8tpN5GCGYDP516X8P1ifw3pYDM7Fi/T7uMj9c1njrQo2sXgLzrXO4vpooIbeORvMeOPe2Cew4/z71Jo6GDSFiwourxRvxxtTOefbmuT8bXp03VrW4Z2aGZeAp42jPX8qr2HjmxXUniullMgVWlPlllAxwFHTA9/rivLjTlKN0epKSTsdxfXUULJCFJhjACoOsg9favFvjBrH2jxRBDErYhTkentxXf8AiHxvaR2hurL7Kp2jZLIAXPsPQ568V4Pd6lNqmq3d5NJIzyNlMNwPqO9dWCpP2nM1scuOqJUuW+5qx3Vwy/L5pyP7xHFetfs66o32TUbO4JUWtysqrkkbXGO/PrXjMLzbuFPT+6ea6v4Mas+neN5bOUbI9QtjE24EKCpyDn1rtxseai/I4MHLlqpdz2f45aOZ/CF5PGFZ7aVZozjnrgj8jXjGhWN9qWqRWVtavNI6jCoh39Mk4JH8xX0V43t1vvCdzueNlngxtLbdwZccf7WcHn3+tfOPhrVLvRNWW8sbiSz1K1crFJsWTsVIIbI9eorPL3aLiy8fH3lI0Y9P1Ha0kdmA8THduJEhOe65+vSorWOSG4iT7KZST8ybWXJ/uhhzSrdWMlyx1G2uJQ7mR542AmYnsSfl2554APPWo7V7UOfMnmjBySQn3fTnJP6V6BwMtXdzdNiKSDbBxkFnIf3+aq04WRXAtsor5GcjC9vXB/GqzOsgCxebNIT025J/D+lLJE1ncKJrOZDwfKdSpP1Gcj9KpJEtu5O9xLH+8IfywOueTkeveoxdFn2jbIOQfnP5dqdIywlDbPcxt97fnnIHbB9c1WhaGJy0nnZyfmRtrHqc5PcHFGwblua4UplQ2MbWDHIJ/OkghmEI8uNgB3EhHP61VtpZGn8zzpny2XyxyffOa0rG2hlhkVZNsygHJJ689ABkYB/Shuw0i+JI7cQzxfu51JUyKG3fd685Ws6S4aVt8l4d2ADlvTj0rSdZJNJh8zy/LDkBgBuxt9ufr+Fd54c+C2p6vodpqR+w2/2iPesdwX8wL2LY9Rg/jWMpWRpGLb0PnrTp7rT7q31Kz3LPbuJEJ5BPcH1B6H2NfR/hrU08R6RaalaEGOdBvG75kYcMh+mPxxmvnvTo/NiVVUEkV2nwk1//AIR/xMdJmcrY3rhRvP3Jug+gbgfXb6VyZlhva0+aO6OzL8T7KpZ7M9UureX7OXkX5h8vAyT2BH8/zry/4uaH/amjm4t41+022GUDuPQH/PB9q9hcO8skbOGV0zG2Oq9fzH9fasPV9JSWFD8zKVKEd2H/ANb/ABFfPUqjpzUl0PoKkI1IuMup8u2kizRjcoBHUEVXubdTIQO4rovHehSaD4ontuRb3GZImHQ+uP8APeslY+ASWOBjkd6+thVVSCmup8pUpOnNxfQd4Zumsr9IjIVQnhs/dOeMV7PomuarBZRyW8jSiQ5kWQbg4zjn14714cyv5gYK3B44r3TSLm3TQrHzFJHkhtoIHXn6965sRaLTSO/Bvng4y6E2u3aXGjkWFsbO5znyV58wk54JOc5xx/8AqrM0jUliu4NwKt80cm714z+uapeINSgd1jhOCPmx6fjXnfiTxXd6hPFa6SzRv83m3CnDSt3b/Z+vU9aIJuNgqyUJXPZdO1ixj1ttPj1CMqwAKhtpkPpXS6NrGdWazvpMwtgIXPQen5V876bE12y2/wA/7zKl2P3iBkjJ71s6Fq2raLc7bjNxBG+zZK2SB2Kntx+FZzoPoy4YhN6o9K8e+EYpJp9T0C3byVy0sSHhh3Kj19u/avO38thtSRmyf73/ANavWPAWsJNAWa43W+79+XHMWfUCsv4h+DoZ5pdd8Nr5kOd1xGv8Xqyj19R+PXrpQxHK+SZhiMNf34I43StOsJoQ76pFC27AR48kmr99ptn/AGLbs19AojMi/KB83IPfHP0zWYti09ilzBIskzO2+MHG0cHvUj28o01YJvKQ+b5i4BL8jpxxXW9Xe5xK6Wx0mseLtLk+FaeFmhuLm5iTEIWLIVt+4Nu7Yyc15xHpK6jd+UqyKgQu7dSABWwIN7qA8gY8cxr1/Oum0vSrzT/DdzqMcuPPBhRnUAAA49e5oqVOVBThdnI+DPHWseC7kJaNJc6cJM/Z5H+6O5Q4+Un8j3Br0+w8W6V4unh1LRb+3s9XjYFYnQLL9CO4P+zn3ArynxDbW8MCx/u5ZFGMxdM885PWuONhILhCpKfN1zjHvXNOhCp7y0Z1U8ROn7r1R9m+CvFEdrJezazeaZp9rLIgEMtzGH4X5nUlgSM9ucU/xP8AEHwnaAWen61Z3c9zgGSCTzSCTgAgfX2r5N0nxx4q00lGvFvoI+Atym847Dd94D2BrobP4rMdqXPhrT2fgFlRTk+vIzn8a1U6sY2tcztRnLex9XWOsaTpuqW3h1b2Ke/dGdQ4cRzBfvFSFbGPQmsnSLO+1nUNS1bV760jtBM8dtBbksI0HQl+59q+cpvidpjStJceHkkuMY3uSzYz0yTnFVb/AOL2vzWEllaRwwWYO4QODIpPTkNnI9jx7Vca0n9kiVGCWkj0y7k8YXHii8h0W8sktVkZUvIAsxdR02sfugenTNMu/E/h3wzePdeIdbfW9b28op35I6AsBhV9hXl/i3xHqt/4asbpvFUty9wCkljbAQJbsOuQvUflXIJDtCl8OT36/nWTpzm/fehqqsIK0Fqdr428ea14ou28yb7PaH5UgjbgL6dBx+X40eAfC+oeLtWGmaaII5kjaTM0hRTjtnB5/Cuahi8wgpEgBGcqTgfnWrYXGqWN2j6JqFzZz4/1kMhUkdcH1HHQ1vCMYKyMJylN3Zd8S6V/Y0V5DNcWr3MXGyOVZgfUhkOAR6GvQ/A9oLXSLJAWG6BWOemflPFeX3d4x02+s5ZfOmu50bJGSxJ5PI6817RpUSJa28TLgpGi/wAuP0ry8yk7JHp5aldvyGatAtz4rhtplDeXaM4zyMbPSuY1jTo206C+s4oklhc28ht8jcFxjIzjOD0612mmwC4+IjNHxshMbA/7gBoe1tmiLTFVPlEO4XH3ScN25rhjNxSPQcU2eG+Obzy45LZZo28xhhUP3Tzn6df1rmrCJ1wV4rW8azf2n4nuRuz5LbcgdT3J5qO2tb2eMTOsrRQbIjIQSqD+Fc9BwOPpXuUY2gjwsRPmqO3QtWU0qqysWfHQGr+j/udbsru4lddsyZx2BIVj09/UUWlqqL5gJfPXPIqWxt2uvEWl2q4lea9gRUZS2P3i1pUheDuzKlPlmmkfUWo+IdHs9EsLfXLy3hMkICh/l46Y46Dn6V418XfCS6ZqUGtQNKul3e1BLHEGCP8A7XI69R68+lSfG6aM+IVhtZrdhCTAy7jujAAGSPTJ4P0q/wDDbxHDrXh+88Oa/JcTwzDy1L/OuQCQd2cgjH8q8ehUdK1Rv1PZr0PaJxR57a/YiW/0p0I+YO0GORzjAJq5YW1rcXMajUyzSvgjyGJyfX1/Op/FXhe48LX0kdx5lxYTDNndqvySDrg+jDPI/pzWTbSLG8XlPuxy2OCvP617UWpx5os8OUXCVpI65NJms4Lq/wBJu22Wu1Z5EjUSIDxlcnd7cAdDXOSwwrai6FzJKXYjBXGSACTnPXmla8a3mBMPzMMOCc7h1G7sw6H8Klvp72/tlUWixW9uNy+WgAVSeeR2zinFNEuxDd+SyJ5klxEccYAYfzFVJY4YyktvcFZC2AGByR3Pt3p53yPujBwEGST36f0o1G0kikZcqwVmAZDkHnseMj8KslMF3NHgyYYng9Bj1qzpM0lrcM2WYMNvY9R1H51UtLeRpo43chNpwO24f/XxXQ+B/D994m8Q22k2aoDI/wC8dhkQpkbnOPTp9SB3qJ2S1KirvQ9H+FPh++8Z6nbX2uLFJpOk7Vj2wKnmuBwpwPm/2ievyjua9om1q0hlaNpowVOMZX+pzVFm0/wtoUGl6emIraPaozyx7sfcnJP415hqHieH7bL/AKbCPm6GIkj8cV5VavroenRpWWp8/wDhpGbaQm4KhZjjOAKNStxNLIUUqQMhh2+lWtFtJE0lJ1cBZiVznJIUc+/J/lSlUijZDMpJJ6A9Pyr1k0zzGj1f4ZeIxruiBLmVftsB8ufI5DYOJPo3f33dq6CdWYvtUqQeQR0JPH45B/T6V4J4a1d/DfiGPUEk3QODHcoATmMnk4Pp1/DHevfLeSO9soLmFvMV0BDoc49GB9MD8eOvU/MZjhvYVLrZn0uX4j21Oz3R5/8AFzw7/bHhqS4t483lmTNGAo+YdwMV4hZkSnceuOlfVE1v5kRjlQF2Xu31+XP4/kfY185+NtFOh+K54RuEFw5lh+XHBPI+oPaurKcRvSl8jmzWhoqsfRmdJax+WPmZCDk/SvR7UWd5oVq8MUshESqWUN1Ax0BBrgVVWH7zczevFaGia3Jpl8sD825AGxuQR/8Arr1MRF8qaODCSSk0yfxy0Om6BOqeebufES7omXaCcHr3xmuG8O2t8mowvbxkEPsbdx14Ix+Ir1HxbHb+IPDstvaxMJx88RAJ+ZecH0z0rmPDSQ69qlpbwF4dQIH2iRlO2PH8Q7Z9B+FZUZXizTEQ99GxYLbJdGFYXDbtvK9W7t7cZ4rpvDXhYaraS3kdib6R8sdx2lVGRgAkZPSt7wr4ajuNQ+xQRvLIwLedIw3BvX8s/TFd54M8HSaPdXVjHJLJOR5juGIADEnqTjIyeevNHvSloP3Yx13PP7Dw1AskcVnbpprCMiV41AOOOGx157GtLTNSbw7IdOv7Z1R2J3t92Qeq/wCHt3r1LSfBqRG8AJZZVAKnOeDkc96n13wy2oW0cdzYEwOuyZCuRHx378VlUpOa1WppCrGD0eh43448G4tV8UeGd0sLnfcWyHJX/aUfzFcFp880lvOvykvghieRj0zXpMk2r+B9VkhEr3+nQv8AM4BBUY7jnjnr+dc/8QdGivrMeIPDUMSq2ZbqzRfm55LLjtx0+pFXQxLg+Sr95jiMMprnpmbpvhHXdS0f+0rXTpXti+wPkAs3fapOWx32g1qeJ/EGiW2lJ4bmtEu40iULc+Y6tC47hRwTnPDdDWD4R8SeKtT8jwvZeKo9K0+5JXeUG+EE8qjkBl3egIH0qv448Fa14RCLqRWWJsYmVySuc43ZAIJx7j3rrleTv2ONJRVu5NrfhTUNJ0231jNtc2pCvhR5m0N0LgqV7gd64y8hlLNgIEbg/Lgmu2uvFlxe+CLLwzBZLCsBVrm5aZWMyqSVUIRleT6nNYNnp76hci3SeCFipIMzhF4GfvHgVrZWITfU5aezwxG3H1qoLQl2ZQw2qWJA6DvW/c2oSRgrhyDjKng/SqTW4Zuf50WC5h+TjqvOetPhzD8yvtYEdMfyrpPDvh+bX9aj02D5FwXmf+4g6n+grvJ/CthpyeXHYQlAhx5kYYn3JPWuSvio0Wk9zqoYSVbW9keSQr84aNfmJ4yM5z7VZCygkOpBT5TnOQe9bfiPQ47fW7S3t1SCO9x5YYnar5wRn0/lTvFXhjU/DN0lrqpQPIm5TG+5GHsa2hNVIqSMZwdOTiw0SaW6tzYRxFjFmRdoyzfgKbdHy7keVwpAaNc8c/y5rMtpri3k8y3leB8EB0Yq2K1dPaCcW1rdTwQRxlpDNghuRnb055pqPK7hzcysQIxudStY9iKfOQBFH+1mvetMUeVAozlpk2g9SMZP/oVePeDNFm1DxFY3MS4tluPut1OATmvYt3l3UQUfLEjyDnp/CteTmM05JI9bLoNRbZN4Xkjj13VNWfGI4nfp1LE8fkK5vxxrkdhoUku75wmSM8+uD/wIiuhtEWDQr0DmW8ultwfYdf5GvMPijPHqINst9BbkKZ9shILqpwFH1Oaww9P2k0jfE1OSDkjzuzWSRzINzM53MSO5617l8K/AOhX/AIfW81lkvLy6+dLVpZITEgyA20FS2efm6ehrzXwTp+jXMk0euar/AGUqwF4S8TN5rY4HTj+tdZe+HrHxB4QsWR9Wl19v3FqJY5BEVXk4YrsKbffOcDk19EkkfOSbZjarp9uPG9z4f8P6xGNPNw0cUs837pTjkbu/IwD34rpPAngy+0f4q2UOrSxO1hCdQfygzDaFOM5wQeRjr1FaA8DXXhjx+IbfwzDrWnS26SfZpHULGJDs3ZYE8EMcYPGfrW94T8MWvhuy1nUEvo7x9Vm8tJoMsEi/uqckud3HvjpXJjKns6TfyOrCQ9pVS6HF6zZSeJNZu/J3pi4d23ZYsM4zwDgdM5PbtkVs+EvBesXBMVpbu0m/zCAOi+oHfr+tdx8MfDvi6DxY7Jo1nZaattuMVy2XuQc4zt+4QRyD2bpzXpfgTw7f+GdKFjJ9mv5fMZlL/u3OWznIB3YBAz7dulcUMHUrRXNoj0qmOhSk+TVnlOjWWoLBqOh3tnJqsAUPPECN0JU9dpwQV9stnP4cZ4g+Hk9hJHeaOJ9QspgNqBMyws3QMB1HP3sfXHWvc9c+Fvh3Wry51K6WWPVL8s800Ero2WGCVw2B04BBGcnmrej+ExpOnNa2c16+nSbGYTtue3Kjkh2+Yg4HHIyDjg4rehha2HfuyujmxGJo4hXkrM8B1fw7omlaFNpc0d8/i+KRWa3hUyIYSA2/gcKEIznByPTmucgsp7VGkmhVUkRhGxHEgHUg9CK9t1PRbjwrrOqeJPD/AIeaa8ZWQG9R0F1u2n5duRn5SQoAzyODxXk+q6l4o8QeG4tU1K7txptreNFDBHGibJW+cjGMkY9c1306sai8zzqlKVN+RhPMY0kQQ7N4yC4wdp/p/jWhpl5osckz61Z3l1EIisS20iowfIxnPb/OKnFzqHiS91DU9Z1mxWZLcbvOEce5VXKoi4GPugcc5471gXqLEFAXCnBzntjOcVZmjrPF2m2lxHHrOkae+m2F1LHBZ2dy2bmZtgJkCZOVLZGc+nrXuHwp8LQ+CfDfnXTI2p3mHnYEEoOyD2Gecd8+1ee/AXwfPqmoR+MNdkmnt7BBDYCdywG3PK5PCryBjjOT2FegfEbXIrazaQTnCADZjj2+v/1q83F4jXlR6GFoaczOa+KPjJLGGX7rjB2gOQ4Y42n3GM/l718+XGr3kk7u0pDMxJG7GParnjTVrjUtSErSjazYB7cfy5Nc/ry3Gl6vc6feJH58DbXKDcp44IPoRg08PQXLzSW461dp8sWaum3jyR28Xn5SNAu3HqcnA/GtMW8dypaN4yB2XHHPvisG0u9k8kttEXRziNSM4JPJx3A6DsefSuh0hsRTtKXy23OMBAee2PavQhqefPQyb2No4JYA8aIT82AMnGe/pz06V3Xwf8R7Uk8P3Uy7oMtbEngxk/Mufbg/TjtxxN7Au4nYdueD71nrLLp15Bf2TFJ4nDLkdx1B9u1c+Lw6r03E6cJiHQqKZ9GOhifzA3LthgxABbof8ffHbNeefG3Q/t2lJfW8f7+1G9f9odxn1x2/wrsPDOuWmuaLDeW+9zJGAIjyVYDlT27fzPSp7u3E1i8MpJRk+SPOWyRggn17YPevk6bnQqp9UfVTUa1Jroz5vspCYtwdfmxnBp93allO4q2Om09/WneI9N/sTxBPY5IUOWjO3gqT25/wqZpI5rfBVmfjD46Ade/0r7CE1UipLZnyU4ypzcXui94N1W6+2JpxkTcTgf7Q9BXdXmj2ujWNxrvlloZG8yY243FHPBbA554+hz68eR3iNHKskbYkU7lYMBXe+DfGT+SIzH5txgxzo3KOvckd81wV6cqUueOx6VCtGvHkluep/CjRtTEMOqa1bn+ybpWaKSckyhGAK7snKgYHI9fxr2rR9NhtnLQq4+0Nukd+/GBx6elec+EfF0H2OGUu0y+X5ZQEBU6BeRz2wenFer2m5tPiadEjZ4wWO7oTjGM/WuijOM43RzV4ShL3jQ0638mHajKwJPPWs26uLhfOgXy1fYfm3k496s3ty0dsGhZnwvQNjP41kXdw5s2dNm/ZuboTg9vxrWTMoo4LXLexdUtYESaSGUg7X4YEcjPTv0z25ryfxqtx4I8TxNpFswsWhEkyo+UjbJ3BR6YxnHFe269p8tvp/wBs/s+KGJnywA456MBzg5xXk/jy1u9Uty1xeKiwKU3vzlSOR7E8Vx1Ipq0kdlKVtUzgPGFrp+o2EviHQVREmbN3br1ibuyj+76/nXPWukanfW0+rtDeXMUQ/e3EoZgoGMDcevHYdKeUutFu5Y7WZvMhUbQ3/LVCOjDueDXpmkfFA33hP+yJfD0V1A8Yt1RCFXpjB6bfwNa4d7xkzDFR1Uoo8wtjHJcGPcIVIAA3t/8AXq7PDGo3CU4AHJZTz+VDWjO7xuotmDfMCu7bntzyar38Qt1MYViM/e45ArpTsjka1FPlkqDDCfcknPvwak1Kys4r0W9vJbXJKKzSJ5qqCR90bhkn3HFNtYlZVkniAzwCrY496jvmt1ffBG6kLuAZwST+VWJHpvwU0FU8LXWsmHZLdzGJCf7icn9a1NQjR7toCVMmzYAevJrsfDWnJpfgzS9PAG+O1VnXvuf5iePrXLaJpk//AAkl7dXzl/MkYp6Kg6AV81iKnPUcj6LDQ5aaR5B8bFS31jT7BSCywl29gTxmsC4vL/U1gbUtSnvPIQRxiaVm2KOgXPA/CpPHF+NZ8daleZ3J5xjjx0CrwK0/DOn2vlvqOpFV0+L5GXcVeZscKuOvv6V7uHj7OikeLiJe0rNla18P3j6fPqMrJBaxHHmSEkM390EDk/Ski0i6mspry2tp57eD/XSrGTGmemW7fjir13q11qAWGdw0EX+pRQcIB0+uPevatG8a/DuTwSraxfrazeQYLiyiiO1hjB2IB36g+veuiCb+I55tL4UeffCK5kmv7mCa3Be3QFJc5OWOFGPbFehJ5fn3NycbIf4s/wAMY/q1cb8JIIYrXUtWgEgtjLI8BkUBtiDC59811+nW/wDxTcCSElr66jhzj+HO4n9K+dxrTrux9DgYtUE2R60TYaRZLkCWC2e5kHq78D9TXiE/iG40/wAeNqMVvHdJAn2doZOjrj5hntk969l+J1+bODU7gsuyONY1GPQZx+eK8U0vRb6/0qbxJdZFmJdrNkF2Y9MDjjPX+tdmXQu3I48xmlFROl0OLQ5tD1bVNSgNoTMFsY4pgx3tz5ap3A4JY8AY4r0Twd4/1OSTR9J1yK1sLYBRaSwR72unGUVHAJ2DJ5OOtcF8OfD39ueIbe1je3t5ApkWWdNyjbyQRzn8eOtamp+LpLe9u4dXsrG8s081YxZRIhSTOVfOST8wHRhgDIzXsI8dq56/dWY8M3+oa1YSLFqusyokaPEZUyuMkAcLgZOSfb2rh9Y1rXNS+IGkaL4S8l5tPYTyB8LGRwDnPb5u3PPHNN+HvxGv/G+oXNjqdjBb3NnatJA0AIj2kqDkMSd3Xn0rc+A/h6G/8Yaprk06M1vK0flRyskg6NnKkcE44PHHtXnVn7XFRh0Wp6eGSpYaVTq9D3bw7Y6lBGouJI8Sj97Ghyqk9fmIyfStlV2WZRdxUfKN2SR7ZNUbW4l8uFWfEm394Ad/4dKv+cBEPMPy8cscV6J55BFZrCfMjY4L7iA2OfQ05l2J+7jxHnJyf896c88atsJG7rxjn8Kq3F5G7NHHtcYyWB4z9KAM/wARFLy3Mc1ulyg+8sjlE45GSAcc45HSvmy9sdAbxPYWDaGlxd6peea0wvNsCxgENHG46ksN33eQwAPTH0dqd9FbjzbhlW3DAlgoCq2QAOvOSeK+a/iTJpN7c6nDp8V9u02+kis/sMfKSALucgDKqCDyMc4rnq3jUjJehvT96nKL6amf468IzaZqV1dW1v8A8S2KUDcjFxAx6RsT1bGMn3HrW9p3wn1q81rSre6uIzZzx+dePG5/cAY+Tpgk5AH4nGFrjPB2s395q9jo+pX2o6pp092Hms1+eS4kYbRktgt0HDHHHbrX1fpVva6FogjjkldFG5TPKXI/2QSc4HQClXrKMfMihScpeRla/PbeHtHttOs1WCGNVjjCD5RgADj0HGK+dvi34xaad7O1mJABAOcc55OK9B+JuvyB5re2BknlDbUTqoAyePp1r5l1S9a9vWuJWLOz9B6fWvPw9L2suZ7HfWqezjyrcu3Zb7FE7FlDE7ACO/U85z0rCeJt5y2ee9bF7NcGOGNlYxoDsJAz70sWkyXEazBl+YdzXprY89l7TkbcuA3HHXkj047f4VsWDvslfftOfvYOAKxdPk+6q457HGP14rp7KYGAooSJDkna/HYetbLQxZUkj8+KSRZ1+T5mznnt6etZF7C5Y9B64Dc/nW1MdxbGG7D5xVK8VpHA3KCR1zx+AApgi78M/ET+H9Y+w3UitYXTDKt/C54B/Hofw9K9pnlSSMSRsZECBiTnJXnHvuH68j6eE6LoY1e/+ySXKwxspJk2Bz7ADHXNd/8ADzXJryzk025LfbbImJw/3nTP3uRnPH5/Xj57NsOr+0j8z38rr6ezl8jC+NeitJZx6xCqs8b7mI7oR+o6GvOrB/3W8mPB4wHAOfpXv2u2UWoWL28yEo2UYHoD1/yfp614G1pcadrs+myQ+Z5RbAAAyvUVrlOIvB030M81w9pKouoTQttLHbxyTuFZyvLa3Hn27FHVvXqPStW43vLIRB5WCcpsI2+1QAbJRIY1JBztZcj8RXsPVHkK6eh1/gjxhLY3sNzCfkVh50OM7q+pvCXiW21bTUv7OIIkq/vYgf8AVt/Tivh2OWe1uhcQAIc/dHQ+3Nej/DnxZLYXKut1PGjfLJschos+mO1cM4Og+aOx6MKixEbP4kfVs3iK3tHEUiyPbtjOVy2fYHtUt6trHbNqUk3kI6bYgcc46H/PpXEw63oslpb6ssqXLxHyhFvw/I5LZ6fXnNXtSvoNT8FXNzHaqrOCI1J3uMHAA55J6+nNX7RO9mZezatdWLWsazfa5ALazVZkERy7D5XYDrgdRXn19o0OpXJi1WFWmNwiiPdtK89TjHB5rqvD+qXtpay2l1YzQ3CYfy5YwAoOcEHg9fr2rmvEcdprPiQXlxMlq0Vt8u043BTyS56HJ4GfzqU+azZTXLdIydf+HGm3Oo3t40aWOIgInib5WIGd7g/ljNeJFk03UruGBUkSXbInzHA69OmRwa9H8fR6zeXNtJdXr6lpskmxJmcMNhXPGBg56574/GuO8Q6Hd6IP7Sjmkjiu8wqi4B2Y6c9QRnP61cdZ2SJlpTu3uUbDVroXG5mLDkZQkEVtX+rpqGlCGZnWVMbDvzuHp06/jU/w88QaV4XvbrUr6xOoAW5jihjjA3ufRiPlx34rMeaO5uhM2nR224mQgID1JPc47+30rZrQ5U7i2KswDGGZ0XjarZP1+7XTaPYpea9pdjHJqvnXlwgMc0K7NgPTOeRwe1YVqitchYzakd1clFP/AAIHA+uRXpvw10WaPxzFeXElo1vZ2RkDx7tysRhQckjPPXvWWImoxuzWhFylZHpGqxxiR3T5UHAA9BwBXnnxD1hfDvhO/vgwEzoYYj3Z24GK72/kQbtrBzwRg5rwL4967Hc6lb6FAwbyB5kuAQNzev0FeHh6ftaqR7Vafs6TZ5zpiq2GYAsTkkr1P5109zIs6ReZkrFHhEWMhV9hz+vesvR3kgjVl3qQeodhkVsyTIckoApxxvfI/M9K+ksfP3Ej8jcVEWxSPvrEWx+vSqt8gLM32aOXIxH8gXB+g5z9atJeSRBlHlou7qpJI/Wuj+HWgx+IvGNju2y2sB+03J64VPmweT1OKmclGLkyoRcpKKOqtLL+yfBz2K5jZVigYDux5austlxPoNqFwqLJI31Cj/E1h30wuUZxyHm8zb7s3H5AGt2Bmk8Roqj93b25BGO5x/SvmJS5pXPp4x5YpHlfxzv3jtbi0Od0923Htn/6wrgfDzCFrdZ55xa+cryRqTtU5xu29zj05rq/jDqEK+OYkurQXkMRdnhMhQMTwOR07GuW08F3SNI9vPAxkLk9s17+Bhain3Pn8bPmrPyOhurWwuPET2FhNcSWLz7I3cCOUqeMnftwcHuQKrusMINt8ixhiq7mBAHTk9PxzitmLQY9Uv1sdDW5vr2GN5LwThI0Cr/cJOTx1zUXiXV59fukuGtrOz8mFbdIoA2SFzySep+ldsdUcUtyD4Saha2vxHEUTFUvLSSAEJgeYMNj3+6ef0r2P4Paje6f4n1uzhW2kt0l86WPyN07hgcYcNwo29CDye2a+c7SabRvEdtrMv8ApCWsvmBI3KFuDjnn19K9VutWhTUbXxZpUUd4rKRLGJNpKsBkZAPPA7V5tW9LExm9noepQXtcNOn1Wp9CR+IY7zUzFp8zRsIlEinG5SDntn+8PStCa8g81YbiZnYpvQfeH+c1534X1rS9S1OG10uZTcwp50hELRh1c/dywG7bxn6j8Oylt4YjLcXCuAcKoA+Yc+o9T/OvTTT2PL1W5rrrMcTx7trttAweoH06571HPdWe75p/Idk6dMZ9a5+aeO0tSIsfaVO+YqOQOufQ/Wqt1qulzW0ezUoliOY5lk5bP90D+g9DQMTxxq2n2mi30l00c8Ntb+b5Stlnbp8oPUjjH+TXzR4q+IGq6xdiS28nTZ1tzaXktsuGumY5c+o6AZBzxXa/H3xhJpV1DoGiID9qsz5t3IGwiNvRggJB3fh9M9RxPwd8GSeK/EUEPlN/Z1qw+0Egjeey/j1Pt9awrTUVzPZG1KLfurdnq37OPgsog8V6ip8yRNtor5BSMjl8di3IB9Prx3nxG15be3kbcI4Iu2SMn8K0tVvrXSdHNnauFESgO3oPSvmv4zeMftEx0+ylAJOGweFGMV5F5V5+p6Pu0YehyHjzxDcazqMnlykRKSMqce35f/Xqhe6Dqeny20WoWUkQuYRNH5ZDEr0z19evPFZ1hC10/lLNGrfwhifm9s44P1qzJHJ5oQ+ZGvC8nOMdc4r1YRUFyxPOlJzfMzT1UwJ5CralGSIA9sHgZxnrVSO4mVAqzAAf7X/1qWWOXzAzgn5V2lucDHXrTiIU+V3BYdeRTSshN3Ze01v3KbolbbxzkZGe+OfxrVk3W6BWK54PGCOx4IrIsFAtVUMrNn0PStRlleKNf3aknC8gfqf610GA7cdyrHhmI5DAVraXZWTWV5c6iqFIoj5K+Yg8yUkbV68Ack/Ss6wt2mmCl1wRklmCjH1JA/Wur0+80+SSI3dtH/Z8DEwxG6QIqlt2PLzuZjjru9icc1FWVkXTjdmFa6JqkeoaXHbWcImvHR4HDBu+M/LnAB5z/hSS3tlY61c6pp2ngSQyu0sq3StuQkccn17/AE44rtvFPia6ku57OynhSzKKI1hvkVZF4HOcnn0J6elef+LINPW2ZYbGK2mZ/upexyxBcEYG3nOfU4rkt7VWmtzqT9k7xex6nb30d9YrcW7CQSKHXofp9R1/lxXmPxZ0lrW6i1iKEMNu2UZxkH3Hp61P8K9YNnO2i3U0ZifLwKHB92U+nc/n14Fdprliuo2MlkynaUKlT2yOD/T8K8Fxlg8R/Wx7ylHGUP63PE96yfvFhhO49fPJznPUE5FPjTeFJtZHwmBsbP496ivLVdLvJ9Nmt8XMT8OZMLt7YHU59c9qmWNHty5UOwHPTC19PCSlFNHzU4uMmmVns5ZXeNbWQsPUYIH0/Cs6F7m1uBNbh1bOMDv7EVrSCNdrQfIwHJHrVZ7dWAB4we3/ANaqautSU7NNG74f8SJNEbO+mntIyBiaKQqyEHIzjquexr3Dwzr+hnQrHSbW6aLV7iN3huVt8xeaSfu5yM4x8uece9fMcluElKunOe/GKvWmpappkctvDie1IJMZJIXHOQR0rldHkfunZ7f2iXOfQHiTxRP4ftJ7DxPqDzG+O5JTERNx12lQQOox6Va0SbRfEGhrbaddLFfom4ySOVWY4PVs7mPTPpXg6eJrrWL20tpdPuby4wscfnXZYbvQFvug/Wuw8KRNJeSPrFnbW8Fs4J04XJ5fj7/BBJyMDj3oipX1WgTcOX4tTtPDWl6h4plFjr97BHbwbvs0MJVJJNuULbsZIBOM/wBea6bw7pel+ENUnXXNam1DS2ISytbqMziBscqmQT17Dt1HeuD1XW7PTdQju9JsrywmskN15RRdpAIyQobBweD/AF61JceL9W0uc674mtpmW8hD6PaweWyxE4yXHUNjoST161qtDnbT3Op+NOjW/iSOPULFYx9ih2pFCiZZOrbiOQcA4HSvDBdGGVxHArRFv3XmD5iO2QDitnU5Nb1LUGuBa6taaZqk6yJZgMkdwRjJAA2kkg9Kn8eSR/8ACSm2GgyaTJBCkbRK68nGdzbeM4I759aIvqJox7KdBdR/aYITuYBlYEhcn2YV778L9GWw0/UdSe2itzeuiIF7xqOp+pxXi3h2Wx0/U49U1CF5o4Tu2bQQ+PXNfRGkTI3hawcQi3M8fnOgOdu7nr9MVwZhN8tujO7AwTlcxtfurfSbK8vJfLWOKMyFl4yPT65r5avbmTUtXudSunBluZi5GDkA9P0r1z4/+JpILSLTbWRRLcvlxjPyL7GvPPCen2WpLMdS1qOyZE3IHjBMh9AfX2qcup8kHUfUvMJ80lTQ23jhRCwdGHcbDV64VraNAzW7iRQy+W4fA9Dg8H2PNQ2kTPOI0mO1uN2zp6Z9K1dP0LzNMvb24naKK3XAB53MfTHUfSvWc0t2eXyt9DJllCt8rZHb5BXs/wAIdM/snwPf65Ou261KJzF8uCIVzzx6mvLfCOjSeItestHtnk33DkTOVwI4xyzZzzx7cV7d4nuoLa3t7CzHl26wCGFemEQ8/mB+tedmVblioLqehl1Hmm59jlLSb/TbO0VcNlWYenf/ANmrsdIUi9nmbB3Jkn0yTgflXO6NphFxbzTqWklQynj7u48D8q2bG7H2XV7g8iPeq57ADArx7I9iWp8+fEG8+3+PL+UA4Em0Y6Cr/haOznuktby3AE2FWQylfLOfvD19Me9ZutWVs+o6tdNfxRXEVwqpakfPKCMlh9Kn0uQ27Q3BjB5yuc849c8Yr6Wgv3SS7Hzdd/vZepbv7PZduse1497KApPIHbnmhYjJtEYgXOesgz+tNjZGQblIYk5ZRkj2xxTmxG42+Xkj+Fsj+tbrY52Vr2zWawuA01shiwQGbDyZOML6461g6bq2oeHr0SxKJ7XOHgYnBHqPQ10t887bXZI+c4KgEcVWsbxbHWVvltFeNcqFc4xkYzkA479jUThGatJGkJyg7xZ13hD4leG7ea3vL51S6hlLATMQTkfdLdQBnrg9K3br4wQ2hnkj8TWv2S4DGO0RDiAHqA6qTxk/iM8V4xqzDVr6a1jtrOxtrm8MyBvuw7u27A+X8KTVPBd7ptrc3UkllJHauEfy5gTz7de446+1Yqk46KTNXVT3ij0ub42xXVnJCbe8ubxX2xurqu8E/KuWXqOASe2Twa4zWdT+IOvXl81w0kCQKIZ4LQKAqyfw8dc5PIyee1Z2nSac3heTT4vKt7vazzSyIAZMPlUVs5//AFVlzXd5NKzNNIXcgs248nsT6mtLdyG77G34W08ajrE2i3lrqEuoXA2QEE7onHUyA9uh7/dxjJr6y8BeHbPwL4Qt7aOFTcFRubI3EkZJP4/5xXG/s9fD9fD+kv4o18MNTuo9wEvWJDzgk9z1P/1q1Pid4ujtLSRhIMup6ELtUDoOa8rE1/aSSWyPRw9Hkjd7nKfGPxn9gtJ42kYyOSMHAyT06f5H8/na4mmu55LiZ9zuckmr/irXJ9d1RriWQtGpwmR19/8APaqsbb1UERgKu0FVwT7n1Nd2FoezjfqceIq88rLYfb2xO1sxke7Af56V1d1badb6Hp8jBJL27LO21zhIx8oBz3JBOa5u2Vl5wTjpWxqcMtvciCTYXCLnEgYDIzjI9M10NaoxT0IPK5IyNwPDA5ppMGf3syh+/wAp/wAKsNtXk7QCcnnOKjEFq/zEvk9drcUpAmP05G+zcrjacHJrWilufIMflxsOgJUEjjpn14/nVHTPkiALDnjPNaCMUuCrMjlhndz3/CtbmZo6VbzSWcsxjlKtiJQsQk3secAHocDqOcfWu78IaDpWm6edVutKvdSvPLKPaPp5PkHg7tpxu6HkN3HrgcK95DbtbxrBFJaRMG3FWCvIcbiM9cdOePYZrT1HWp9R05IrTRobWBAy74YvnkXAyCSMdR2Axn8+eqpSVuhtT5Yu7Og/tbQNW1E2Wk6BDGrktJLNpzTyhgxYrsjYYHbGCcZzXP8AiG0tL/V3WAQG3iRTO9pp/lqP73DDcCOSeuMd667wB4Z0bWdMaa8shp9zAqgP57I3XO4YA5PQ59OMVj/EfS4BAyaBYW4tYm/fyrcJNJM2fRWJx06jNc0ZxU+VHRKEnDmZxvxGk0i21DTD4dZPNs0Be4hhC75OCD0HPXtjmvRfDmpRa1pFtfx7U3oUlQ/ejOeV+mcevGDXlut6TIr7UglD4AYeSRhu+M5roPhLPJZapNotypRbjMsG5ePMUcj8Vzn/AHRWGPw8Z0bp6o6cBXlCtZ7Mm+JvhyS+tW1aziJubUEsqrkyRdyPcf56157ZXCsuZDnP3dyAj+fFfRRtY0j+UI0TqQVZvc/14P8A9auBn8AafHr95dXE9ta6ZNCZf9IcoIHDAtkg+m719KwyzGJfuZv0N8ywjf72C9TzaKIyeZvlVdi7ssQCfp61BMPmKhmKf3gDg/nzVyWZZbeeezh2WjSsEJYliuSVB/D29aqQXqxyjzLfzUGcqG2k/jXucyPEsyO8s3jnEHnRSuwUqYpAy89s9v6VL4Y1N9H1ckIrRzL5UyucBlJ9e3NOcxzESBH2lRuOe/fmp9N1MadpOqWH9lx3JvkCefuw0WPTrnnB7dKLhY6258LWNvrQ8QafJb29vaSxmaOV1EALAcK24ANk5CnrmoPFGgeHn0S58R3GoRx6hcDKeVIW3TZwFAHpjnjAx2riWtYntH3uFkJDJGHPP16j9RXofh7wp4Q8QaTaWWm3EkOvPGCzSB2EZXlix4XaenHIz0JpcyHys57wr4i1O3SWwZI7yaeRVhnnkdSjZwCfUc5wce9ehaX8OZL22WbXb24+3m5aFBHN5oO3kthuoP8AdBHHpXMaV4b07RvEVzY+MJo7WKENgLMuJWUBgPXBB44GScV2963hnxNL4caHWLvR9EtDItwibYjayfw5I4ByMZORjp6UW7CN8yWPifS83NyNIvNDdmS7WaOGNXXKBwrg/JjnB6dMnrXhWoT3zX881xdveyNIxNw3zebzgMD6EAY9q9S8QadD4stzNd+Ipdb0+BXkt7iSBIFCjgksoyx47gZrhrTTmgthI+EswxRZQpAOPasoJQ901m3P3jqfB2keF/EHhiK1m1iKy103Gzyprkq75IwojLfMpGeVGfWvVtanitbbyIyAoQRr7KBj+leXfCbTLPUfG8d6sbSf2ZEZnlZiBv6KAD7muh+LOs/2ToN7cK2GKFYxnueK8nHyc5xgj1MBBRg5s8J8favJq/i28ZZn+zxnykXcQCB344NGhW4mlCJPbQcZ3SzGNePesa1jZtpH32O5iX710GnWU4k+WNmY8cP0P17V69KChBRR5dWbnNyZclvJmmdmvGVgu3zBLKd46cHrj9K1LrWIxodnpMMf2mAMZZkbfgMegyD1A74qqLaWOFfPtypLBYy1x0/Wk02wbVvEEdu29ImcNO/mZO3Pt3NEnG130FFSvZdT1f4R6ENL8K3HiOSMR3GoHybUcnZbg8nn+8f0FaF/bjUdTgh43fcHsCeT+QP510uoTQwaBaWioANgVR/dA4FYOgR+brD3KnISN5Vyf4QNq/yNeBUqOrVcme/SgqVLlQs0wj1KWRdoTzBDAo7BV/8ArVWkhkutG+zK+1765Iz0Plg5Y/yFMvpZA8jwDMkVwCAf4sj/AOyrV0aMrGZnYssCiCL0Y9SfzNS+5S8j558cQLa+O9XXAAWXj5c8Yq/qui6j4c+zR30MKi6txNGVG8BG4+mah+Kkf/Fw9R27vm2sDg/3f1FVLe8vJrUx3t5cXQCKqiWUsVRfuqMngD0r6HD/AMKPoj5/EL97L1Y2J02lWLPj7qhTz9cMMU+3kl/ebYnAPOAAR+uaR44/ObyVkdQAMtgHP5nNP8lURtyknHHzAHP9fwroRzjpLjDlWjzkDOAOMfhwfxqxplrY3yXgvtRFisVtJLEWUYldcYjySOT261V2CQABgWAyMkD+dRPG38Lqi9SHwBQwVyiYPMQBlk2noBV6I3C6KfD4s7Z0nnDBvKxNv4AGSfw6Vp+HNIu9Tu2Nvbm4WAeZKFUk49gBUc/2e71Zg0ZlhUYRNyxkjsNx7/nWUpJM1jG6MTV9FGjXKWtyw+07A00K8NA2fusPXv8AjXp/wI+Gp1W/h8U6rbstgjh7KKTkzEH754+6O3qah8C+CV8b+KUlmt7kWMBD6hcTz+YZD2jVge/f0HpxXvk15a6HBHptkys+PLCoMLGo4AA9OgA7AV5+LxPu8sTtw2H15pFLxlqMVrp0kIOYkGWToHbsD6Cvlv4reKJr68fTreZhEeZgHyDyeP8APbFejfG/xd/Z/mW8cwZyuNucAnp/n2HvXz7FG11cNJI5Z3Ykk9zWeCo8z9pIvF1eVciLFrau9ubjK7A4TG8ZyRnp1x71cgiH3tpOKbZ2bK+NjBscDaeavpEyjcVPTg4/XmvWR5rLFgAJRDtI3EZAXcfwqebEh8wR4BcjPlgCpdHhgaZpJpQipC7KMgZcKdoyferN3btFp9u6ovluSUfzV56A/KCTnpSb1sCV0URuEZ2xqxJxyOlPhELRgq0WP696kS6mjiOwqMrghh29vfiqwltFG1mVSOoGOD36ilJjSHaUxZA2d3/AuefwrfH9mmzKxxmSZl3NvdQIwPRtvJOPTgd+tc7o0vloJxOEkiYFBuP3vX/PtVxp2M8rm7be2csJCdxz3PWrauSnYmXy4psluW5UmTdge+AKls5pLa7Sa5tkuLfLAxhuuMZPt1HPvTZBbNFFiYef/EpOUxngggnnrkcV6d4V0TwpqljBJp7SS3ipicCaSORzjnGPm2jI5AxWdWqoRu0VTpucrIZp/i/+yfC0en6TZW8HmSkSSR3BkKvkZJG3Ycj0PvXNeNdbuLjdYTNbeSnIUrGo3bfvYVFOfmPWuo8ReF7TT7+0MepTaebj5WjnnmJYjuCxXPbqMdK4LxF9oj1K5Vb7MvmHlLhju56EljWFFU5PmSN6rmlysoRGxVWfLshxkecoOT1PK8jOarWd2LXxLY6hb7I0guEZh5oyRu56e1IrSPIT5hEm7n5+W/xqO6m8yNVkluBPG2FOcjHYckY710TgmmYwnZo9y1S5NvdPGfmcE/uhz04z+XX8KqrMxUC4QTxvlGT7+TjGD/L8verOvS/Z4WuH4DKsjjuRgZIPfHUd/pXIaj4zy7W+m2yMjZy+4gN7+4x/KvjVC70Psb6GP4u+H0irNceHo2xncbV36DuqknB7fKefT0rgPs8ljO8c8bwzYKsksYyuRjow/WvTbfxNqaYlzasiPtX1ViegB5PXoK2f7XstQH2bXtKSdW6OqlXT6HtkehFerQx1SirVFdfieZXy6FXWm7M8qtra4urdFj3uFU7cSg7QO5y3A/KoRbyNclI5JCPRXBz/AOPc/nXouveEbi30qW+8M3093aBTvgyfNUH/AHfvDjoefrXnm6ML88xkG0EkR8qfQ9K9ehXhWjeLPHrUJ0ZWkhTbzQ3Bj8w7CeMSqevtu612/grw/Z3Og6xqlx4gudEutOjDRyrPtU7gcAkHPJwMAjrXHw6vHE0SLApEZHLDOR+OfyrqGax8RXUcct0lvbS7VZpwxMe0dQNxXk5HtWjnbdGXL2ZgbpLpGmnvLy4mc7vMlk3MTjuS1WLa41L+y5tNa6f7DKwZ4sI25gQfvHkds8itqTTvCti8ipdX18FBAe3KKufTJH8hXR+CfBdl4qYjT765tbK2Ia4juYw0hyONmPlI+uDQpp7IHCy1ZzGhWmuXltHaWV9NDpsE4zAkyqXdu5UNucZHbIFVNXhurWaWKebEqSN9x8OD67cgivZNR8P+A/BukS6xdaPLfm2KLI02JSuTglUGBn+Vct4R8DXXirUF8St5Njoct2zm2L/vljB4G3b/ABY65qJy5W5PYqMXJJLc6X4YaJcaR4G+2XfmLdai3nOJCSyxjhRz07n8q8u/aEv28zTtLLFg7GRtvXHavobVbXUJbdmtrMlNmVQY+4OBgdSK+XfjFvvvHv2do2BihVSGO0gnr9K8minUxKlJeZ6tS1PDOMX5HNwwtHGAwIHcZ/8Ar1r2DKiEo5hxg7t+C3tgY/Oup+FNx4P0uLUI/F2xY3i/cxSxsyOQOhwOvp0rB0uPT77UpTc3sel2jB2ikkXcFxkqp+vTNe6tjxG9R2vWl5YtHBfI0bSxLPGvm7so3IbgnGfeu48DaHFpU9nHMq/aGzcXRJGFwuQn4Z/Ouf8AA+g2l5dHVLnULSSCy/0iS33MZHx93I6KM+p7VsWM17q/iKyijtL25s5Ef7UtqR5hVstuAPBx6dTXnY2rp7OJ6eBo/wDLyR1fjPxfZWilLZTNJFAFUqcLk1jaJ4gvUtNXnhtQWWBkAGSAqryf15rsJ/hvp9/qVs0djqJsGhifzoZ12sRzhlYbh74xTLn4a6jLoktrbw/Z55rhrhGQCVNu7G0AsGBK8HdkccV5tOm2tT05Thexy1nrMsuqJLIVQLFHPjgoz4AUf1x7V1VxqNybfb+7mu5MnCRLEoJ77VwB7cV2GoeHms/B0ek2fhy4vPKKwrBtAjUDJEuchn5PQE89qwLvw7b2ekDyfIk1dCWuVW6IMY6LtUg5P+yWBHvVToyS3M6daL9Twr4qWdwviuKTY8vnQKzIpXJ7cZB9KxrdRt2yIwYkbUBAP0zjr+FdZ8ZvJL6bcDLSRFopGAwFPHGfXrmsTwxa/bJZXW+0/T4Ik3me6uPKGfQHGSx545r18JrSTPIxitWkMtkt98q4mWZV3/vAQqgHtjk/lS7ZFidnt3CBsCTYTz6Bsf8A16sz2tvObdYVvmuG3rMSpMTc8GIjl/l6g1WuvNkig8yOJUKE+Yx2ue+D0rpT10Zytd0QxwtLOqKrBt20nHAH1zUV/HiSSPyzvB+YE5xj1rq/DMFxpNk98LSaQzR7yUkQKEAznaSScZ6cccVZ0j4fa1qzHVNRNto1hKdwkuE+Z1PdYhyPxwPesXiYxb5nZGscPKSXKtTk4dTvrXSPs2mzTWULDE7wylWlJ68jtx0rrfhx8O9c1C6ttYuv+JRpqNuFzdQ7mmz2jjb73sSMd+cYrobBvAPhEKbS60681GFty3eoSIxU+qRg4HoCTkVZuPFNx4luZJYtS0slG2IyTklpDwMDOQOOvHHua8+tmNk1TR6NHLW2udnUz67onh2xXQ9NX7Hp9uoDADdJKTzlsdznOff8Kq6dPGxu9a+1TGJIGEaO+0RkDB4yRnIPOfT055C80m4i1U3xzJq05jRJQdzpg8oOokXAHDYP5Cl8eahLoHw51GSSRGneTyF2sdhY91B6Y/nmvOg3VqJXvc76kI0qbPFfiFqTaxr8jLKzxxSsvIwN2fXPNZ9vbqsMLpIjl1JZRwU5Iwc9emePWqNujOwYkn+da9vFkK4ViM+mea+kpwUIqKPnak3OTkWbNVRhKV+Y5IyMCpH8tpHcbhzwCP8A69LCkjukQjZmzgKF5+lOSMI4cJnA6HHX3rVIzbJbJQJPkaQPjKhRzn8DWx4qt5LGWO2BQoqK6MkjEHIHbd6554rP0y2aa/hVAjMWDbWYLnnpnHFX/F9x/wATuXzFX5Rs5OR065AHr+lQ/jRS+EwxuLYPzLjGCO2arvaszEtHGp7jBP8AKpjcxh8FlyQAMJn+QpTqToxRA6qCQB5a/wBTSkOJFYTNsX/R1xx1zyPzrVtpt5wbdChO4o2eD+GPeqFpb3CQqFEijgDGcdK07RbzyRMtxNCFPDFyOc9vXmtTMtpJ5ZXy9NtHBIJ3h+fx3V6D8MG1O/1A/ZPsFjZ2+DKY85+Y9ACxyxx1x2rjbO112VxcRNfSSuu5WDMWKjvn8K9T8M6K9x4QRYtYMN/MgMcxTaw6H5gTk9xn07VyYqcVG3c6MPFuRh+KZNQfxTqF7aWMOoQWcbB7gqpYFVIy3K8Bh6E9cVzHhqx1jW9aSCCC0tI+ZJZVgzHEo6ucnj6jHatPxVoPi+yiM1zq63CyPsAtCzkd+cKMDNZ2heFdY1PUZorjXJrO2hyGnmkZVfnHyAkE5+g4H4Uocqhuipcznsyhren6pBdSQRQRXUSyMI5oIgS4HOcDn8/Q1Ut9J1S81exsjaOrTzIhDWwXbkjJ6dBUl5od6rN9s1SMoGIy14hbbnrgtx0zya1fhfpttF4zNzDJFILW3mlj+dWbOMAkKfftmnWqKnScrrRBRpupVUbbs2/iDffbNUfTbXP2WF8sBxuPpx6Z/WudFrb6fCWljDyEgRRA4IGeuO46/THWuihsbi5uXk3IpaTcCUPLck7ccHPzcdfTvXYeHvDf2VTPdckIDLvhYDktwDzjjcpAHpk5ya8LDUXJXex9FXrcvurc87/4R+7m8rUJZLS2ihxGAkyskjM3B2gqTgYPufxrVuNGkDxwpfq0skpjjWBgiuADkqx65G04PTPORzXot9otrNc2entbusEsuGkRSQGcfMuccjuWJ4HU0zX/AAzrFvdWc0MRmsbe4yU2qXKADKgBQdpIz2wT1xxXoqKS2OFzd9zk9F0vWtOvksjbqnyb3cHCKAD8pIGGPA6AZ64rA+J3hgQ6lFrOnQwIs0my9hKArHJ/fJJHDfz+tep3Un22F0jDzvHMGH71UZtvIPOc47HAzg1m65YWuqWE2mR20arPlJMuHfBGdwAB4zyOBmohTUKnPEVWTqQcZHg1xo0kEqzx263EbHhkPBPOM7eB2yOfrVpZrnyo1WwtVRVI8zymO71JIY5x7VreC9L0pMWWuWsbJCzo22dgoYHlnQuBjPfntWTe6XHAZJree3jhaRkCrOCFPZfy7V6UJJuzPJnFpXFSS5YIrWtqT1+dCuf1Ar1T4JeM9E0qzutN1NbLTrm4nCwnYwWTIwMk5C4Pqe9eTW9tcW6tLJeRQY5Dpc4wfTA68Vr6P4d13xTq0On2F1cSySdXEzMqIOrnBPAqpWRKuz3jxV4XvNY8P3+lK9t50w5eQnavPBIGDWvpPh2bS9AhsNNEj29qFU+bId755zhjwPRc8Vf8JeBtO0bw8NMtZruK9H+vnlBaSaTH3mJ7eg6AVtW+nT6XbtKt5LM77WuFfBUYHO3A4zXn4hOXxL3TsouMNtzkJv7WuYUEUMsl0iNEfnOVOfl+XPy49RgV4f4WutGt/ijrVlr9i8+rO7RJHMcAx4+YAkEEn25r234l+MbDRb6yjjuLaBZ0YozggGRRwCx4C/hmvmH4j61qF545t9ajjEN0LaJhJlW+cZ5BAxitMMo811K48Q5OG1kdho3g/wAL6/r0A0/VDZafJHNPcxyAM1qidcsQABnjnB+tclr8nhsanNZ6FdTXtqq7ftE8OwO/cqBk7fTvWXdS61qa3Ky3Jia6+a4c5QS45wQgAP0xUFlpV7MCTp0zK7ojSru/dliACx5rvvZHnpO53tnpVxY+B4LS1KteawTKSmR+56DryOATivQfAOh6fayzQ3dyPtQiWXzoHGLfPy7Wwcngfw5+lcD4+t5Li5tY4GWN43jsrJGfaNy4BOePf86H0fx1PdRvptuLS7UtG4tdyq6E4DMwbBGe1eHVfPPm6H0+FdOnT5Zb9Geg3OswXlvizvB50tyIIklcCUon3s8jOcZ4x09actvrE3iJr0X9lc2Fsd8UFu+2W4c4+8MnjtyfwrO1X4WSrbWqm5/0rC/aJSGco55O1Q4B9DmtXRfAmojUI5Lqa2triMiISwGRVlU85G7j9OfU9a4Z0p2emp6bx1BfA9PQ9A+Ht1fXmjSQ3VzIrByJI3Z8xL/dBI6e1ReNfClvrUdzDp7W0d41sY4Z9w3KMdAdp7+oBHUGptI8L/2TvurmYggNG29iFcA5U7R1/wDr1YeeykkVILXLxSEbhkLuJ5APbPrxgcV104tRUZrVHhVJ3m5wZ87fE+xkuNBWyuLVbT7DIisEZ9zMBgsxbdyfpXmjWiRyiLdM4U/eKjB/3fWvoL4w6RqNvpWu6pI1uIHQeQoKhgw287R6evevn+G6tbqzY3E181+W+TaoMZUf3jnIOenBrvwnMotM4sY4ykpLsaNvd3jNFLdTySR2y+XEjbRtTHTIwTx71o291NeGOMFYI4Y2dTtJZgozjAB9vbmprrW9I1qA29r4bn0/UliRYjCoKswGGXaO2Pm3Hn2p/giyt11qS71AACwbcnmZKmb+DjHb73/Aa2lUUKbm1YxhBzqqG53n9qW3gfw/DqWuLJdavMu61tZFUmDI4BAHL9CSeF9zzXnl1deOviPcXdxIxgtInO8NMIo0IGccnLNjGQMnkcV7B4M0jR/GOiPNruhSzXjThop/nDtErblYEcjIOCBgn8jXSt4W0ZhqOofaJAl9MklvG8K7/MjblmGMsTwMnnAXvXFTpc/vz3f4HfKvGl7kEfLNh4Wkm0mPVpZpJ7FZzDcraqZZ4TuxxGcZzkdKrSW2nRTp/Z+rJMO+EaGSJvRlbHPuOK968TR2+la8klxqM0KX522pVQguJGwCnb5Qcggkkbl9ecHx7p/hzUNHnttYaSHU7AmRXkt2I3u4A3Sgbdpzj6gEn1uUFZoVOvLmXY5bwV4ivdNYWd1cjEhKiUjLjPcE+nHFM+LzSW3gHRbOR3eS5vZpnZhg5X/9qqOjSafBe2x1G3kmtI5FeREOGkjBGQCe5Fanxu/5Fnw+yrtVpp3Vd27aCEwMnk9uTXHhI/7RFnbmGlBnl9iis218qM9QK0oItyMA7RkNhVVeo9c5qjFcSJbCIbVXduzzkn86updbZv4JhntuwefTNfQJM+auiWBRGxaRmPpxn61OhPn9ivT7o/lQLkTSlpoPLLHcVTCj8BjgU53Tz2URkY7Mf/rVQjW0Rl/tNSsbyqw5VVOemT+AxVPVrhJ9QlLI4Gdp2oeAOP6U62MhuFWING68grzgfhUCSgOzfMVPUkdalLUd9CteMYkDIWXsGKsAf0rNlvphIR5kS+3pW5O0T2JVmYN64yB+FYqLBg7opHO48rgA8+hBpMaLmnzT+QuxRHtOfl9a6NLS4e2hnicxMUwGXOWrM0KKOW38rNoHJ3eZI5Xao65yQP610Vlb3UtrFHHl2GcCJg3OBzgZ9RVtx6k2l0F8J6LrGraiLG31gRMFLKXkbbgHnGAfWvQfixa6hZ2VlHogaOFVHnTR5QgerE4wD7+nXHBh+FWl3dnez397b+TG0Xlo0jKD97J+U8jp1rsNe0mbVIlgt7i5iUSK8htmBBA5wTgkn/PsfPrVF7ZdkdtKm3Seup4y+t6lY6k8FndtNEsQVWlBIztB3KOMgEnGR0xWbAr3txNJrF9NHIVLqzR7yz9lxkADrzXdeLLWym8QWVvqGpspjTMnnBdyR43AFgOp56jjdntzzuoasdJmuxY+ciy5S3aI7BHg9Qw68hSS3J79jXVT5WrxWpzTunZvQ57+ybyWDzSuI8ZDdB+BJrufhY1t9ql09YrKJzZyMsoZS8pJAG45+UD0rn9I1C71C3Gl3Rt2VkaOJsBnBb+82egznnOMmsbwjrdhomu21wzRtvm8udsqR5RPUAjOc4NTXg6sHFmmHmqdRSR9HWDaXZ2EFssca3pUSSZDEZ25+8APwGBnAHGTV7SJPMdIJof9D+6quSeoJ3DjOOBx27etcFp2ZLv7U15C06zG3dpTuaIdCiknG3IU9e5znAFdGL+K1tJZJrkpGg8xsSpGwAyNvA6Y5x16da4kuVWR6TfNqzr4DDp9jM9qGdI2dyPOAEZ3cjJ6dW59jWZ4l8U6TbWcTXd1FPg8Lby7WZwTjIAOevc9cVw2o6pb3tlfiFpPJJbEkZkBlVf7pGMNyc9ehHQVzusa5dNfjfFYRwSupKpMnzYzwRyVGAeAc9yCcgVq9gSS3Nh/GUMl39p0pPLmhDqLaRnwpHIL8Anr65OPwqPRfH5utRtjJpyw+ZJIsrQx4PXj5ex+uc8dK4HUdUsdyPLHBKxC+fNLFgxn0XgHr6c/KPWunmvYbLwxLqbbrSG1VpIo14O8ghSATnnj8DSceyDm7speKvC9w1tfXL+QVeWWbYZQMqXJwXB+Ujv064rmJdN1OCSVblUt0VVTE9yFUEYIAAbnGe+RWBJ4n8RazYx6TdXpnRJQ+dm12PXLsD90dsn0qe2e3a2aZo5pXCKgeOfBUdMtkElfoR1rtjFp6HmyldanQXOjlbe2Ftf2N1JKhaQJcx4ib+6xJ5JHP+Fe9fs/eHT4f8NHVJGhW+vTl2JyoUfdUkfnx7V842MH2+9tbeMxJ5k6xshU7jnuD+fv0r6q+Hvh3Ul0w3F2yXGm7z9mtlHzbAcbie/TpjtU1Zy51DuKnBcrkd6k2pS3MUu6BYAv7xsls+yiodXlkSFvs+8yrlj1AH51YEkKKsYyh4+Q8YHYY7VLcs87KsezaVIweuD1xUtKS3HdxPNNe07w7qWh30uq3MUcqxs/nSOFMGR94dP1618k+Imm1HWYZdNM80SR+WrQg8hTgHA9RX0frWl3ms3t34fW6RrgswWTZhEUZBbPfr09a+d/iD4bvvCF7aaXPMzzxhhLJESFbJyuOhwQCaww6d43Vjom1yyV+xoaZ4f1O4SWRvtDRKm4NJE4+b0IYf8A1q2NO1V/7cFg0lnPqF28CrJHGIoolU/dChRh89e59a4nR7G+vsLBHcSAAnjOB/hW14djuLPxJp7XV80EaXS/ujKG5PHK7h69a6asbxepz0p2knY9f0Lwl/b/AMQre6mha4s7Bf8AR4jJsXI+9Ic8MScnBxXsVlp8R1OTy9KicLbbVnnAAQ5wVGB0PWsXRbO8h1pTpElpEwQRs8+4hQRyVAwGP4iumubiO3tJrbT7yNpxj7UYWTIfHof4j7815dOT5eZnp1fisiKwgsWupbv7RaSTKCphDhlkH8JPpz7VHqXiNLKbzriwwu7ybeTcrBm6EjkYA+lZVnaz6pHGJbeO3tHY/aSzbZJV/wBsAZfntx9ao+OjpejaKJQzXjWihljMZkM7Z6CMcD9OgrPnk43joUqceZJ6l7xJq00MPkqtzcG5dVKxP5YhUYJ68NzgHHrWH4X8RWN3NdfatJmt2uZmSeDrnnAJbPJ4zgYpunur6PBfX0hjupiZPsk8hVHZlOFXdwDgH7p5965nTrHWH8SQzaVai3hALXUUr7IlBbsGBIGOm4DnvTV20OSSTQnxb1Wyfw7qlja2ouRHbs8cy3ZcQBmA4GTjIA4NeDWCXUlj5K7S0mfm2jdj34x+IPevU/iFDJpXw81e/mnQ3d9eLHD5cm9EXdlVU9CAF9K8i0w3M8USwyJNKHwYpXEYbuQG/wDr59K7sOm4uRw12lJROvtbNrPSIbyOcyLG5i2o+2U4GSwAwce+T3rZ+HC6gdbkbw3dWSFoh5n2uHzACy7gzAbeg6/Udc4ri49TFrPPJZtJHM8Rh8xbkgop+8BkDJ+h5ra+EVrpU2vrDrMt2lhPIXdopzumKhvlkO7gdD8x/h6HNaVYvluyaMkpadj2aW7vL91tNPVdG1VZIXuL62RLZp2wVLMrj/VqOO+T0GBk6D3N5Dp1xp+salp+pa1HcCaC3jk3MVU/JjIznaHIPAPf1qxPrnhiza3/AOJvDcfa7bMdtMwCgqgw24DJyAvcgHFYOv8AxNs7KYGa4t5fLt1dPOxIrv8AN8gUcs23A4z745qOtg1epsah4cTWtbsdT1Rrq2urLE8cgi8xbYdMN/DuJAJCjj17k+JnhOHUJLe/vLOG5gM6iS5iQLtUEMQ4J+b7p478jqRWO8gutSTxNpVw9jd6hFHaiAXBIdB82eM7DjAGD2x61h+KNT1rxV4d1TSbu4uNO0/TrlLiXzt9s8qMMmJ+STg5+fjOQcYoVne49U1Y4XxLHbS6w9xpumQWFmSrQJDcGUFf72T0J5OO1T/Gi9s7bRNM066sTcXRWTy2DECBgIxkjoehGPrVrw/pFrDeRxwkixhkbY7nog5yxwOw7jOa5n4p/wBoXsul6pdT7LIMPtEeQTuZyWO0ckgNj64rhwq5sTp0uepj3y4ZK+uhxcFxMi+U1uduOjJjnvVlMsFaOKPKnOMH/Gr1lo99PqQtY7F7lnXdFzg7Twm4gnbn3xS+IrXT7K6+y2tw8jJGm/Zn5ZMfMhBA6HPQnjFe8rdj535kUV0yyJI0aKyHKlSRg/UU2W5WS6kmcOzsSWYyZz9eKiSO1k/1dyoIAys3yEnvg8j8yKsDSrjG6K1acEf8sZFk+uQpOKOZdQ5WaWlRQXco8tmZs/cDgHGDnJqiyxq3DSBc4wAM/nU2i350qW4aa1aNvJKhXHrxk5HP6VVWeGbAj+Vs4ANC3EyUeTIkkfnyKWXgEdj+BqvJaHe37+Tr3FSxdSFb1yc1YSFmUMVPPPIocQTKunSDyiVOzAI+bBzmtS0uHguvMlaQxKMx7PLzzjOc9fb8ax9IuoREPOiiBzghSQf1zXQWFxpcl0ftazGNTw6KrMcduo4696mWxUdzpINU0e6ja0vjJOgQFDLborq3fDxjd2qnJqWnQ6ik2lreWuJMAncxB6cHPPHHPSo7XVPD9vLICLuFDjLxIA31xv8A6mp7a30vUJnutK1C786ANNL5wBbb6gZ5AFcyjy9HY6HJS6ozYJmmvXkmmuJUZhGnnfKY/myOuVC+xPQniqt3ayi4McqKpDYzlW59CV47dKvKtpLOsMM8T+ax3uwaPknj7pII/IU278NXX2VGj1IXcSH5Etrpsg9xsz2+mefrW8Z2epjKF9UVGlSx+aG4ga68phGMqHTryfTrnrnFYOomYodl0+GyCC7Z68deDnPAFX57Zo3ZEV8hfmDsdxxzznk9DTZhJFbcOY8oT95gW46YGcZ4Hv0rS3UzT6HZ/DjWk1iW30/UY4zf6fEVjJciSdFzwP8AaAwDyOFHHUjodY1S0ljmhEt1JM5+eIMA4DDJwzcAEL145PA7jxsfaMqbOR4JInEqNE5QI+eoz6ZbGP8A9em3iM6jAi61ayFrdiftkIUlick7kbg9+Rj0xXLUo2d0d9LEJq0joL3XrOWV1MAnuYVDOkn7vydqLzgq2CSvHuST6jPEk15frpytHbWkUa7vs8aP5jBe4bAJAPbPTOepqrZXvh/z55JNSiigmH3CjqzH1ww498EjOcVHqHiLQLfd5F55/ThIyXb1G4gDr/XmsrPsbc8N7mhcWkk1xb2FrbyqCwZ5WYOy7RtGTwQOvBxxj0rD8feIluLkaPZMZbWAKJJHYsJZFGM59ufx+lZ2p+JNQvIpLXSLNtOtZWxIV+/IPdgOB9PzrMttPRopJpJP3u44VQDn9RWsIpfEznqTcvhRbsLsbXzbRNnkMd/XPAyDkfmK2rW8twI2+xWjyAElWV+Dn/e5/DFGn+D9dk0RdaW0Y2RYozr8xX13BeQPelGlyI5DXCOFwCcNgegJxxXReC3OW03sdf4J8WWHh7VYL5tA0+6RPmZZEky3PPJLAY659ulfWGleMdK/si0vZbea0S4iEqbgpQL25U4wRXxrotk1vewztIr7DuIVgUK+nPvXqHgbx9pllo0fhrxNptzPpyllhu4iSYQTnaefu9wc8VzzqRT0ZvGnJx1R7cPGEF74hlsbbymPkhju/gU9yR/jV153i0qWct5nykKScZyfWvE4vG3haK0n1LS59fFik3lyG6svPQsPRgdwH+TT9X+N3hrWNFudHsrXUo3jKhZfJwrYPIUDJH4/nWK91OTdy+RyaSR0niqV7GO51LTVNlqETKiSoAY1X+44HJBz6H8K8c1JZPGGp3M+sTy30kcuEuMhfujG0KBgDrjFOu9Qtta8SPCviHM13AI47gK6xKoz95GwBJ9emM964jU7LWPC90IGkmawnJ8uQH5ZQpweueB71MFOSsnYuThDdXNXxHYQaaiJb6nM/BUwyxsPwBA5rAdJnuIvNBiVWXcYHJKjP3tpHJFa+kSaR9sP2oSw2bj5vKXcWb/dYgVo3ejeGJ4ZG07XBbMcAx3Y8r8iGYfnW6k4qzMuVSd0eweFNZh8U+DrfULG9uLeWxzHI+djlwcAMAehHP41s2PjDSbLSXUabNHaWyMt/dXCbSpPTDdwe386+evDur3ng69eWO4kudNuGAniTLIwHTDDjNeu+EtbguNNj1VLxrme8kNwbT7QyQccKGUcce4NefUh7OV+jPQpv2sfNHcJ4sknsbWVbFprfJaLdc+UhAGVyB8zDHUNx04qlp6Xur3VteX139iMkZj2Qx5Mj7skgEc4U4zjim6VrMPlSSix02T/AEciWCS5zMzL8xGD1HIxnHHtVCTx/bizN7rCR2VmMiYOshZXH3THhgnQ/wAOfrUcuuuqKu7NWOvuvDss1t9onh/0VXwh81t4XGBlduG/Q15ffao99qcuixoI7R5THJJLE0TkA8qBnPoCcD+tNT4malNGx0u9W9trmRltx5y/uioySVQbgScY3ADBx15ri/HfjHTtPdNTjl1T+3XiDpbXcgkWB8nOCefLOcgcEVrCnzPRESbhrLYb8e9Vja907wta3ClLFPNmVBghmHA444Az7ZrmPD+qaTpWqR3WraOGRtjo0cpUpwfnCjrng9hWDd38V/i+iuDcahe7lu45Iiz7yeMZ4OexHNP00wHSodOS0eOSO4MjSK+4tnAwEPGRj15r0qVPlikeZVqc8nI2dTaz+zSWKQveX9xMs8d1G42rGw+6V27g3I4NdXq3hOaPRLO20G4VFgUz3pnXkyYGELbcEHJxg8V02hR+E7vw1Dr1xGupJCqCY3am3kEiNjORkAYxwMg4rH8aazpXiS2k0Xw5bzRXzkKZTaCBgFzkM/TbjJHCnkVNV81kOneOq3MHwX4b0nVbCK71XWrH7LLMwis3ug0omLBSGQKxI6YIxXR2nhJdEtL65WHR7ZAiu2JNs6Jxk5xgEbs/h+NcLruhPpunTytHplnf27sqLZ3KDe2BjfuY5HDA+9Gj+J9d02wCywTzWrIQTCQyAEEFdr/dznJCkZ+XjgVm19xtzc3kz03xDqk+iaZHDPdXs8VyqzaWFtoZN6Dpu54X0IPAPUHFZtuuo69BaW8y3EUJj868RWKrJLuyQT/dGBzz6DFcfB42jtZoFuk1G6eKIRw286n5FHQKMEYFV9S8a+JNSn+y2CfYYeSpMewKP7xBFZyjdaHRS5Iu8mekahc6HDNLpc1+iN9hZ0USBdsoH3H3YBzyPlycHPavC9fvJb7V7hmkYrvzs37gGwAx44ycUms3VzbXaQ2upLdsj7i7JllYHP8AFnmpI7e7solmvrV4zKjPFcDIaQsBwRnBGCemPXmtMPQ9l73VmGLxPtnyp6Iu+HdW1bTY3g0u9ltFdlkYxYDFl5HP+f55n1K4utSvJbzUZhc3Eh+eTaFz+C4FZlgGUFwx6c4FTO0jLuWTHcAiu+yPPJEggcYKkEGo2tUjk+ViO2cVcgtw+ltcbHeaGQGQqeNh9uxz7VAh88soQAAkkliaSkOzWpatbGR9Nvp/Px5aqQN5BOTzx37VnxswUK4HyA7cIAfxOOfxrcikZNFuflBUnaTsLc8dPm46jtWZp6xtdxB2eON3G59nQZHv9aUd2Nt6FieRPs9tbxbfNUs8zCMKckDC9M8YP5mp7eR1iCmKNjzyUBPWqEnmKizi3DIwY5PQHPrj0FVftl5k7RGBnuKHYSTNfw/otrdaNdam97b2/kn93BK4Dynvgdfyp8PLYZsqgPA7DPX8zVTSNPhleC0t1ijNy4ADAsB1xnH1rpU8PXtmZLe6FtAkiDBZnRmXKkYDR85PbcOh5rN1FB6s09m5bGC6LuJwSvUO2T/+oVMssyXGd8ZeX5S8sYdT3yCQR6fStO+s7fTpvKka6PHHmKu18dwdzAjtwaTNhtgaSC6lVCQVR1HX1+U88D8qvm5kRazMSF2VmVs4PC7l+Wmrc3EbBY5dqgn5QOPyroZrnQY9NEiWUclwJNpgfzFbkfeDZwfT69sVRabT5Iwzac0JPTbOx7+4pqV+gONuoQ6jL5Yiu7VbpZADGsiYzz2Pp1p1zf2lzM8smnW24uoEcI2bRjAAC4B6ZyM89etNSWCU5ZbvCr5YH2j7q+n3cAZJ4pJILFmEiLdLCvVtocjPqeKVkGpTga3WWR40ijAyfn5J54A5x/LpVnXYdE8m1usF/tCs0qRsN6EEckcdck1DeWdn9pdo1Z7dIxjygAc4xljk455xjpge9Zt8luYifNmeUHg+WOB+dZyipamkZOOhUu49KUs62s0sY4BdlDZ4wMZPr1/wrH1JPs06SQ2bWoKhlDEtn35rQuIYhE5Ekj8Arke/+f0qN9k1pFAysNjMVOBnB7delCgkxud0U7fVL+OfMc4U5/ujHP4VpWusaupCx3bA+gVQP5VQ8i3ABBZic+2Ku2SW6YyrlsdA2Ofyp8sexPPPuev/AAB8U3lrrE2l6pMJredS0SysAC3Qr+I5x7Uz4vLf6D4unfR9QubWBwrmCKZgsRbP3cYAHHT3rzy3SGWKNLhZIgTwZHwu313YI6j0p6TafMES+i1G5KElG+0rkZ+qE0WXYSv3Or8C3Gp6trbLqd9fzpCnnIslwxXrwT7VX+KlvDF9kjt5rQSAk5UgSHP07fhVzwNpyXV/IdHaa3cQfvxdSbiEz/DhR/Ksj4nWaWerxxTSJeTmMbmQEFR2ByMH8K5lrXOl6UTl9L8TappenXmnQ3UqW92VLsDkIR32kYPHarGoaTr0elTz3d9NucKYordQnmhuQeBzWPLGrAqu4Y6gjgflW94e1+S2tV0++aaaAMDC6je0frkdStbypx3MI1JrqReFdMWC6TT9Uk1COTerCO2RWyD2JJ+U5966KHxDbSanb6RrXhWK6ukJgDzXDQ+XuPGMlgB0Pp6Vyk0kkN/dTQajcs+QUmKtEX5646gY9av6hrVzq93BfXMAee3gSJ2HO7b0fpxQqaeoOT2Oh8ceELjwxFCt28ZaUts8i58zA9xtUj8+a5hpopre1tWVI2iJ3zkMWkz0zyRx7AVc1TWLrVJY5r68ncqgjG1guB9FAAPrVT7Qqx7VVnBOAzgcH+ta69CF5soXFrcRHdFPknnKMRj2o0++1nTJ1kt7poiRkq3Qj6VPc3HmSDaksaKmNqyZyfXkcD2qvpaW8mowx6jcTQ2rNiV4jyv58dalwclaRUZ8rvE6Sy+JV5ECl3bOzhSscltO0bIfUYNWbD4op/ZEmk6ml3PBsdY/mDMWP3Wdm3E4OegzXE3ejXwuGVbV3VpAiMhDqSfujcuRkjtmq+s6XHYGALcxzmWPc4UcxsDgqfoe9YrDUuhs8XVe50A8RatZpu0m2hhZkIM8MfmOM9SPT8q5zzp2mlvJJZnmWRWMsigvvByOSabZSNGoiEzxbmB3I2SPwFd7p1hJcWCDVVt7qQjas8gw5TsM9altUiverLc40XnnTyTGIb5G3P0HPfgAAV0vh24QtNdQ29hPLED5dtdTvFgcHzdwIHHTAIOTxWheeDvtsP2+3urRIVyGMPz5PoQP51La/DfUZhG0l9ZIrEYHzMw/4CBmrVala7djJ0qidkYa3d/9knsrm9mt7QyLN9mJxEXz97bj5vX36nNa+ia59n1DNxqs0kTvvl80Fw3rwen0FdvpXgGLT0P9owi+bcwEkhUoRj5Shb5cZ6n0zwa5rXIPBMHmRw2MklwG5xcMsX/AMds+1Z+0VRuKVzTkcEm3Y5TxglnNcq9nLbTxSEuNibWUk9DnqfesW3kurW6iaORG8txhZeUBz6V6H4Y8P+Fdc1CKyttP1aOZyql0fzEjznkk4x0OOuccVZPwruL6W+uNLuYdlrL9njimiw0kgO1l6lSyjn5SenrWkZW91ozlH7SZL4f8PtqIs7i4mhf927vdRIpWQDHKt6bs4zjjsa5/xHemx16TS4ma3JUfvFthIWB5PBPQ9h1r03RrDxZZ6QlkmmQWpsYtks0TCaSRQRzsIAyyg45IHGQOo8n8Y6DrUXju7sY4bkXEr7o04BkyM5yOPXvURjeRTlaJyUNndPdhrmKRPOc/vJImxk98AfyBrtfskd/4estJja3s7iHMkxlYKq8clj1GaqWGgeIr1Ht49OuHQRC6wV4VADhgTx/jj2rr7W08Pr4RMl5DBca2LURtE9yseF28O2RnKtjPI/lnSpfQmnbXQ4e60tbNPm1jTZCeggn8xvyA4qqqW6of9KdvQCP9eTU8djYwt/peqxKf7kEbSn6dl/WtCws4ZvnsdGu9QGeHupBGjf8AAVx/6FWvNZasy5bvRDNO0fWLkfaLKwuriAcMUVePTIycduv1rbstDWC5a68T2otonHAe7SJyfVRwCOv8uTUE6eLvs4t4bM2VuQCiWpVVAB6gklj+dc7crdW14rXyXJmyDIZF+Yj685rPWenN9xppDWx3E03hIaRPNa/bjaI20t5DMHPHQZUD8W9PpWRZy+FLm6toFbUEkll2/wCqQqM+uTzWTHeQvoT2a25EhnEgJ52jBzj8hWZZtKkyzJG26Nt4IB7YPb6U40bX1ZMqrfRHa2t/pNj5osrK71MDKiNrZNsRB69TnOD37+1Zcfia+hQRmCzO3j95apuHsc5P5k1D4Vv2t9TiSQObaVj5gIyBnv8AgR/Os7xJcGLXbuNZldRJwWXacfSl7GPNqX7V8uhHpqMMTRNIsqt8pBxj8e1b9p4n1i3iYyaldAArt/enIHOeTnHauItNRs0shITcDLbMbQcdDn7wrsNN8e6PBoxt9Qs7zUJEdBGJECqEABIO1wSc+uRVVPS5nD1HS3s2pzgzz+dG/wAweSXfIT068cZ7YpJbFYW+WaNoupbfj+Z9qi1/4h6VqvyRWE1tDHgJCkC4UDODvLk/lgVl23iSxu5CpiuE4xnap/rVQbtroKSV9DprTQ9S1N3k0+2SZIcBmRgQPQ4zn15+vpV5PBXiKY5itBJHg8q4bp6hckfSubsPF1rphV4ZL+K5TONirsPbn5ueCecd63rn4rrqGlta6jc6sr71CCGKP7oweX3Bic1nOVTm91qxcYw5feTuUdT0u4s3CMtnFhQpBu0DE45LZIxn0x0x71C2k6gZESMW5ZucR3SE4xnOAx6A5qleeINDmPmRx6huc5Yuqlsnqc7uec1nT6pYsrfZ45wfVlXk/gfrWiem5DWuxpXWlzLOUm8mJ4nPyvOoZD06Zqf7HOkHnNcWx80EksytuBPOPTv6YrKHibzriH7ZJdXBTA/eESbQOw3Hp7V0HhibTNUuRYRWcsk0jbg0sgjRVzz8qjJPXuBUynyq7KjDmdkY81rGuV863243D5+o+nWqMlrAxOJhnoNpPP6V3d9Y6Ws1zp6aNbpPGjFZkuHHIGehz61yN7JFCxhktF3Y3fLJkZz/ALoxShVUkVKk4mY1mUfaI3BzzninG2kBy4C4GPX+VaIuoJI/ltZAyfeJnGPXj5f55p8LR3UbyRWmxFUsQ8+egJ6bKrnRPIylbpgZjZWIGcFSf0xViO03yqDNHGvU4BOK1re5tLOwWc6XG6sOSLhlfPsQBgUmhNZatqVvYLBOk00oRWaYFQP++SaPaKwcjO98F2clnawzR3Ec6yWxBKg7twbpyMj8K5b4nOJtXT7TCqgRq2Y2BPfqcZP49K6rwx/atsl1Fp32dIYZjH5c0rsuRwSMDIz9azviDBEtsl9qGnwPP/q1aKY4AxnoV5/E1xwdq1zqlG9Kx5gqLtbarDJ4+lPj08efE7bcOw43Y4+pq79qs1ni3Wh8sffCuRuGef8AOa2L/wAQaXd31gtppf8AoVmmyNJT8+McgnJyM12uZxqJjJHMJJGG5U3EhSd3H8jUqyCYpDFZQrLn52Uklx9O34UpheSEtHBGpJz/AK44xn/dNVoftQbassSMW4/dBgPz/mMUPlY1dEhWOEuk1uxH8LbipB/HrToraKR1Bm2EjIMin+lXoYb3yBDdrbyAn5Xjdl791IOfz/Oo0s7hbpViii3hgNskxK/nszRzBa7M3ZbQz7JHkkBwGKAAY74zzTbb7DJeSfalltoFRjGYoxIxI+6DkgfjW4dIFw7sLdFZOWAnIBx/wD9aijSzhie3nsS0bkMds43DHoSn+FLniPkaKF14kv08PW2i2pK2i/PcrLh1kfORgdhWd4ktZFuvNuIbK1nPyva2y7dnAIbqQcg9jWtNFp8d8pNnI1ovJjEwVzx/eKH+VY8qK7tJCpVWY8M3OPy/WiEYLWKCUpPRsyBAxbvXRWuouujrpt5btKqyB93m7SV9CaS1t7RkHmyT5C5YBQQPpzz+lOMOnrEEaabJYkD7Ov8A6FuzRPlloxQ5lsb8usXMGmyW+k3MEMbgFSJ49y/3uSc/z/CsoSatNKkMt7eDfhsPK5GP73p+NN8m1KxGO6uHSJG2LJCuFB5IA3HvUNvDayyoqyTeYx+UtGMfjzSgorYcnJm28cWnXKyPqtjeOIWUq4aYLnuOwYdRzwaTQYrSbXLSTUGSaOSQKYfKZi+7gcJjnkHj8j0qBtLhE0qy3kxkGGY+UDnP/Aqv+GtHuLrXbOLT9QMF1uLRSvFkIVGc4yc+wqk0luS030PoPSo9H8P6dPdW62ltaM4jBWPZHFlQSBuAOSw/i9cV5t441jU7TUo7n+ytLk0qxnjdJ4ZAylHHykrnfuBBOcgHHSjxX4d1XUtNh1XULyxmuGgjGTCSAQxUPtPyZJ6jbx2J6VKWstC8KXui+Iprm7W7LSbrSJFG0EYzuOc5IPBHp3rnT11NWtNDdtPEun3X2a8ivrvWL1IEeaVF8qGMNj5tjDkNg9M4x1HNGkeIvBOsa1czyosd82x1ibaM8AjaeUwW554DVn+P9Vj8J+FNPn02GKNtqCErbgDzSPvFM7eg+8Qxz+deM2S3MMz31pcva3EiNueBthwx5Gfwqo0+bVCc7aM9+fUIf7GuftiQi6CNzJphiWfgEJsZsFcfLkkcduleDapq8OoPJdxaJbWFzLK7u0H+qKEDCBCOMEHnPf8AGo30q9uVRrq+uLhd2RvuGPIG0dR6AD6VKLFI3MZBcmPcNznA/ICtacLbkSbZFpeqxWk1sZNLtZ44yfMDjl8nqCMYxxjr0rt9G8fWtysOn39nb6dEzBTJApx2x2zjseen1ri4tPcSCMw2zbgGG5n4zj0Iq94gs9E8qyn0SG6SOe18yRbsgsrBmU4KnkZUnkUVKMJ7oIVZw2Z6JrmpxaRof9r2U9rd2ckm1kDshkbdj5WXpjnscgVxfifxS+sWjXMmmrFaNmKHFwTKHAGTu4yORkEYrmpGvEtBatIpgB3CPe20H1A6A1ratoOp6d4Z0jWZrm2kg1LzDDHyxTaQCSGGMnjpWdPDRhvqy6mIczHtZnt9P/eeYzSOWQiU9NrA5GcZyRz14rMWaZUdUnkUEHox5zWzPFe2un29wXtjG8rBUEKnnAyTke9ZXnzRs+0xKenECf4cV0owZf0CS3g1FPtK7k2kybj06k/jiqV3efaLqWcsBvYkDaOB2/Srk15LPp93JOsbTyYJkCKCTu5zxWKs3H3VP/AR/hStqVfQ/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g;base64,%20/9j/4AAQSkZJRgABAQEAYABgAAD/2wBDAAUDBAQEAwUEBAQFBQUGBwwIBwcHBw8LCwkMEQ8SEhEPERETFhwXExQaFRERGCEYGh0dHx8fExciJCIeJBweHx7/2wBDAQUFBQcGBw4ICA4eFBEUHh4eHh4eHh4eHh4eHh4eHh4eHh4eHh4eHh4eHh4eHh4eHh4eHh4eHh4eHh4eHh4eHh7/wAARCAD+AX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ysSzEEBseoIrTWFJMedFuHqVzx9ayrRnIwAwHf3rRjmkVQykA+uelXa5CbWxqabealpuP7K1a9tFH/LMt5kf/fJ4rqNJ+IOvW0qvqlj/AGggwC9vKUf2+U/yFcdDddABEO4P+frTo75lkLM449CciuerhKM90dNPGVqezPTYvHHhTWJ1W5dtPuONguQykH69K2o3t1dL22lhkPUTQt8p99y8/nmvIJLuOZFjkhjlBH3XAYflRZ5tD5mm3V3p7kZ/cTEKT7qSQa4p5Z/Izup5p/Oj3HTtcKqwlhGAfvblYHPrls1ONYUzo63GxzyDGSwx6YOSPwOK8bh8R+IrVgXW11BWI+YDyZW/Lg1qWHja0ikNvqMEloGODHcpjafZvun8a46mDqQ3R208XRqbM9VuJtOe4W4uYoxKT8syDAz6H/Iqx5135Dpa3Ed3C4wyTDeMemTkfhXGW2pw3caNa3wuwRhQFAdR/vLz+VWReywx+WHkiK8/vEClfoec/jXMk0dDszSg03RE1GO4mgurGaN95MMhRPrzwPoOKpa1aX7HULqzjSZZ5TIZ7e8aR1QtnBX7y49VH41eguLuODzRPHcJ2wCGJ/P+tVF1KBbpZVZ7eYjAdoQRn68En9K66WMqQd3qcNXA0prTQ5SC4825RjNO4U/MVmcsPcZFaD6h9mtz5dxcCNmBKLeugz6nj+tbl/fWckhbU7CG6OeLiNNrn33ZO4/72RVaSxh1HdeaK0VwDjFuTsZf1x+JIHtXp08dTnvoeXVy+rT21MSS8a4VC00iKT8++9yTz16cfjU1/qokvVNpIkSbAEVbnAQAdTjHPGfxpfOexvTFeWcltkFgJYsbj7cdPfpVA3MLXJIQiPO4qRhRntXWnfU4mraGo1/JNZK1xczSydCBcxYI+hBP5mqcam5PysyIrfeWGJiPyxmmXNzah98LGJDhTkbcn2GeatwCGaAta6c0zDglImJHucH+dF7ILXK3+kqjT+VOEL7d/ljcTj0Bz/SoZrq4NskTef5eerRjH5Vs6V4Zaa6hmvngs7Zj80hmUsB3woJOfwp13omkx3UsR8U2bRqxKrglmHuGI5qJV4R3kjWOGqS2izDie5iYvncCvQwMDj3wafHdzxkSCTGD0VHBPt1q1cy+E4ZkguvEF7EcEFlsWII9vm/Xmr0dv4XitDcW/ihpI8fL/oRYOT6ANjP1xS9vDuN4Wr2Om8I+CNS8YaK+orq1taqo8qFCWQnae+B+pyayPHb+J9Pu7XQ9b1ie+trRd8O0sQ2RjcJNoZvTB6Vs+APHGg6L4fbSLXULW7mErSRmVmtyQeoJw9dLdaRpPjgQarqV+to8Nsy/ZLG7DITnILOVGfoF/GtFKL6mbpyXQ8ibU7gwDbIytHyH8xwcenAqkdRaZE8y7bryrySEZ+mDTpAUuZkjkYAOQql2yOep6YqCWNXl2tK7Y6kyE00Q7k6yFHVknjJBG0EvhR6j5P0xVuLWLxHCm4jQAZyJGX8ehx9cVSFuwi2teSlW+7ycfT2qEW8bTcSNhQOjZz9TQCRqtfvMAj3qy9WLC7GBjtllyx+lEOvXkgMSvAYQu2RZJM7we2eAD9RWYIWE4UXbBudo7frUIdljeFp3ZhjnOAP1OfwxUtKSsy03F3R0Nv4gs5bOVrxpknC7I383CfTgAnj6/SiXVttibe2nh2SOJIV89Y2BHBBB6c965VLue0dfLlZ2ORkE5/DiugtotUmEbmW2O9lURtOocDsDjLe2Mj6VjKCgbRm57iXTapZ2fnXMcYWJm2/vUb65UdRz1NYseufYdYttTjuM+Vcxsdoxhc4OfwPQVrXd41itzG7KZZXLOo4HXofT9awNbujexELFC7FcYAGf0HNJPnWqHZRasz6ssna70sEEfNHwR0x2/nXkcfhOHV/irdWE0gSGS3NztUAs+MLjkfj+Vdt8Jtc/tLwTp9wWBcQhJf8AfXgivOP2jNP3XWn3sTNFl2jdhxnPI5x9a8fBy9nXSfoeniY89FteplRlrbWbqzj1KO2s4meNp1ticlegxH83NVUuCzr5iszFskSyucggEHqTg59Kx7FljgDNOdm0DAVQSfrj9a0Ldo/sI3SlpJHzsLFQ31wOhNfQHiGshKpdXKtF5cfIyQFDcduMd+Se30rOmv5H+dbondyMXOcDtznFZtm2oee0U1z5MHBMIUDJHTIK89anupbVVWSYGRj0JKk4HtSXoP5j5LoF/nnlkZF+VXlZhn6c/wA6abuaArI0jrJn5dsmQP6YrXlksLzw/ZQWNsRcqcPIjIFwR0Pz56/7PftXOSTKAkbOxZG2tz0Pp7UoNS6DmnHqWtQ1Sa5YtcTjAHA4x+IHB79R3rMupvMhHlu0zd2LfoMD37VK8YSUt5bKD93JOR71TuVaJhukYqxwTzz+Oea0SS2Iu2AkZFy8skceD92QLz+ZP6UyIW5YGMMVPDN1J/ED+VWGjt1kHlyx4wMbh+v3uKd+7WIN50jvuycE4I7D739Kl7FJ6jtb09lsbWVjKrk7RkvgDHrkjIrN+wythmvrdCRkq8nzD681pazbTDTkkknvkPzeXuZ9rZH+97f0rmVEm0f6ZKuOMfaGrGGxtLc56yDbVG0hsjtitdYW8osWYMWwDuAFUdOjYojbuFzwMf5710ZkVtGSHcBIszP93tgcZ+tbO+hmjFIkzw0m0k44rT0fR9S1Bf8AR1CxtyJJAcH6AZJ+oFWPD2mDUtWiicBwzhVGThj159h3/Cvovwp4a0zT7FJJAJHOMnb1PtiuXEYlwfLHc7cNhVUXNLY8Gj8F6opB/tGyY43HKtx9cgVm61pWp6UhNxGjoD/rEG5cn17j8cV9I69f+HY7d49Qih8lcnzNwAXHXDcYI9Dj614N4qvTrFxcR+HbS4vLNDiO/lPlRL7bjjd/X681z08ZU5rPU3qYKny6aHJpeSk7JFjLA8ZXkVN5zsGZ/K+Y8gxE5H1qjcx3VrO0V1BHHKOCqEEfUGh5mZA6ZYk8lwvHPTg16SldXPMlHldjX0jS/tkj/Y2+zzbTIGt90Z/756E/hWlpfiPxFp42/aFvUUndGwdGOPcfLn6is/w9qk+nyrdxuyEKVHltznHsw/yK1X17QZfCt39q+33fiGaZCjyKDFEgPJ3bvmyPYc4xxmsZ0IVG+ZGsMRUp25Wa9n420+QrHdrPp7H7yyxjZn2fP/swrqLLVrfMTLcWt3Ew+95v5D5jkD6V594H1GBtT8u8sbmaMjLNbISeOx9vwNVNSOktqZutCj1PTo2bLEOI2Dk5I4JBHpwTXn1MAm2oHoU8waV5o9Vu7aO+YS2d1PbSn7yt8ysPYgAVSS1u9NuFYRrEWJyzJtU/l0P5Vwdn4w1ywuDDcrLewgg4kIjmAxxzyD+QzXXaJ460y7mFreb7aftBenbu+h+7+QriqYarT3Wh30sTSqfCzUN/rMIdfsy3ltu3NGw81cdztbg/kabNDol2BO9jbwqR8xgeWBv++D8oqzFqFjvSOAyQ55DAcZ9uefzFT6jZwXETSOzSIARvjTkH8Of51EK86ezsXOhTqfErkFvDo1vCJtLtYr0rzm6m8/yh7IoC/nkVg69rX9seXbyPJcQhyiyB8CM9xsAxj6U2fSP3Xn2UgE2Thsdu+R1B/CqNppGpJ5gFvsR8ZUkZHHU9Byef85rR1pT1ciFQhT0jEpS+HrqBfOtNRlhTzNrKrMCOM5xyCK7DwB8P/FXiS6hEtnDFYRqWN+MxvKoP3cDqT04A616t8JND1OTwFb6deWEE1rcTNMyyMDlc9MYA7dCTXeeEdGk8O6e2n2+1ommZ4YlUDygf4eOMV6dHDN2ctjza+K5bxjueZ+LvhdeaxqGmLo/h+HTNMEKrKrlSQ2fmMmQfwPJ56CuyuvhD4PuLeCOCyisPLjVZDakh5AOxJ4Oe5IJ+lel26mKIJIfmbqR0qne2kc1o6iQxSclXPPPuO4rqjRgm9NzjlXm0tdj5d8f/AAtSx8W2+nQw7NP1C6EVndKyliSMspXO7gDrjBrM8c+A9R8Az2cmj6teXjXCO5RLdkeJF6s20sMe/FfWdzpttJb28UsKyujB0kQEFWx1B7fnUF3oum+XMGtY5551KSNJzkEYOaapRVwdaTaPmPR7++1DwsuseKNBGoaQzi3+2cLOh9iMEj9PXNVtS8G+XYvrHh25bUdLYEuhiBnhH+0o6j3H4ivoiw8OyJavZwxw6XaWaPDYRQkNHhlwZCuBnk/dNfPtnPrXgrxNJayeaFEpCyvGVWZAcFwAeBntWc+alrHVDio1dJaM4vzbQwCMzR+ZuIOISBj61Vby8/ftiexCNk/WvT/Gvh2w1TTH8TaEEguFBe8tUb7w/wCekajt3IrzWcxTLvaZsDH3W4/U1tTqKoro56tN03Zkls0csyKlzAHTkMYimOD/ABYyMVWkhZbeObzItrkkAAA8eo/zmrFpEPtgj+0HdxgO3f05yPzro7O3uFm0+01T7RDpQwJJC6qnrjtuHHrROfKEIcxj2Hh+7vLQXXlssMg+R3gcoB6lgCAPqa6b4e6PZ6hr623lxTWO0GffCSjOOhDMBnn9K1757XVvJ0fwwYblwN89ysnlxwR+rMGwD7foaSOLT7fydNttTvNXuACS9vI0cEeRjlmJd/bG0VxzrOUddDrp0PeXLqch8RdHtbHxRcW8cjBMhgIYV2Jnt8v/ANaubu7a1itHCy3DO33f3Q/Xk/lXo9z4Bn1hJJrLVLqS5BxsnbenHYt2/WvN9WtLmyu7iwv4447uKTZINmACPw/lW1CpGa5U9jOvSnB3a3PS/wBnLVB9l1DSWyfIm3qCMYVxk/qDW98cbH7T4UlnQZeJhIpHbH/1s15b8H9UGl/ESGE+UIr2IwsRn5j1H9a938WWsN/oVzp/UtFzuHQYIrxMYnRxPN5pnqYa1Wjy/I+b7N227kWQEAAnjn8KuQuqwsqxSEqOpCsPfjpVvwX4tPhGHUIU0mC/uJx5SFxt8lgSMk7eQc/dBHTrUEEyNCzyxxSBx90JjDdieP5Gvo07o8JqzBXkLCQGdi391F4P4HFIyxXEKZhuC6sQ5wGXtgY/Pv6cDvWlUht5wdoAwFwf5UOYdqj59+OcIOD+WKogtLAFykkRdccg459/aql2Imf7hTceMIAo/AVfkkhRj5dxEQADzHjsOOnOOlObS5LiwS/jJkmL7ljVCAoBIJ4XHYdD6+1S5JblKLZW1We3+2TLb8RoxWMk54HTr9BVOYQzRnAG4HggLkD0p8IVo8t1x1I5H+NWNI0W41bUJNPt5reIxxPKXuGCLtUZPPrx0+tUiTLKkELtUtnHzIvFIXCkLNEoXPDKO9SWLQb8D72eBjr+tS3KwnPycHORjtQykWNTtEOgxTb7eSZsFfmJfkdMdO/1rjJoFEzjaR8x4Mf/ANeu8vVJ0CH96RISFWMrwydeoA/Tn34rmDHCDhi2f9mTA/U1zwehvJanTeGPh6rwb9SvJVc5xHbKMIfQsev5VU8QeD9a0+zeSwEd4q5JULiVQOfu9D+BJ9q9pfSo1V7iJzFM6/P3QEd8fzrMsppLe4+y3MBMcbgBt2cZ+6cdhwR+vavF/tCqpXuex9QpuOx4j4PuJILtL2ZgMNwoGMcOOn/Af5V33iTxnf6VpaXCyBQoJYE9B2HscYrF+JunR6L4kW8sIjDFJmUfKSEc8k4HTqT+defajqM/iDV1s7iUCytSGmO7iQ/wrkcev61S/fz5+humqFNQ69DsLO4ufHWoC61eX7LpSDdHaB9puSOdze34V0ep6zZw6U1vfOllbQjy0iAwvsAo79iB14I4zXmktxcafqX262d3DyBEiUclv4VA/Su28H2sd1etqeoSRXWpjIjXPyWy+ie/+137cckqRVr390IN3tvI4/xhb3U9il6uk3kEcROJZgATH/tLndxnrjoRWBbNvtXmLQ7VYKV3/Mc+g9OK9x1exW/tXUh5IyuGIUhR74+nUH8/TwzUbC40vVZrGdcFG45+8vY/jXfgaykuU8zH0XGXP3L1pEshRVWNnf7o85R+fPH41AduduEB7ncOfxzRCSfuwgjAHTvU8UrbBuiXv8wAzXdqcCRr+HfLtFN8JZ0nPMXkuh6dS2eD06VkQF5ztSORnZgVQE5J745rYtry1h0iUXGnq08vyxuwJIx3Xjj86dpN/Z6a8WsWbXEeqxTb44lTEYUHP19RioWjZT1RnSQGzaFri3uYHkQOnmZRmU9GXjkHsc1HdLp+799Deu7fNhyu38yMmup+JHi6x8VX9hJFa3OLRGTfPhDtIB2jGTxjr9eK4xslnK24YE5yB0HtVslGt4e1TVoZn/s+4bZEjuY5VLrgf7XUfr9K7Xwf48W6vBYSF7Gdh8qlNwJ7gEGvK1WMvzGqg8AFiMe9QpPLaX8dzbt5bxOGRh2IPWuOvg4VE3bU7cPjJ02k3ofR1xqrLshXdvXBG0kbvY8Dn8/rRp/lXU0Kz2iyLFKjN5ikkgMNwJPGMdj6Vl+GtRj8S+H7bUUTy5VO2Xy1LfNxkdcD157cVtxRhmCRLuRRtC7QFQnGeV6/X8s14aThK3U93mU43R7vYWOnyXlu/h27juFjkw8cM6iOGM5yQqjA9q6yCwhhm815GLbdozXBeA9Hi8A+GQsytKJrkebLbkvtDdCQ2GwPbca7ppf30PJw4yCwxX08G3FXVj5iokpOzuaGE78/WoLwKmPLVcnrUNxIyyKkb89znpTGm5PRgBwD3qrEXLETyKmAc9xzRbhmd92c/TpTbeYOhZ0+Y9ABSNJsXa+454weMUxGd4kt7xNMla2mYMxCgAZIz3FeU/EjSrvRfBesfYvOu7+6gwXhiLv5eQQqrnp1JNeuSxgcNKgdjhCzfe9sVyvxK0DVNR8OTR6RqiafqZI8kkjEoHWPnIwc0+gW1R4H4A1SSGSC4hhLiLKuu3gEnkHIxg1Q+I/h1tO177Vp9vGNPvU+1W6+USQM/MuR2Brdn8G6v4QSyn1RrdZ7knfbo251x1PHy47ZBrpvFyyv8PLa7hZPNtLj/loAAYn4cA544xXAm6UjtnFVYnls/hXUo0s5vOsNk4LL85AwOT97k/hUuszalq1zpmg28mnEErHDHEm8hiOeccL3xmtLU4tJntpLozLayrFtRjKHQ+mMkYOOOoq/8J7NYtbvvEU1412tjbAW6yMCd7DOcA9MYx9aHW93nl0IjR97lXU1vEth/wAI1pNl4Z02SJGmw142zmV+4Jqx4S02P7VNMECpLnp1AXj8OBUmqP51ol9cNmTzw4z1AYZxTvCV2swuIo22RwKzu2euWP6cV5Eqspq7PajBQ0RZsvEMNtHLFDuZpJSEjQckA4/AV5r8Vh9s8RWl9DuE10vkusMbMGdeAP8AaPQcV3VhbLFaT3m3BncqpPVY88n8f61wXxlubaOysUIddrFo1jODntk1rhJ8tZWMcVTUqLuclrVpqPh/xNYm7iuI7q1mjldeW2qcHBwOuDzX0zDcSX1vBJGqEFAXxyDkZGP896+RrwCa23tE+W4G/Jz+NfSHwU1CfVfC+nXTyEssH2dlPZk//Ua2zalzcsl6HLl07c0Tybxpp8WneKtQCs4YXBfywex5z09TiqM00clxJcAzNMx+6ETgH0UcdPaur+Pdk9t4gttSSISJcIYiyHuOcH864qwkZ4i0sW3YuF46flXdgpuVGLZx4uCjUaRoTzW7xB4Z5nOPmZxtOfqCRnml0rTJ7xS2nxzXTRRvJMiZHlooOWJz6VTE0WAPJfYchsKMD6DNTw3d7YLNbWT3cUcybJfLkeNXQ9mAPI+tdiOQ6fXPCOvaHNDHNJEYrsYjlRWkDNjkcKSG59M9DWXol5esYtOWS8lgVyZLeFt4cE/N8p/HtmrOpeK/EGraRD4e1WWEWFsQUuCrBpXHGWIHzYXjpnuck1U8ItoCX0yazqU9gFjLRSJCXSRweFPPQj1x74qJJNMpOzRoeMrWxTU1n0yJzZMo3+Wm1EbuMDoMc/jx2rnbtiZA/mZG7DBSQCR6D0rdubyybVrq8tZDewFcTxXA2tcHnJAwQAKyL2C18lfssoliI3rjKtH7Nx1/wpU20kmOaTdyG0tWaR5l8wjqOTxz3qJy7Tna+V6N8p496sJ5MVqJFVkHGC5yDn+dQWTMoVo8O27JcqQRz9K0ZmtzTa1f+zIpkgtU+b/WQtufp3HOPWsQWKyjzCwyevBFdZJKRoFrCpZj5jhyAQSNvH8+/euYdoVYrJ5xYd/MbmueNzdn0FplxbalpVvf2jo8U0eY2QDAzzj+VOvreOSAMv7sH5G2Dke/uOh/DNeO/s8+KpIo5vCt3IQVHmWZY9u6/h/L6V61dXe6OSNSQwP8I6f/AFx/n3+axVJ0ajiz6PDVFVgpI89+LVjNe6BJNC227gXIYHqB3/xHp9BXzvDMBHcGTJ82QO4HBB7jFfT+vvO0jI4MhcE5xgNxyD/nv+Xzt440ltE8TTw7CsFwTJHnt7V25ZNNunI5sxjKKVSPQqaTfAajvuJA8cKgQswztY9z39vxro7W8ktJUkt5SkRYY5+6T2z6Vw11BIH8yNivuKs6Zqklvm3vMvA38Q6r716VXDvdHHh8Yk+WX3n0Z8PtaS7t0ivlVZ2H7th91x/n/PaofiF4BTVojeWsSJcxcoSOD7H1H+fr5/4Q1JsrI8+VAVEcfdwOn0zXt2ieIII9KiXUIZZCQdpVcn864oU3GV46M76slONpao+erDRdS/tWXTJLIQXG1mxI+wcDjB6H9az7u2mtbmW3lWNmRsFo2yp9wR1r3XxDqXhnWH8iSymlJO1/3eAp7HORj/PSuYk8I+HFv1G/UU2gs0cU+doz6tux9P5V6FOs95I8uphrfCzkG+xyaDaQrHeSTAt8qOOD2464rLiRFDbo7hFZTswerfl0r2zQfBugTwpd2Wtavb3tuS28vG2PYgpg/jmuQ8U+FdY0eW6uYbyS6s5Rv3pD82Ccn5RkAfQ9PyohWi9CJ0JrU5TSJLK3Y3LTXJkCE7HRXVm/E8frWTcRyk+a6nBJJDep9q2mupxbFVa1YsOc2qk/gSvFZ87TyAfMvy8cRDj8hya6FEwuLoq2UcUl5cSZETgFDEp3Zz0zWFdxwuzFGkJIz/qwOc+xrq9N84xJtOmkKeRKqA9e+4VTvLOaSETebaKrFsY2jofp71C+Ip7D/hf4oXwzrYivNz6fc/LKrEhVPZsD/OM19C2ccl+8MliBdQygLGiiPYgPQbgMkexGPrXzXqnh/VotMj1OewuFspOI7hoGEb88YbGDXS/DP4gDQ5Y9H14ebYcLFKRkwHPf2/lXFi8JzPnjud2ExfKuSR9qeG7y7tdHtbTU/s7XUSbHaNty5XoegHTFaFlMZLti8nnKVJUhSAn1rx6bxd4ln8Mu2itp+sOV3QXUx2yRA+oTCt7EY98123wp1q6uPDi3OuXFit1KSJEibd5ZHGG549cfrXVRxEJ2itznr4ecLyex1YR1ud+4g8/f71aNxaqubiPnHG3kNWFc6n58rLBJGY0ODsGeKwNWvrrYWto5WYDovU8/UV12uclzuVu/leQSCFP4SBx9KrG983dG0heXO7IU8CuLl1DVpbQWyThFC7RwcE+p7022v107amoXS+a4+ROu5R1PvRYVzq2l3XUSM4O4MFBPp1/KoNcjtrOeC8kDTzswXczE7B6iqNh4l0m7uv7PDIZVjyoZcOFJx6cfWuO8d+NrfR5rrSYGuDfyxk28XkM4O4Y3ljgfrSbS1ZSTloij8UoZrnxUb2R18s2apbpuywG7qwwApPbBOetZnxH1mz0PwLb292kkrXBRWhQgMc89/TAptmGs9HGqa5eTXEuQ0skshd3IHCAnt7DgCvHPiX4y/wCEm1aNoXlEMQbGBgEnsBngAce9cDXtZnc/3UNRmv8AiSO+WOO3tWhVOAXIZsV13w1nmPhhpBIUS4vGLHA+fapAzjtwK8rmu5Gg8tpN5GCGYDP516X8P1ifw3pYDM7Fi/T7uMj9c1njrQo2sXgLzrXO4vpooIbeORvMeOPe2Cew4/z71Jo6GDSFiwourxRvxxtTOefbmuT8bXp03VrW4Z2aGZeAp42jPX8qr2HjmxXUniullMgVWlPlllAxwFHTA9/rivLjTlKN0epKSTsdxfXUULJCFJhjACoOsg9favFvjBrH2jxRBDErYhTkentxXf8AiHxvaR2hurL7Kp2jZLIAXPsPQ568V4Pd6lNqmq3d5NJIzyNlMNwPqO9dWCpP2nM1scuOqJUuW+5qx3Vwy/L5pyP7xHFetfs66o32TUbO4JUWtysqrkkbXGO/PrXjMLzbuFPT+6ea6v4Mas+neN5bOUbI9QtjE24EKCpyDn1rtxseai/I4MHLlqpdz2f45aOZ/CF5PGFZ7aVZozjnrgj8jXjGhWN9qWqRWVtavNI6jCoh39Mk4JH8xX0V43t1vvCdzueNlngxtLbdwZccf7WcHn3+tfOPhrVLvRNWW8sbiSz1K1crFJsWTsVIIbI9eorPL3aLiy8fH3lI0Y9P1Ha0kdmA8THduJEhOe65+vSorWOSG4iT7KZST8ybWXJ/uhhzSrdWMlyx1G2uJQ7mR542AmYnsSfl2554APPWo7V7UOfMnmjBySQn3fTnJP6V6BwMtXdzdNiKSDbBxkFnIf3+aq04WRXAtsor5GcjC9vXB/GqzOsgCxebNIT025J/D+lLJE1ncKJrOZDwfKdSpP1Gcj9KpJEtu5O9xLH+8IfywOueTkeveoxdFn2jbIOQfnP5dqdIywlDbPcxt97fnnIHbB9c1WhaGJy0nnZyfmRtrHqc5PcHFGwblua4UplQ2MbWDHIJ/OkghmEI8uNgB3EhHP61VtpZGn8zzpny2XyxyffOa0rG2hlhkVZNsygHJJ689ABkYB/Shuw0i+JI7cQzxfu51JUyKG3fd685Ws6S4aVt8l4d2ADlvTj0rSdZJNJh8zy/LDkBgBuxt9ufr+Fd54c+C2p6vodpqR+w2/2iPesdwX8wL2LY9Rg/jWMpWRpGLb0PnrTp7rT7q31Kz3LPbuJEJ5BPcH1B6H2NfR/hrU08R6RaalaEGOdBvG75kYcMh+mPxxmvnvTo/NiVVUEkV2nwk1//AIR/xMdJmcrY3rhRvP3Jug+gbgfXb6VyZlhva0+aO6OzL8T7KpZ7M9UureX7OXkX5h8vAyT2BH8/zry/4uaH/amjm4t41+022GUDuPQH/PB9q9hcO8skbOGV0zG2Oq9fzH9fasPV9JSWFD8zKVKEd2H/ANb/ABFfPUqjpzUl0PoKkI1IuMup8u2kizRjcoBHUEVXubdTIQO4rovHehSaD4ontuRb3GZImHQ+uP8APeslY+ASWOBjkd6+thVVSCmup8pUpOnNxfQd4Zumsr9IjIVQnhs/dOeMV7PomuarBZRyW8jSiQ5kWQbg4zjn14714cyv5gYK3B44r3TSLm3TQrHzFJHkhtoIHXn6965sRaLTSO/Bvng4y6E2u3aXGjkWFsbO5znyV58wk54JOc5xx/8AqrM0jUliu4NwKt80cm714z+uapeINSgd1jhOCPmx6fjXnfiTxXd6hPFa6SzRv83m3CnDSt3b/Z+vU9aIJuNgqyUJXPZdO1ixj1ttPj1CMqwAKhtpkPpXS6NrGdWazvpMwtgIXPQen5V876bE12y2/wA/7zKl2P3iBkjJ71s6Fq2raLc7bjNxBG+zZK2SB2Kntx+FZzoPoy4YhN6o9K8e+EYpJp9T0C3byVy0sSHhh3Kj19u/avO38thtSRmyf73/ANavWPAWsJNAWa43W+79+XHMWfUCsv4h+DoZ5pdd8Nr5kOd1xGv8Xqyj19R+PXrpQxHK+SZhiMNf34I43StOsJoQ76pFC27AR48kmr99ptn/AGLbs19AojMi/KB83IPfHP0zWYti09ilzBIskzO2+MHG0cHvUj28o01YJvKQ+b5i4BL8jpxxXW9Xe5xK6Wx0mseLtLk+FaeFmhuLm5iTEIWLIVt+4Nu7Yyc15xHpK6jd+UqyKgQu7dSABWwIN7qA8gY8cxr1/Oum0vSrzT/DdzqMcuPPBhRnUAAA49e5oqVOVBThdnI+DPHWseC7kJaNJc6cJM/Z5H+6O5Q4+Un8j3Br0+w8W6V4unh1LRb+3s9XjYFYnQLL9CO4P+zn3ArynxDbW8MCx/u5ZFGMxdM885PWuONhILhCpKfN1zjHvXNOhCp7y0Z1U8ROn7r1R9m+CvFEdrJezazeaZp9rLIgEMtzGH4X5nUlgSM9ucU/xP8AEHwnaAWen61Z3c9zgGSCTzSCTgAgfX2r5N0nxx4q00lGvFvoI+Atym847Dd94D2BrobP4rMdqXPhrT2fgFlRTk+vIzn8a1U6sY2tcztRnLex9XWOsaTpuqW3h1b2Ke/dGdQ4cRzBfvFSFbGPQmsnSLO+1nUNS1bV760jtBM8dtBbksI0HQl+59q+cpvidpjStJceHkkuMY3uSzYz0yTnFVb/AOL2vzWEllaRwwWYO4QODIpPTkNnI9jx7Vca0n9kiVGCWkj0y7k8YXHii8h0W8sktVkZUvIAsxdR02sfugenTNMu/E/h3wzePdeIdbfW9b28op35I6AsBhV9hXl/i3xHqt/4asbpvFUty9wCkljbAQJbsOuQvUflXIJDtCl8OT36/nWTpzm/fehqqsIK0Fqdr428ea14ou28yb7PaH5UgjbgL6dBx+X40eAfC+oeLtWGmaaII5kjaTM0hRTjtnB5/Cuahi8wgpEgBGcqTgfnWrYXGqWN2j6JqFzZz4/1kMhUkdcH1HHQ1vCMYKyMJylN3Zd8S6V/Y0V5DNcWr3MXGyOVZgfUhkOAR6GvQ/A9oLXSLJAWG6BWOemflPFeX3d4x02+s5ZfOmu50bJGSxJ5PI6817RpUSJa28TLgpGi/wAuP0ry8yk7JHp5aldvyGatAtz4rhtplDeXaM4zyMbPSuY1jTo206C+s4oklhc28ht8jcFxjIzjOD0612mmwC4+IjNHxshMbA/7gBoe1tmiLTFVPlEO4XH3ScN25rhjNxSPQcU2eG+Obzy45LZZo28xhhUP3Tzn6df1rmrCJ1wV4rW8azf2n4nuRuz5LbcgdT3J5qO2tb2eMTOsrRQbIjIQSqD+Fc9BwOPpXuUY2gjwsRPmqO3QtWU0qqysWfHQGr+j/udbsru4lddsyZx2BIVj09/UUWlqqL5gJfPXPIqWxt2uvEWl2q4lea9gRUZS2P3i1pUheDuzKlPlmmkfUWo+IdHs9EsLfXLy3hMkICh/l46Y46Dn6V418XfCS6ZqUGtQNKul3e1BLHEGCP8A7XI69R68+lSfG6aM+IVhtZrdhCTAy7jujAAGSPTJ4P0q/wDDbxHDrXh+88Oa/JcTwzDy1L/OuQCQd2cgjH8q8ehUdK1Rv1PZr0PaJxR57a/YiW/0p0I+YO0GORzjAJq5YW1rcXMajUyzSvgjyGJyfX1/Op/FXhe48LX0kdx5lxYTDNndqvySDrg+jDPI/pzWTbSLG8XlPuxy2OCvP617UWpx5os8OUXCVpI65NJms4Lq/wBJu22Wu1Z5EjUSIDxlcnd7cAdDXOSwwrai6FzJKXYjBXGSACTnPXmla8a3mBMPzMMOCc7h1G7sw6H8Klvp72/tlUWixW9uNy+WgAVSeeR2zinFNEuxDd+SyJ5klxEccYAYfzFVJY4YyktvcFZC2AGByR3Pt3p53yPujBwEGST36f0o1G0kikZcqwVmAZDkHnseMj8KslMF3NHgyYYng9Bj1qzpM0lrcM2WYMNvY9R1H51UtLeRpo43chNpwO24f/XxXQ+B/D994m8Q22k2aoDI/wC8dhkQpkbnOPTp9SB3qJ2S1KirvQ9H+FPh++8Z6nbX2uLFJpOk7Vj2wKnmuBwpwPm/2ievyjua9om1q0hlaNpowVOMZX+pzVFm0/wtoUGl6emIraPaozyx7sfcnJP415hqHieH7bL/AKbCPm6GIkj8cV5VavroenRpWWp8/wDhpGbaQm4KhZjjOAKNStxNLIUUqQMhh2+lWtFtJE0lJ1cBZiVznJIUc+/J/lSlUijZDMpJJ6A9Pyr1k0zzGj1f4ZeIxruiBLmVftsB8ufI5DYOJPo3f33dq6CdWYvtUqQeQR0JPH45B/T6V4J4a1d/DfiGPUEk3QODHcoATmMnk4Pp1/DHevfLeSO9soLmFvMV0BDoc49GB9MD8eOvU/MZjhvYVLrZn0uX4j21Oz3R5/8AFzw7/bHhqS4t483lmTNGAo+YdwMV4hZkSnceuOlfVE1v5kRjlQF2Xu31+XP4/kfY185+NtFOh+K54RuEFw5lh+XHBPI+oPaurKcRvSl8jmzWhoqsfRmdJax+WPmZCDk/SvR7UWd5oVq8MUshESqWUN1Ax0BBrgVVWH7zczevFaGia3Jpl8sD825AGxuQR/8Arr1MRF8qaODCSSk0yfxy0Om6BOqeebufES7omXaCcHr3xmuG8O2t8mowvbxkEPsbdx14Ix+Ir1HxbHb+IPDstvaxMJx88RAJ+ZecH0z0rmPDSQ69qlpbwF4dQIH2iRlO2PH8Q7Z9B+FZUZXizTEQ99GxYLbJdGFYXDbtvK9W7t7cZ4rpvDXhYaraS3kdib6R8sdx2lVGRgAkZPSt7wr4ajuNQ+xQRvLIwLedIw3BvX8s/TFd54M8HSaPdXVjHJLJOR5juGIADEnqTjIyeevNHvSloP3Yx13PP7Dw1AskcVnbpprCMiV41AOOOGx157GtLTNSbw7IdOv7Z1R2J3t92Qeq/wCHt3r1LSfBqRG8AJZZVAKnOeDkc96n13wy2oW0cdzYEwOuyZCuRHx378VlUpOa1WppCrGD0eh43448G4tV8UeGd0sLnfcWyHJX/aUfzFcFp880lvOvykvghieRj0zXpMk2r+B9VkhEr3+nQv8AM4BBUY7jnjnr+dc/8QdGivrMeIPDUMSq2ZbqzRfm55LLjtx0+pFXQxLg+Sr95jiMMprnpmbpvhHXdS0f+0rXTpXti+wPkAs3fapOWx32g1qeJ/EGiW2lJ4bmtEu40iULc+Y6tC47hRwTnPDdDWD4R8SeKtT8jwvZeKo9K0+5JXeUG+EE8qjkBl3egIH0qv448Fa14RCLqRWWJsYmVySuc43ZAIJx7j3rrleTv2ONJRVu5NrfhTUNJ0231jNtc2pCvhR5m0N0LgqV7gd64y8hlLNgIEbg/Lgmu2uvFlxe+CLLwzBZLCsBVrm5aZWMyqSVUIRleT6nNYNnp76hci3SeCFipIMzhF4GfvHgVrZWITfU5aezwxG3H1qoLQl2ZQw2qWJA6DvW/c2oSRgrhyDjKng/SqTW4Zuf50WC5h+TjqvOetPhzD8yvtYEdMfyrpPDvh+bX9aj02D5FwXmf+4g6n+grvJ/CthpyeXHYQlAhx5kYYn3JPWuSvio0Wk9zqoYSVbW9keSQr84aNfmJ4yM5z7VZCygkOpBT5TnOQe9bfiPQ47fW7S3t1SCO9x5YYnar5wRn0/lTvFXhjU/DN0lrqpQPIm5TG+5GHsa2hNVIqSMZwdOTiw0SaW6tzYRxFjFmRdoyzfgKbdHy7keVwpAaNc8c/y5rMtpri3k8y3leB8EB0Yq2K1dPaCcW1rdTwQRxlpDNghuRnb055pqPK7hzcysQIxudStY9iKfOQBFH+1mvetMUeVAozlpk2g9SMZP/oVePeDNFm1DxFY3MS4tluPut1OATmvYt3l3UQUfLEjyDnp/CteTmM05JI9bLoNRbZN4Xkjj13VNWfGI4nfp1LE8fkK5vxxrkdhoUku75wmSM8+uD/wIiuhtEWDQr0DmW8ultwfYdf5GvMPijPHqINst9BbkKZ9shILqpwFH1Oaww9P2k0jfE1OSDkjzuzWSRzINzM53MSO5617l8K/AOhX/AIfW81lkvLy6+dLVpZITEgyA20FS2efm6ehrzXwTp+jXMk0euar/AGUqwF4S8TN5rY4HTj+tdZe+HrHxB4QsWR9Wl19v3FqJY5BEVXk4YrsKbffOcDk19EkkfOSbZjarp9uPG9z4f8P6xGNPNw0cUs837pTjkbu/IwD34rpPAngy+0f4q2UOrSxO1hCdQfygzDaFOM5wQeRjr1FaA8DXXhjx+IbfwzDrWnS26SfZpHULGJDs3ZYE8EMcYPGfrW94T8MWvhuy1nUEvo7x9Vm8tJoMsEi/uqckud3HvjpXJjKns6TfyOrCQ9pVS6HF6zZSeJNZu/J3pi4d23ZYsM4zwDgdM5PbtkVs+EvBesXBMVpbu0m/zCAOi+oHfr+tdx8MfDvi6DxY7Jo1nZaattuMVy2XuQc4zt+4QRyD2bpzXpfgTw7f+GdKFjJ9mv5fMZlL/u3OWznIB3YBAz7dulcUMHUrRXNoj0qmOhSk+TVnlOjWWoLBqOh3tnJqsAUPPECN0JU9dpwQV9stnP4cZ4g+Hk9hJHeaOJ9QspgNqBMyws3QMB1HP3sfXHWvc9c+Fvh3Wry51K6WWPVL8s800Ero2WGCVw2B04BBGcnmrej+ExpOnNa2c16+nSbGYTtue3Kjkh2+Yg4HHIyDjg4rehha2HfuyujmxGJo4hXkrM8B1fw7omlaFNpc0d8/i+KRWa3hUyIYSA2/gcKEIznByPTmucgsp7VGkmhVUkRhGxHEgHUg9CK9t1PRbjwrrOqeJPD/AIeaa8ZWQG9R0F1u2n5duRn5SQoAzyODxXk+q6l4o8QeG4tU1K7txptreNFDBHGibJW+cjGMkY9c1306sai8zzqlKVN+RhPMY0kQQ7N4yC4wdp/p/jWhpl5osckz61Z3l1EIisS20iowfIxnPb/OKnFzqHiS91DU9Z1mxWZLcbvOEce5VXKoi4GPugcc5471gXqLEFAXCnBzntjOcVZmjrPF2m2lxHHrOkae+m2F1LHBZ2dy2bmZtgJkCZOVLZGc+nrXuHwp8LQ+CfDfnXTI2p3mHnYEEoOyD2Gecd8+1ee/AXwfPqmoR+MNdkmnt7BBDYCdywG3PK5PCryBjjOT2FegfEbXIrazaQTnCADZjj2+v/1q83F4jXlR6GFoaczOa+KPjJLGGX7rjB2gOQ4Y42n3GM/l718+XGr3kk7u0pDMxJG7GParnjTVrjUtSErSjazYB7cfy5Nc/ry3Gl6vc6feJH58DbXKDcp44IPoRg08PQXLzSW461dp8sWaum3jyR28Xn5SNAu3HqcnA/GtMW8dypaN4yB2XHHPvisG0u9k8kttEXRziNSM4JPJx3A6DsefSuh0hsRTtKXy23OMBAee2PavQhqefPQyb2No4JYA8aIT82AMnGe/pz06V3Xwf8R7Uk8P3Uy7oMtbEngxk/Mufbg/TjtxxN7Au4nYdueD71nrLLp15Bf2TFJ4nDLkdx1B9u1c+Lw6r03E6cJiHQqKZ9GOhifzA3LthgxABbof8ffHbNeefG3Q/t2lJfW8f7+1G9f9odxn1x2/wrsPDOuWmuaLDeW+9zJGAIjyVYDlT27fzPSp7u3E1i8MpJRk+SPOWyRggn17YPevk6bnQqp9UfVTUa1Jroz5vspCYtwdfmxnBp93allO4q2Om09/WneI9N/sTxBPY5IUOWjO3gqT25/wqZpI5rfBVmfjD46Ade/0r7CE1UipLZnyU4ypzcXui94N1W6+2JpxkTcTgf7Q9BXdXmj2ujWNxrvlloZG8yY243FHPBbA554+hz68eR3iNHKskbYkU7lYMBXe+DfGT+SIzH5txgxzo3KOvckd81wV6cqUueOx6VCtGvHkluep/CjRtTEMOqa1bn+ybpWaKSckyhGAK7snKgYHI9fxr2rR9NhtnLQq4+0Nukd+/GBx6elec+EfF0H2OGUu0y+X5ZQEBU6BeRz2wenFer2m5tPiadEjZ4wWO7oTjGM/WuijOM43RzV4ShL3jQ0638mHajKwJPPWs26uLhfOgXy1fYfm3k496s3ty0dsGhZnwvQNjP41kXdw5s2dNm/ZuboTg9vxrWTMoo4LXLexdUtYESaSGUg7X4YEcjPTv0z25ryfxqtx4I8TxNpFswsWhEkyo+UjbJ3BR6YxnHFe269p8tvp/wBs/s+KGJnywA456MBzg5xXk/jy1u9Uty1xeKiwKU3vzlSOR7E8Vx1Ipq0kdlKVtUzgPGFrp+o2EviHQVREmbN3br1ibuyj+76/nXPWukanfW0+rtDeXMUQ/e3EoZgoGMDcevHYdKeUutFu5Y7WZvMhUbQ3/LVCOjDueDXpmkfFA33hP+yJfD0V1A8Yt1RCFXpjB6bfwNa4d7xkzDFR1Uoo8wtjHJcGPcIVIAA3t/8AXq7PDGo3CU4AHJZTz+VDWjO7xuotmDfMCu7bntzyar38Qt1MYViM/e45ArpTsjka1FPlkqDDCfcknPvwak1Kys4r0W9vJbXJKKzSJ5qqCR90bhkn3HFNtYlZVkniAzwCrY496jvmt1ffBG6kLuAZwST+VWJHpvwU0FU8LXWsmHZLdzGJCf7icn9a1NQjR7toCVMmzYAevJrsfDWnJpfgzS9PAG+O1VnXvuf5iePrXLaJpk//AAkl7dXzl/MkYp6Kg6AV81iKnPUcj6LDQ5aaR5B8bFS31jT7BSCywl29gTxmsC4vL/U1gbUtSnvPIQRxiaVm2KOgXPA/CpPHF+NZ8daleZ3J5xjjx0CrwK0/DOn2vlvqOpFV0+L5GXcVeZscKuOvv6V7uHj7OikeLiJe0rNla18P3j6fPqMrJBaxHHmSEkM390EDk/Ski0i6mspry2tp57eD/XSrGTGmemW7fjir13q11qAWGdw0EX+pRQcIB0+uPevatG8a/DuTwSraxfrazeQYLiyiiO1hjB2IB36g+veuiCb+I55tL4UeffCK5kmv7mCa3Be3QFJc5OWOFGPbFehJ5fn3NycbIf4s/wAMY/q1cb8JIIYrXUtWgEgtjLI8BkUBtiDC59811+nW/wDxTcCSElr66jhzj+HO4n9K+dxrTrux9DgYtUE2R60TYaRZLkCWC2e5kHq78D9TXiE/iG40/wAeNqMVvHdJAn2doZOjrj5hntk969l+J1+bODU7gsuyONY1GPQZx+eK8U0vRb6/0qbxJdZFmJdrNkF2Y9MDjjPX+tdmXQu3I48xmlFROl0OLQ5tD1bVNSgNoTMFsY4pgx3tz5ap3A4JY8AY4r0Twd4/1OSTR9J1yK1sLYBRaSwR72unGUVHAJ2DJ5OOtcF8OfD39ueIbe1je3t5ApkWWdNyjbyQRzn8eOtamp+LpLe9u4dXsrG8s081YxZRIhSTOVfOST8wHRhgDIzXsI8dq56/dWY8M3+oa1YSLFqusyokaPEZUyuMkAcLgZOSfb2rh9Y1rXNS+IGkaL4S8l5tPYTyB8LGRwDnPb5u3PPHNN+HvxGv/G+oXNjqdjBb3NnatJA0AIj2kqDkMSd3Xn0rc+A/h6G/8Yaprk06M1vK0flRyskg6NnKkcE44PHHtXnVn7XFRh0Wp6eGSpYaVTq9D3bw7Y6lBGouJI8Sj97Ghyqk9fmIyfStlV2WZRdxUfKN2SR7ZNUbW4l8uFWfEm394Ad/4dKv+cBEPMPy8cscV6J55BFZrCfMjY4L7iA2OfQ05l2J+7jxHnJyf896c88atsJG7rxjn8Kq3F5G7NHHtcYyWB4z9KAM/wARFLy3Mc1ulyg+8sjlE45GSAcc45HSvmy9sdAbxPYWDaGlxd6peea0wvNsCxgENHG46ksN33eQwAPTH0dqd9FbjzbhlW3DAlgoCq2QAOvOSeK+a/iTJpN7c6nDp8V9u02+kis/sMfKSALucgDKqCDyMc4rnq3jUjJehvT96nKL6amf468IzaZqV1dW1v8A8S2KUDcjFxAx6RsT1bGMn3HrW9p3wn1q81rSre6uIzZzx+dePG5/cAY+Tpgk5AH4nGFrjPB2s395q9jo+pX2o6pp092Hms1+eS4kYbRktgt0HDHHHbrX1fpVva6FogjjkldFG5TPKXI/2QSc4HQClXrKMfMihScpeRla/PbeHtHttOs1WCGNVjjCD5RgADj0HGK+dvi34xaad7O1mJABAOcc55OK9B+JuvyB5re2BknlDbUTqoAyePp1r5l1S9a9vWuJWLOz9B6fWvPw9L2suZ7HfWqezjyrcu3Zb7FE7FlDE7ACO/U85z0rCeJt5y2ee9bF7NcGOGNlYxoDsJAz70sWkyXEazBl+YdzXprY89l7TkbcuA3HHXkj047f4VsWDvslfftOfvYOAKxdPk+6q457HGP14rp7KYGAooSJDkna/HYetbLQxZUkj8+KSRZ1+T5mznnt6etZF7C5Y9B64Dc/nW1MdxbGG7D5xVK8VpHA3KCR1zx+AApgi78M/ET+H9Y+w3UitYXTDKt/C54B/Hofw9K9pnlSSMSRsZECBiTnJXnHvuH68j6eE6LoY1e/+ySXKwxspJk2Bz7ADHXNd/8ADzXJryzk025LfbbImJw/3nTP3uRnPH5/Xj57NsOr+0j8z38rr6ezl8jC+NeitJZx6xCqs8b7mI7oR+o6GvOrB/3W8mPB4wHAOfpXv2u2UWoWL28yEo2UYHoD1/yfp614G1pcadrs+myQ+Z5RbAAAyvUVrlOIvB030M81w9pKouoTQttLHbxyTuFZyvLa3Hn27FHVvXqPStW43vLIRB5WCcpsI2+1QAbJRIY1JBztZcj8RXsPVHkK6eh1/gjxhLY3sNzCfkVh50OM7q+pvCXiW21bTUv7OIIkq/vYgf8AVt/Tivh2OWe1uhcQAIc/dHQ+3Nej/DnxZLYXKut1PGjfLJschos+mO1cM4Og+aOx6MKixEbP4kfVs3iK3tHEUiyPbtjOVy2fYHtUt6trHbNqUk3kI6bYgcc46H/PpXEw63oslpb6ssqXLxHyhFvw/I5LZ6fXnNXtSvoNT8FXNzHaqrOCI1J3uMHAA55J6+nNX7RO9mZezatdWLWsazfa5ALazVZkERy7D5XYDrgdRXn19o0OpXJi1WFWmNwiiPdtK89TjHB5rqvD+qXtpay2l1YzQ3CYfy5YwAoOcEHg9fr2rmvEcdprPiQXlxMlq0Vt8u043BTyS56HJ4GfzqU+azZTXLdIydf+HGm3Oo3t40aWOIgInib5WIGd7g/ljNeJFk03UruGBUkSXbInzHA69OmRwa9H8fR6zeXNtJdXr6lpskmxJmcMNhXPGBg56574/GuO8Q6Hd6IP7Sjmkjiu8wqi4B2Y6c9QRnP61cdZ2SJlpTu3uUbDVroXG5mLDkZQkEVtX+rpqGlCGZnWVMbDvzuHp06/jU/w88QaV4XvbrUr6xOoAW5jihjjA3ufRiPlx34rMeaO5uhM2nR224mQgID1JPc47+30rZrQ5U7i2KswDGGZ0XjarZP1+7XTaPYpea9pdjHJqvnXlwgMc0K7NgPTOeRwe1YVqitchYzakd1clFP/AAIHA+uRXpvw10WaPxzFeXElo1vZ2RkDx7tysRhQckjPPXvWWImoxuzWhFylZHpGqxxiR3T5UHAA9BwBXnnxD1hfDvhO/vgwEzoYYj3Z24GK72/kQbtrBzwRg5rwL4967Hc6lb6FAwbyB5kuAQNzev0FeHh6ftaqR7Vafs6TZ5zpiq2GYAsTkkr1P5109zIs6ReZkrFHhEWMhV9hz+vesvR3kgjVl3qQeodhkVsyTIckoApxxvfI/M9K+ksfP3Ej8jcVEWxSPvrEWx+vSqt8gLM32aOXIxH8gXB+g5z9atJeSRBlHlou7qpJI/Wuj+HWgx+IvGNju2y2sB+03J64VPmweT1OKmclGLkyoRcpKKOqtLL+yfBz2K5jZVigYDux5austlxPoNqFwqLJI31Cj/E1h30wuUZxyHm8zb7s3H5AGt2Bmk8Roqj93b25BGO5x/SvmJS5pXPp4x5YpHlfxzv3jtbi0Od0923Htn/6wrgfDzCFrdZ55xa+cryRqTtU5xu29zj05rq/jDqEK+OYkurQXkMRdnhMhQMTwOR07GuW08F3SNI9vPAxkLk9s17+Bhain3Pn8bPmrPyOhurWwuPET2FhNcSWLz7I3cCOUqeMnftwcHuQKrusMINt8ixhiq7mBAHTk9PxzitmLQY9Uv1sdDW5vr2GN5LwThI0Cr/cJOTx1zUXiXV59fukuGtrOz8mFbdIoA2SFzySep+ldsdUcUtyD4Saha2vxHEUTFUvLSSAEJgeYMNj3+6ef0r2P4Paje6f4n1uzhW2kt0l86WPyN07hgcYcNwo29CDye2a+c7SabRvEdtrMv8ApCWsvmBI3KFuDjnn19K9VutWhTUbXxZpUUd4rKRLGJNpKsBkZAPPA7V5tW9LExm9noepQXtcNOn1Wp9CR+IY7zUzFp8zRsIlEinG5SDntn+8PStCa8g81YbiZnYpvQfeH+c1534X1rS9S1OG10uZTcwp50hELRh1c/dywG7bxn6j8Oylt4YjLcXCuAcKoA+Yc+o9T/OvTTT2PL1W5rrrMcTx7trttAweoH06571HPdWe75p/Idk6dMZ9a5+aeO0tSIsfaVO+YqOQOufQ/Wqt1qulzW0ezUoliOY5lk5bP90D+g9DQMTxxq2n2mi30l00c8Ntb+b5Stlnbp8oPUjjH+TXzR4q+IGq6xdiS28nTZ1tzaXktsuGumY5c+o6AZBzxXa/H3xhJpV1DoGiID9qsz5t3IGwiNvRggJB3fh9M9RxPwd8GSeK/EUEPlN/Z1qw+0Egjeey/j1Pt9awrTUVzPZG1KLfurdnq37OPgsog8V6ip8yRNtor5BSMjl8di3IB9Prx3nxG15be3kbcI4Iu2SMn8K0tVvrXSdHNnauFESgO3oPSvmv4zeMftEx0+ylAJOGweFGMV5F5V5+p6Pu0YehyHjzxDcazqMnlykRKSMqce35f/Xqhe6Dqeny20WoWUkQuYRNH5ZDEr0z19evPFZ1hC10/lLNGrfwhifm9s44P1qzJHJ5oQ+ZGvC8nOMdc4r1YRUFyxPOlJzfMzT1UwJ5CralGSIA9sHgZxnrVSO4mVAqzAAf7X/1qWWOXzAzgn5V2lucDHXrTiIU+V3BYdeRTSshN3Ze01v3KbolbbxzkZGe+OfxrVk3W6BWK54PGCOx4IrIsFAtVUMrNn0PStRlleKNf3aknC8gfqf610GA7cdyrHhmI5DAVraXZWTWV5c6iqFIoj5K+Yg8yUkbV68Ack/Ss6wt2mmCl1wRklmCjH1JA/Wur0+80+SSI3dtH/Z8DEwxG6QIqlt2PLzuZjjru9icc1FWVkXTjdmFa6JqkeoaXHbWcImvHR4HDBu+M/LnAB5z/hSS3tlY61c6pp2ngSQyu0sq3StuQkccn17/AE44rtvFPia6ku57OynhSzKKI1hvkVZF4HOcnn0J6elef+LINPW2ZYbGK2mZ/upexyxBcEYG3nOfU4rkt7VWmtzqT9k7xex6nb30d9YrcW7CQSKHXofp9R1/lxXmPxZ0lrW6i1iKEMNu2UZxkH3Hp61P8K9YNnO2i3U0ZifLwKHB92U+nc/n14Fdprliuo2MlkynaUKlT2yOD/T8K8Fxlg8R/Wx7ylHGUP63PE96yfvFhhO49fPJznPUE5FPjTeFJtZHwmBsbP496ivLVdLvJ9Nmt8XMT8OZMLt7YHU59c9qmWNHty5UOwHPTC19PCSlFNHzU4uMmmVns5ZXeNbWQsPUYIH0/Cs6F7m1uBNbh1bOMDv7EVrSCNdrQfIwHJHrVZ7dWAB4we3/ANaqautSU7NNG74f8SJNEbO+mntIyBiaKQqyEHIzjquexr3Dwzr+hnQrHSbW6aLV7iN3huVt8xeaSfu5yM4x8uece9fMcluElKunOe/GKvWmpappkctvDie1IJMZJIXHOQR0rldHkfunZ7f2iXOfQHiTxRP4ftJ7DxPqDzG+O5JTERNx12lQQOox6Va0SbRfEGhrbaddLFfom4ySOVWY4PVs7mPTPpXg6eJrrWL20tpdPuby4wscfnXZYbvQFvug/Wuw8KRNJeSPrFnbW8Fs4J04XJ5fj7/BBJyMDj3oipX1WgTcOX4tTtPDWl6h4plFjr97BHbwbvs0MJVJJNuULbsZIBOM/wBea6bw7pel+ENUnXXNam1DS2ISytbqMziBscqmQT17Dt1HeuD1XW7PTdQju9JsrywmskN15RRdpAIyQobBweD/AF61JceL9W0uc674mtpmW8hD6PaweWyxE4yXHUNjoST161qtDnbT3Op+NOjW/iSOPULFYx9ih2pFCiZZOrbiOQcA4HSvDBdGGVxHArRFv3XmD5iO2QDitnU5Nb1LUGuBa6taaZqk6yJZgMkdwRjJAA2kkg9Kn8eSR/8ACSm2GgyaTJBCkbRK68nGdzbeM4I759aIvqJox7KdBdR/aYITuYBlYEhcn2YV778L9GWw0/UdSe2itzeuiIF7xqOp+pxXi3h2Wx0/U49U1CF5o4Tu2bQQ+PXNfRGkTI3hawcQi3M8fnOgOdu7nr9MVwZhN8tujO7AwTlcxtfurfSbK8vJfLWOKMyFl4yPT65r5avbmTUtXudSunBluZi5GDkA9P0r1z4/+JpILSLTbWRRLcvlxjPyL7GvPPCen2WpLMdS1qOyZE3IHjBMh9AfX2qcup8kHUfUvMJ80lTQ23jhRCwdGHcbDV64VraNAzW7iRQy+W4fA9Dg8H2PNQ2kTPOI0mO1uN2zp6Z9K1dP0LzNMvb24naKK3XAB53MfTHUfSvWc0t2eXyt9DJllCt8rZHb5BXs/wAIdM/snwPf65Ou261KJzF8uCIVzzx6mvLfCOjSeItestHtnk33DkTOVwI4xyzZzzx7cV7d4nuoLa3t7CzHl26wCGFemEQ8/mB+tedmVblioLqehl1Hmm59jlLSb/TbO0VcNlWYenf/ANmrsdIUi9nmbB3Jkn0yTgflXO6NphFxbzTqWklQynj7u48D8q2bG7H2XV7g8iPeq57ADArx7I9iWp8+fEG8+3+PL+UA4Em0Y6Cr/haOznuktby3AE2FWQylfLOfvD19Me9ZutWVs+o6tdNfxRXEVwqpakfPKCMlh9Kn0uQ27Q3BjB5yuc849c8Yr6Wgv3SS7Hzdd/vZepbv7PZduse1497KApPIHbnmhYjJtEYgXOesgz+tNjZGQblIYk5ZRkj2xxTmxG42+Xkj+Fsj+tbrY52Vr2zWawuA01shiwQGbDyZOML6461g6bq2oeHr0SxKJ7XOHgYnBHqPQ10t887bXZI+c4KgEcVWsbxbHWVvltFeNcqFc4xkYzkA479jUThGatJGkJyg7xZ13hD4leG7ea3vL51S6hlLATMQTkfdLdQBnrg9K3br4wQ2hnkj8TWv2S4DGO0RDiAHqA6qTxk/iM8V4xqzDVr6a1jtrOxtrm8MyBvuw7u27A+X8KTVPBd7ptrc3UkllJHauEfy5gTz7de446+1Yqk46KTNXVT3ij0ub42xXVnJCbe8ubxX2xurqu8E/KuWXqOASe2Twa4zWdT+IOvXl81w0kCQKIZ4LQKAqyfw8dc5PIyee1Z2nSac3heTT4vKt7vazzSyIAZMPlUVs5//AFVlzXd5NKzNNIXcgs248nsT6mtLdyG77G34W08ajrE2i3lrqEuoXA2QEE7onHUyA9uh7/dxjJr6y8BeHbPwL4Qt7aOFTcFRubI3EkZJP4/5xXG/s9fD9fD+kv4o18MNTuo9wEvWJDzgk9z1P/1q1Pid4ujtLSRhIMup6ELtUDoOa8rE1/aSSWyPRw9Hkjd7nKfGPxn9gtJ42kYyOSMHAyT06f5H8/na4mmu55LiZ9zuckmr/irXJ9d1RriWQtGpwmR19/8APaqsbb1UERgKu0FVwT7n1Nd2FoezjfqceIq88rLYfb2xO1sxke7Af56V1d1badb6Hp8jBJL27LO21zhIx8oBz3JBOa5u2Vl5wTjpWxqcMtvciCTYXCLnEgYDIzjI9M10NaoxT0IPK5IyNwPDA5ppMGf3syh+/wAp/wAKsNtXk7QCcnnOKjEFq/zEvk9drcUpAmP05G+zcrjacHJrWilufIMflxsOgJUEjjpn14/nVHTPkiALDnjPNaCMUuCrMjlhndz3/CtbmZo6VbzSWcsxjlKtiJQsQk3secAHocDqOcfWu78IaDpWm6edVutKvdSvPLKPaPp5PkHg7tpxu6HkN3HrgcK95DbtbxrBFJaRMG3FWCvIcbiM9cdOePYZrT1HWp9R05IrTRobWBAy74YvnkXAyCSMdR2Axn8+eqpSVuhtT5Yu7Og/tbQNW1E2Wk6BDGrktJLNpzTyhgxYrsjYYHbGCcZzXP8AiG0tL/V3WAQG3iRTO9pp/lqP73DDcCOSeuMd667wB4Z0bWdMaa8shp9zAqgP57I3XO4YA5PQ59OMVj/EfS4BAyaBYW4tYm/fyrcJNJM2fRWJx06jNc0ZxU+VHRKEnDmZxvxGk0i21DTD4dZPNs0Be4hhC75OCD0HPXtjmvRfDmpRa1pFtfx7U3oUlQ/ejOeV+mcevGDXlut6TIr7UglD4AYeSRhu+M5roPhLPJZapNotypRbjMsG5ePMUcj8Vzn/AHRWGPw8Z0bp6o6cBXlCtZ7Mm+JvhyS+tW1aziJubUEsqrkyRdyPcf56157ZXCsuZDnP3dyAj+fFfRRtY0j+UI0TqQVZvc/14P8A9auBn8AafHr95dXE9ta6ZNCZf9IcoIHDAtkg+m719KwyzGJfuZv0N8ywjf72C9TzaKIyeZvlVdi7ssQCfp61BMPmKhmKf3gDg/nzVyWZZbeeezh2WjSsEJYliuSVB/D29aqQXqxyjzLfzUGcqG2k/jXucyPEsyO8s3jnEHnRSuwUqYpAy89s9v6VL4Y1N9H1ckIrRzL5UyucBlJ9e3NOcxzESBH2lRuOe/fmp9N1MadpOqWH9lx3JvkCefuw0WPTrnnB7dKLhY6258LWNvrQ8QafJb29vaSxmaOV1EALAcK24ANk5CnrmoPFGgeHn0S58R3GoRx6hcDKeVIW3TZwFAHpjnjAx2riWtYntH3uFkJDJGHPP16j9RXofh7wp4Q8QaTaWWm3EkOvPGCzSB2EZXlix4XaenHIz0JpcyHys57wr4i1O3SWwZI7yaeRVhnnkdSjZwCfUc5wce9ehaX8OZL22WbXb24+3m5aFBHN5oO3kthuoP8AdBHHpXMaV4b07RvEVzY+MJo7WKENgLMuJWUBgPXBB44GScV2963hnxNL4caHWLvR9EtDItwibYjayfw5I4ByMZORjp6UW7CN8yWPifS83NyNIvNDdmS7WaOGNXXKBwrg/JjnB6dMnrXhWoT3zX881xdveyNIxNw3zebzgMD6EAY9q9S8QadD4stzNd+Ipdb0+BXkt7iSBIFCjgksoyx47gZrhrTTmgthI+EswxRZQpAOPasoJQ901m3P3jqfB2keF/EHhiK1m1iKy103Gzyprkq75IwojLfMpGeVGfWvVtanitbbyIyAoQRr7KBj+leXfCbTLPUfG8d6sbSf2ZEZnlZiBv6KAD7muh+LOs/2ToN7cK2GKFYxnueK8nHyc5xgj1MBBRg5s8J8favJq/i28ZZn+zxnykXcQCB344NGhW4mlCJPbQcZ3SzGNePesa1jZtpH32O5iX710GnWU4k+WNmY8cP0P17V69KChBRR5dWbnNyZclvJmmdmvGVgu3zBLKd46cHrj9K1LrWIxodnpMMf2mAMZZkbfgMegyD1A74qqLaWOFfPtypLBYy1x0/Wk02wbVvEEdu29ImcNO/mZO3Pt3NEnG130FFSvZdT1f4R6ENL8K3HiOSMR3GoHybUcnZbg8nn+8f0FaF/bjUdTgh43fcHsCeT+QP510uoTQwaBaWioANgVR/dA4FYOgR+brD3KnISN5Vyf4QNq/yNeBUqOrVcme/SgqVLlQs0wj1KWRdoTzBDAo7BV/8ArVWkhkutG+zK+1765Iz0Plg5Y/yFMvpZA8jwDMkVwCAf4sj/AOyrV0aMrGZnYssCiCL0Y9SfzNS+5S8j558cQLa+O9XXAAWXj5c8Yq/qui6j4c+zR30MKi6txNGVG8BG4+mah+Kkf/Fw9R27vm2sDg/3f1FVLe8vJrUx3t5cXQCKqiWUsVRfuqMngD0r6HD/AMKPoj5/EL97L1Y2J02lWLPj7qhTz9cMMU+3kl/ebYnAPOAAR+uaR44/ObyVkdQAMtgHP5nNP8lURtyknHHzAHP9fwroRzjpLjDlWjzkDOAOMfhwfxqxplrY3yXgvtRFisVtJLEWUYldcYjySOT261V2CQABgWAyMkD+dRPG38Lqi9SHwBQwVyiYPMQBlk2noBV6I3C6KfD4s7Z0nnDBvKxNv4AGSfw6Vp+HNIu9Tu2Nvbm4WAeZKFUk49gBUc/2e71Zg0ZlhUYRNyxkjsNx7/nWUpJM1jG6MTV9FGjXKWtyw+07A00K8NA2fusPXv8AjXp/wI+Gp1W/h8U6rbstgjh7KKTkzEH754+6O3qah8C+CV8b+KUlmt7kWMBD6hcTz+YZD2jVge/f0HpxXvk15a6HBHptkys+PLCoMLGo4AA9OgA7AV5+LxPu8sTtw2H15pFLxlqMVrp0kIOYkGWToHbsD6Cvlv4reKJr68fTreZhEeZgHyDyeP8APbFejfG/xd/Z/mW8cwZyuNucAnp/n2HvXz7FG11cNJI5Z3Ykk9zWeCo8z9pIvF1eVciLFrau9ubjK7A4TG8ZyRnp1x71cgiH3tpOKbZ2bK+NjBscDaeavpEyjcVPTg4/XmvWR5rLFgAJRDtI3EZAXcfwqebEh8wR4BcjPlgCpdHhgaZpJpQipC7KMgZcKdoyferN3btFp9u6ovluSUfzV56A/KCTnpSb1sCV0URuEZ2xqxJxyOlPhELRgq0WP696kS6mjiOwqMrghh29vfiqwltFG1mVSOoGOD36ilJjSHaUxZA2d3/AuefwrfH9mmzKxxmSZl3NvdQIwPRtvJOPTgd+tc7o0vloJxOEkiYFBuP3vX/PtVxp2M8rm7be2csJCdxz3PWrauSnYmXy4psluW5UmTdge+AKls5pLa7Sa5tkuLfLAxhuuMZPt1HPvTZBbNFFiYef/EpOUxngggnnrkcV6d4V0TwpqljBJp7SS3ipicCaSORzjnGPm2jI5AxWdWqoRu0VTpucrIZp/i/+yfC0en6TZW8HmSkSSR3BkKvkZJG3Ycj0PvXNeNdbuLjdYTNbeSnIUrGo3bfvYVFOfmPWuo8ReF7TT7+0MepTaebj5WjnnmJYjuCxXPbqMdK4LxF9oj1K5Vb7MvmHlLhju56EljWFFU5PmSN6rmlysoRGxVWfLshxkecoOT1PK8jOarWd2LXxLY6hb7I0guEZh5oyRu56e1IrSPIT5hEm7n5+W/xqO6m8yNVkluBPG2FOcjHYckY710TgmmYwnZo9y1S5NvdPGfmcE/uhz04z+XX8KqrMxUC4QTxvlGT7+TjGD/L8verOvS/Z4WuH4DKsjjuRgZIPfHUd/pXIaj4zy7W+m2yMjZy+4gN7+4x/KvjVC70Psb6GP4u+H0irNceHo2xncbV36DuqknB7fKefT0rgPs8ljO8c8bwzYKsksYyuRjow/WvTbfxNqaYlzasiPtX1ViegB5PXoK2f7XstQH2bXtKSdW6OqlXT6HtkehFerQx1SirVFdfieZXy6FXWm7M8qtra4urdFj3uFU7cSg7QO5y3A/KoRbyNclI5JCPRXBz/AOPc/nXouveEbi30qW+8M3093aBTvgyfNUH/AHfvDjoefrXnm6ML88xkG0EkR8qfQ9K9ehXhWjeLPHrUJ0ZWkhTbzQ3Bj8w7CeMSqevtu612/grw/Z3Og6xqlx4gudEutOjDRyrPtU7gcAkHPJwMAjrXHw6vHE0SLApEZHLDOR+OfyrqGax8RXUcct0lvbS7VZpwxMe0dQNxXk5HtWjnbdGXL2ZgbpLpGmnvLy4mc7vMlk3MTjuS1WLa41L+y5tNa6f7DKwZ4sI25gQfvHkds8itqTTvCti8ipdX18FBAe3KKufTJH8hXR+CfBdl4qYjT765tbK2Ia4juYw0hyONmPlI+uDQpp7IHCy1ZzGhWmuXltHaWV9NDpsE4zAkyqXdu5UNucZHbIFVNXhurWaWKebEqSN9x8OD67cgivZNR8P+A/BukS6xdaPLfm2KLI02JSuTglUGBn+Vct4R8DXXirUF8St5Njoct2zm2L/vljB4G3b/ABY65qJy5W5PYqMXJJLc6X4YaJcaR4G+2XfmLdai3nOJCSyxjhRz07n8q8u/aEv28zTtLLFg7GRtvXHavobVbXUJbdmtrMlNmVQY+4OBgdSK+XfjFvvvHv2do2BihVSGO0gnr9K8minUxKlJeZ6tS1PDOMX5HNwwtHGAwIHcZ/8Ar1r2DKiEo5hxg7t+C3tgY/Oup+FNx4P0uLUI/F2xY3i/cxSxsyOQOhwOvp0rB0uPT77UpTc3sel2jB2ikkXcFxkqp+vTNe6tjxG9R2vWl5YtHBfI0bSxLPGvm7so3IbgnGfeu48DaHFpU9nHMq/aGzcXRJGFwuQn4Z/Ouf8AA+g2l5dHVLnULSSCy/0iS33MZHx93I6KM+p7VsWM17q/iKyijtL25s5Ef7UtqR5hVstuAPBx6dTXnY2rp7OJ6eBo/wDLyR1fjPxfZWilLZTNJFAFUqcLk1jaJ4gvUtNXnhtQWWBkAGSAqryf15rsJ/hvp9/qVs0djqJsGhifzoZ12sRzhlYbh74xTLn4a6jLoktrbw/Z55rhrhGQCVNu7G0AsGBK8HdkccV5tOm2tT05Thexy1nrMsuqJLIVQLFHPjgoz4AUf1x7V1VxqNybfb+7mu5MnCRLEoJ77VwB7cV2GoeHms/B0ek2fhy4vPKKwrBtAjUDJEuchn5PQE89qwLvw7b2ekDyfIk1dCWuVW6IMY6LtUg5P+yWBHvVToyS3M6daL9Twr4qWdwviuKTY8vnQKzIpXJ7cZB9KxrdRt2yIwYkbUBAP0zjr+FdZ8ZvJL6bcDLSRFopGAwFPHGfXrmsTwxa/bJZXW+0/T4Ik3me6uPKGfQHGSx545r18JrSTPIxitWkMtkt98q4mWZV3/vAQqgHtjk/lS7ZFidnt3CBsCTYTz6Bsf8A16sz2tvObdYVvmuG3rMSpMTc8GIjl/l6g1WuvNkig8yOJUKE+Yx2ue+D0rpT10Zytd0QxwtLOqKrBt20nHAH1zUV/HiSSPyzvB+YE5xj1rq/DMFxpNk98LSaQzR7yUkQKEAznaSScZ6cccVZ0j4fa1qzHVNRNto1hKdwkuE+Z1PdYhyPxwPesXiYxb5nZGscPKSXKtTk4dTvrXSPs2mzTWULDE7wylWlJ68jtx0rrfhx8O9c1C6ttYuv+JRpqNuFzdQ7mmz2jjb73sSMd+cYrobBvAPhEKbS60681GFty3eoSIxU+qRg4HoCTkVZuPFNx4luZJYtS0slG2IyTklpDwMDOQOOvHHua8+tmNk1TR6NHLW2udnUz67onh2xXQ9NX7Hp9uoDADdJKTzlsdznOff8Kq6dPGxu9a+1TGJIGEaO+0RkDB4yRnIPOfT055C80m4i1U3xzJq05jRJQdzpg8oOokXAHDYP5Cl8eahLoHw51GSSRGneTyF2sdhY91B6Y/nmvOg3VqJXvc76kI0qbPFfiFqTaxr8jLKzxxSsvIwN2fXPNZ9vbqsMLpIjl1JZRwU5Iwc9emePWqNujOwYkn+da9vFkK4ViM+mea+kpwUIqKPnak3OTkWbNVRhKV+Y5IyMCpH8tpHcbhzwCP8A69LCkjukQjZmzgKF5+lOSMI4cJnA6HHX3rVIzbJbJQJPkaQPjKhRzn8DWx4qt5LGWO2BQoqK6MkjEHIHbd6554rP0y2aa/hVAjMWDbWYLnnpnHFX/F9x/wATuXzFX5Rs5OR065AHr+lQ/jRS+EwxuLYPzLjGCO2arvaszEtHGp7jBP8AKpjcxh8FlyQAMJn+QpTqToxRA6qCQB5a/wBTSkOJFYTNsX/R1xx1zyPzrVtpt5wbdChO4o2eD+GPeqFpb3CQqFEijgDGcdK07RbzyRMtxNCFPDFyOc9vXmtTMtpJ5ZXy9NtHBIJ3h+fx3V6D8MG1O/1A/ZPsFjZ2+DKY85+Y9ACxyxx1x2rjbO112VxcRNfSSuu5WDMWKjvn8K9T8M6K9x4QRYtYMN/MgMcxTaw6H5gTk9xn07VyYqcVG3c6MPFuRh+KZNQfxTqF7aWMOoQWcbB7gqpYFVIy3K8Bh6E9cVzHhqx1jW9aSCCC0tI+ZJZVgzHEo6ucnj6jHatPxVoPi+yiM1zq63CyPsAtCzkd+cKMDNZ2heFdY1PUZorjXJrO2hyGnmkZVfnHyAkE5+g4H4Uocqhuipcznsyhren6pBdSQRQRXUSyMI5oIgS4HOcDn8/Q1Ut9J1S81exsjaOrTzIhDWwXbkjJ6dBUl5od6rN9s1SMoGIy14hbbnrgtx0zya1fhfpttF4zNzDJFILW3mlj+dWbOMAkKfftmnWqKnScrrRBRpupVUbbs2/iDffbNUfTbXP2WF8sBxuPpx6Z/WudFrb6fCWljDyEgRRA4IGeuO46/THWuihsbi5uXk3IpaTcCUPLck7ccHPzcdfTvXYeHvDf2VTPdckIDLvhYDktwDzjjcpAHpk5ya8LDUXJXex9FXrcvurc87/4R+7m8rUJZLS2ihxGAkyskjM3B2gqTgYPufxrVuNGkDxwpfq0skpjjWBgiuADkqx65G04PTPORzXot9otrNc2entbusEsuGkRSQGcfMuccjuWJ4HU0zX/AAzrFvdWc0MRmsbe4yU2qXKADKgBQdpIz2wT1xxXoqKS2OFzd9zk9F0vWtOvksjbqnyb3cHCKAD8pIGGPA6AZ64rA+J3hgQ6lFrOnQwIs0my9hKArHJ/fJJHDfz+tep3Un22F0jDzvHMGH71UZtvIPOc47HAzg1m65YWuqWE2mR20arPlJMuHfBGdwAB4zyOBmohTUKnPEVWTqQcZHg1xo0kEqzx263EbHhkPBPOM7eB2yOfrVpZrnyo1WwtVRVI8zymO71JIY5x7VreC9L0pMWWuWsbJCzo22dgoYHlnQuBjPfntWTe6XHAZJree3jhaRkCrOCFPZfy7V6UJJuzPJnFpXFSS5YIrWtqT1+dCuf1Ar1T4JeM9E0qzutN1NbLTrm4nCwnYwWTIwMk5C4Pqe9eTW9tcW6tLJeRQY5Dpc4wfTA68Vr6P4d13xTq0On2F1cSySdXEzMqIOrnBPAqpWRKuz3jxV4XvNY8P3+lK9t50w5eQnavPBIGDWvpPh2bS9AhsNNEj29qFU+bId755zhjwPRc8Vf8JeBtO0bw8NMtZruK9H+vnlBaSaTH3mJ7eg6AVtW+nT6XbtKt5LM77WuFfBUYHO3A4zXn4hOXxL3TsouMNtzkJv7WuYUEUMsl0iNEfnOVOfl+XPy49RgV4f4WutGt/ijrVlr9i8+rO7RJHMcAx4+YAkEEn25r234l+MbDRb6yjjuLaBZ0YozggGRRwCx4C/hmvmH4j61qF545t9ajjEN0LaJhJlW+cZ5BAxitMMo811K48Q5OG1kdho3g/wAL6/r0A0/VDZafJHNPcxyAM1qidcsQABnjnB+tclr8nhsanNZ6FdTXtqq7ftE8OwO/cqBk7fTvWXdS61qa3Ky3Jia6+a4c5QS45wQgAP0xUFlpV7MCTp0zK7ojSru/dliACx5rvvZHnpO53tnpVxY+B4LS1KteawTKSmR+56DryOATivQfAOh6fayzQ3dyPtQiWXzoHGLfPy7Wwcngfw5+lcD4+t5Li5tY4GWN43jsrJGfaNy4BOePf86H0fx1PdRvptuLS7UtG4tdyq6E4DMwbBGe1eHVfPPm6H0+FdOnT5Zb9Geg3OswXlvizvB50tyIIklcCUon3s8jOcZ4x09actvrE3iJr0X9lc2Fsd8UFu+2W4c4+8MnjtyfwrO1X4WSrbWqm5/0rC/aJSGco55O1Q4B9DmtXRfAmojUI5Lqa2triMiISwGRVlU85G7j9OfU9a4Z0p2emp6bx1BfA9PQ9A+Ht1fXmjSQ3VzIrByJI3Z8xL/dBI6e1ReNfClvrUdzDp7W0d41sY4Z9w3KMdAdp7+oBHUGptI8L/2TvurmYggNG29iFcA5U7R1/wDr1YeeykkVILXLxSEbhkLuJ5APbPrxgcV104tRUZrVHhVJ3m5wZ87fE+xkuNBWyuLVbT7DIisEZ9zMBgsxbdyfpXmjWiRyiLdM4U/eKjB/3fWvoL4w6RqNvpWu6pI1uIHQeQoKhgw287R6evevn+G6tbqzY3E181+W+TaoMZUf3jnIOenBrvwnMotM4sY4ykpLsaNvd3jNFLdTySR2y+XEjbRtTHTIwTx71o291NeGOMFYI4Y2dTtJZgozjAB9vbmprrW9I1qA29r4bn0/UliRYjCoKswGGXaO2Pm3Hn2p/giyt11qS71AACwbcnmZKmb+DjHb73/Aa2lUUKbm1YxhBzqqG53n9qW3gfw/DqWuLJdavMu61tZFUmDI4BAHL9CSeF9zzXnl1deOviPcXdxIxgtInO8NMIo0IGccnLNjGQMnkcV7B4M0jR/GOiPNruhSzXjThop/nDtErblYEcjIOCBgn8jXSt4W0ZhqOofaJAl9MklvG8K7/MjblmGMsTwMnnAXvXFTpc/vz3f4HfKvGl7kEfLNh4Wkm0mPVpZpJ7FZzDcraqZZ4TuxxGcZzkdKrSW2nRTp/Z+rJMO+EaGSJvRlbHPuOK968TR2+la8klxqM0KX522pVQguJGwCnb5Qcggkkbl9ecHx7p/hzUNHnttYaSHU7AmRXkt2I3u4A3Sgbdpzj6gEn1uUFZoVOvLmXY5bwV4ivdNYWd1cjEhKiUjLjPcE+nHFM+LzSW3gHRbOR3eS5vZpnZhg5X/9qqOjSafBe2x1G3kmtI5FeREOGkjBGQCe5Fanxu/5Fnw+yrtVpp3Vd27aCEwMnk9uTXHhI/7RFnbmGlBnl9iis218qM9QK0oItyMA7RkNhVVeo9c5qjFcSJbCIbVXduzzkn86updbZv4JhntuwefTNfQJM+auiWBRGxaRmPpxn61OhPn9ivT7o/lQLkTSlpoPLLHcVTCj8BjgU53Tz2URkY7Mf/rVQjW0Rl/tNSsbyqw5VVOemT+AxVPVrhJ9QlLI4Gdp2oeAOP6U62MhuFWING68grzgfhUCSgOzfMVPUkdalLUd9CteMYkDIWXsGKsAf0rNlvphIR5kS+3pW5O0T2JVmYN64yB+FYqLBg7opHO48rgA8+hBpMaLmnzT+QuxRHtOfl9a6NLS4e2hnicxMUwGXOWrM0KKOW38rNoHJ3eZI5Xao65yQP610Vlb3UtrFHHl2GcCJg3OBzgZ9RVtx6k2l0F8J6LrGraiLG31gRMFLKXkbbgHnGAfWvQfixa6hZ2VlHogaOFVHnTR5QgerE4wD7+nXHBh+FWl3dnez397b+TG0Xlo0jKD97J+U8jp1rsNe0mbVIlgt7i5iUSK8htmBBA5wTgkn/PsfPrVF7ZdkdtKm3Seup4y+t6lY6k8FndtNEsQVWlBIztB3KOMgEnGR0xWbAr3txNJrF9NHIVLqzR7yz9lxkADrzXdeLLWym8QWVvqGpspjTMnnBdyR43AFgOp56jjdntzzuoasdJmuxY+ciy5S3aI7BHg9Qw68hSS3J79jXVT5WrxWpzTunZvQ57+ybyWDzSuI8ZDdB+BJrufhY1t9ql09YrKJzZyMsoZS8pJAG45+UD0rn9I1C71C3Gl3Rt2VkaOJsBnBb+82egznnOMmsbwjrdhomu21wzRtvm8udsqR5RPUAjOc4NTXg6sHFmmHmqdRSR9HWDaXZ2EFssca3pUSSZDEZ25+8APwGBnAHGTV7SJPMdIJof9D+6quSeoJ3DjOOBx27etcFp2ZLv7U15C06zG3dpTuaIdCiknG3IU9e5znAFdGL+K1tJZJrkpGg8xsSpGwAyNvA6Y5x16da4kuVWR6TfNqzr4DDp9jM9qGdI2dyPOAEZ3cjJ6dW59jWZ4l8U6TbWcTXd1FPg8Lby7WZwTjIAOevc9cVw2o6pb3tlfiFpPJJbEkZkBlVf7pGMNyc9ehHQVzusa5dNfjfFYRwSupKpMnzYzwRyVGAeAc9yCcgVq9gSS3Nh/GUMl39p0pPLmhDqLaRnwpHIL8Anr65OPwqPRfH5utRtjJpyw+ZJIsrQx4PXj5ex+uc8dK4HUdUsdyPLHBKxC+fNLFgxn0XgHr6c/KPWunmvYbLwxLqbbrSG1VpIo14O8ghSATnnj8DSceyDm7speKvC9w1tfXL+QVeWWbYZQMqXJwXB+Ujv064rmJdN1OCSVblUt0VVTE9yFUEYIAAbnGe+RWBJ4n8RazYx6TdXpnRJQ+dm12PXLsD90dsn0qe2e3a2aZo5pXCKgeOfBUdMtkElfoR1rtjFp6HmyldanQXOjlbe2Ftf2N1JKhaQJcx4ib+6xJ5JHP+Fe9fs/eHT4f8NHVJGhW+vTl2JyoUfdUkfnx7V842MH2+9tbeMxJ5k6xshU7jnuD+fv0r6q+Hvh3Ul0w3F2yXGm7z9mtlHzbAcbie/TpjtU1Zy51DuKnBcrkd6k2pS3MUu6BYAv7xsls+yiodXlkSFvs+8yrlj1AH51YEkKKsYyh4+Q8YHYY7VLcs87KsezaVIweuD1xUtKS3HdxPNNe07w7qWh30uq3MUcqxs/nSOFMGR94dP1618k+Imm1HWYZdNM80SR+WrQg8hTgHA9RX0frWl3ms3t34fW6RrgswWTZhEUZBbPfr09a+d/iD4bvvCF7aaXPMzzxhhLJESFbJyuOhwQCaww6d43Vjom1yyV+xoaZ4f1O4SWRvtDRKm4NJE4+b0IYf8A1q2NO1V/7cFg0lnPqF28CrJHGIoolU/dChRh89e59a4nR7G+vsLBHcSAAnjOB/hW14djuLPxJp7XV80EaXS/ujKG5PHK7h69a6asbxepz0p2knY9f0Lwl/b/AMQre6mha4s7Bf8AR4jJsXI+9Ic8MScnBxXsVlp8R1OTy9KicLbbVnnAAQ5wVGB0PWsXRbO8h1pTpElpEwQRs8+4hQRyVAwGP4iumubiO3tJrbT7yNpxj7UYWTIfHof4j7815dOT5eZnp1fisiKwgsWupbv7RaSTKCphDhlkH8JPpz7VHqXiNLKbzriwwu7ybeTcrBm6EjkYA+lZVnaz6pHGJbeO3tHY/aSzbZJV/wBsAZfntx9ao+OjpejaKJQzXjWihljMZkM7Z6CMcD9OgrPnk43joUqceZJ6l7xJq00MPkqtzcG5dVKxP5YhUYJ68NzgHHrWH4X8RWN3NdfatJmt2uZmSeDrnnAJbPJ4zgYpunur6PBfX0hjupiZPsk8hVHZlOFXdwDgH7p5965nTrHWH8SQzaVai3hALXUUr7IlBbsGBIGOm4DnvTV20OSSTQnxb1Wyfw7qlja2ouRHbs8cy3ZcQBmA4GTjIA4NeDWCXUlj5K7S0mfm2jdj34x+IPevU/iFDJpXw81e/mnQ3d9eLHD5cm9EXdlVU9CAF9K8i0w3M8USwyJNKHwYpXEYbuQG/wDr59K7sOm4uRw12lJROvtbNrPSIbyOcyLG5i2o+2U4GSwAwce+T3rZ+HC6gdbkbw3dWSFoh5n2uHzACy7gzAbeg6/Udc4ri49TFrPPJZtJHM8Rh8xbkgop+8BkDJ+h5ra+EVrpU2vrDrMt2lhPIXdopzumKhvlkO7gdD8x/h6HNaVYvluyaMkpadj2aW7vL91tNPVdG1VZIXuL62RLZp2wVLMrj/VqOO+T0GBk6D3N5Dp1xp+salp+pa1HcCaC3jk3MVU/JjIznaHIPAPf1qxPrnhiza3/AOJvDcfa7bMdtMwCgqgw24DJyAvcgHFYOv8AxNs7KYGa4t5fLt1dPOxIrv8AN8gUcs23A4z745qOtg1epsah4cTWtbsdT1Rrq2urLE8cgi8xbYdMN/DuJAJCjj17k+JnhOHUJLe/vLOG5gM6iS5iQLtUEMQ4J+b7p478jqRWO8gutSTxNpVw9jd6hFHaiAXBIdB82eM7DjAGD2x61h+KNT1rxV4d1TSbu4uNO0/TrlLiXzt9s8qMMmJ+STg5+fjOQcYoVne49U1Y4XxLHbS6w9xpumQWFmSrQJDcGUFf72T0J5OO1T/Gi9s7bRNM066sTcXRWTy2DECBgIxkjoehGPrVrw/pFrDeRxwkixhkbY7nog5yxwOw7jOa5n4p/wBoXsul6pdT7LIMPtEeQTuZyWO0ckgNj64rhwq5sTp0uepj3y4ZK+uhxcFxMi+U1uduOjJjnvVlMsFaOKPKnOMH/Gr1lo99PqQtY7F7lnXdFzg7Twm4gnbn3xS+IrXT7K6+y2tw8jJGm/Zn5ZMfMhBA6HPQnjFe8rdj535kUV0yyJI0aKyHKlSRg/UU2W5WS6kmcOzsSWYyZz9eKiSO1k/1dyoIAys3yEnvg8j8yKsDSrjG6K1acEf8sZFk+uQpOKOZdQ5WaWlRQXco8tmZs/cDgHGDnJqiyxq3DSBc4wAM/nU2i350qW4aa1aNvJKhXHrxk5HP6VVWeGbAj+Vs4ANC3EyUeTIkkfnyKWXgEdj+BqvJaHe37+Tr3FSxdSFb1yc1YSFmUMVPPPIocQTKunSDyiVOzAI+bBzmtS0uHguvMlaQxKMx7PLzzjOc9fb8ax9IuoREPOiiBzghSQf1zXQWFxpcl0ftazGNTw6KrMcduo4696mWxUdzpINU0e6ja0vjJOgQFDLborq3fDxjd2qnJqWnQ6ik2lreWuJMAncxB6cHPPHHPSo7XVPD9vLICLuFDjLxIA31xv8A6mp7a30vUJnutK1C786ANNL5wBbb6gZ5AFcyjy9HY6HJS6ozYJmmvXkmmuJUZhGnnfKY/myOuVC+xPQniqt3ayi4McqKpDYzlW59CV47dKvKtpLOsMM8T+ax3uwaPknj7pII/IU278NXX2VGj1IXcSH5Etrpsg9xsz2+mefrW8Z2epjKF9UVGlSx+aG4ga68phGMqHTryfTrnrnFYOomYodl0+GyCC7Z68deDnPAFX57Zo3ZEV8hfmDsdxxzznk9DTZhJFbcOY8oT95gW46YGcZ4Hv0rS3UzT6HZ/DjWk1iW30/UY4zf6fEVjJciSdFzwP8AaAwDyOFHHUjodY1S0ljmhEt1JM5+eIMA4DDJwzcAEL145PA7jxsfaMqbOR4JInEqNE5QI+eoz6ZbGP8A9em3iM6jAi61ayFrdiftkIUlick7kbg9+Rj0xXLUo2d0d9LEJq0joL3XrOWV1MAnuYVDOkn7vydqLzgq2CSvHuST6jPEk15frpytHbWkUa7vs8aP5jBe4bAJAPbPTOepqrZXvh/z55JNSiigmH3CjqzH1ww498EjOcVHqHiLQLfd5F55/ThIyXb1G4gDr/XmsrPsbc8N7mhcWkk1xb2FrbyqCwZ5WYOy7RtGTwQOvBxxj0rD8feIluLkaPZMZbWAKJJHYsJZFGM59ufx+lZ2p+JNQvIpLXSLNtOtZWxIV+/IPdgOB9PzrMttPRopJpJP3u44VQDn9RWsIpfEznqTcvhRbsLsbXzbRNnkMd/XPAyDkfmK2rW8twI2+xWjyAElWV+Dn/e5/DFGn+D9dk0RdaW0Y2RYozr8xX13BeQPelGlyI5DXCOFwCcNgegJxxXReC3OW03sdf4J8WWHh7VYL5tA0+6RPmZZEky3PPJLAY659ulfWGleMdK/si0vZbea0S4iEqbgpQL25U4wRXxrotk1vewztIr7DuIVgUK+nPvXqHgbx9pllo0fhrxNptzPpyllhu4iSYQTnaefu9wc8VzzqRT0ZvGnJx1R7cPGEF74hlsbbymPkhju/gU9yR/jV153i0qWct5nykKScZyfWvE4vG3haK0n1LS59fFik3lyG6svPQsPRgdwH+TT9X+N3hrWNFudHsrXUo3jKhZfJwrYPIUDJH4/nWK91OTdy+RyaSR0niqV7GO51LTVNlqETKiSoAY1X+44HJBz6H8K8c1JZPGGp3M+sTy30kcuEuMhfujG0KBgDrjFOu9Qtta8SPCviHM13AI47gK6xKoz95GwBJ9emM964jU7LWPC90IGkmawnJ8uQH5ZQpweueB71MFOSsnYuThDdXNXxHYQaaiJb6nM/BUwyxsPwBA5rAdJnuIvNBiVWXcYHJKjP3tpHJFa+kSaR9sP2oSw2bj5vKXcWb/dYgVo3ejeGJ4ZG07XBbMcAx3Y8r8iGYfnW6k4qzMuVSd0eweFNZh8U+DrfULG9uLeWxzHI+djlwcAMAehHP41s2PjDSbLSXUabNHaWyMt/dXCbSpPTDdwe386+evDur3ng69eWO4kudNuGAniTLIwHTDDjNeu+EtbguNNj1VLxrme8kNwbT7QyQccKGUcce4NefUh7OV+jPQpv2sfNHcJ4sknsbWVbFprfJaLdc+UhAGVyB8zDHUNx04qlp6Xur3VteX139iMkZj2Qx5Mj7skgEc4U4zjim6VrMPlSSix02T/AEciWCS5zMzL8xGD1HIxnHHtVCTx/bizN7rCR2VmMiYOshZXH3THhgnQ/wAOfrUcuuuqKu7NWOvuvDss1t9onh/0VXwh81t4XGBlduG/Q15ffao99qcuixoI7R5THJJLE0TkA8qBnPoCcD+tNT4malNGx0u9W9trmRltx5y/uioySVQbgScY3ADBx15ri/HfjHTtPdNTjl1T+3XiDpbXcgkWB8nOCefLOcgcEVrCnzPRESbhrLYb8e9Vja907wta3ClLFPNmVBghmHA444Az7ZrmPD+qaTpWqR3WraOGRtjo0cpUpwfnCjrng9hWDd38V/i+iuDcahe7lu45Iiz7yeMZ4OexHNP00wHSodOS0eOSO4MjSK+4tnAwEPGRj15r0qVPlikeZVqc8nI2dTaz+zSWKQveX9xMs8d1G42rGw+6V27g3I4NdXq3hOaPRLO20G4VFgUz3pnXkyYGELbcEHJxg8V02hR+E7vw1Dr1xGupJCqCY3am3kEiNjORkAYxwMg4rH8aazpXiS2k0Xw5bzRXzkKZTaCBgFzkM/TbjJHCnkVNV81kOneOq3MHwX4b0nVbCK71XWrH7LLMwis3ug0omLBSGQKxI6YIxXR2nhJdEtL65WHR7ZAiu2JNs6Jxk5xgEbs/h+NcLruhPpunTytHplnf27sqLZ3KDe2BjfuY5HDA+9Gj+J9d02wCywTzWrIQTCQyAEEFdr/dznJCkZ+XjgVm19xtzc3kz03xDqk+iaZHDPdXs8VyqzaWFtoZN6Dpu54X0IPAPUHFZtuuo69BaW8y3EUJj868RWKrJLuyQT/dGBzz6DFcfB42jtZoFuk1G6eKIRw286n5FHQKMEYFV9S8a+JNSn+y2CfYYeSpMewKP7xBFZyjdaHRS5Iu8mekahc6HDNLpc1+iN9hZ0USBdsoH3H3YBzyPlycHPavC9fvJb7V7hmkYrvzs37gGwAx44ycUms3VzbXaQ2upLdsj7i7JllYHP8AFnmpI7e7solmvrV4zKjPFcDIaQsBwRnBGCemPXmtMPQ9l73VmGLxPtnyp6Iu+HdW1bTY3g0u9ltFdlkYxYDFl5HP+f55n1K4utSvJbzUZhc3Eh+eTaFz+C4FZlgGUFwx6c4FTO0jLuWTHcAiu+yPPJEggcYKkEGo2tUjk+ViO2cVcgtw+ltcbHeaGQGQqeNh9uxz7VAh88soQAAkkliaSkOzWpatbGR9Nvp/Px5aqQN5BOTzx37VnxswUK4HyA7cIAfxOOfxrcikZNFuflBUnaTsLc8dPm46jtWZp6xtdxB2eON3G59nQZHv9aUd2Nt6FieRPs9tbxbfNUs8zCMKckDC9M8YP5mp7eR1iCmKNjzyUBPWqEnmKizi3DIwY5PQHPrj0FVftl5k7RGBnuKHYSTNfw/otrdaNdam97b2/kn93BK4Dynvgdfyp8PLYZsqgPA7DPX8zVTSNPhleC0t1ijNy4ADAsB1xnH1rpU8PXtmZLe6FtAkiDBZnRmXKkYDR85PbcOh5rN1FB6s09m5bGC6LuJwSvUO2T/+oVMssyXGd8ZeX5S8sYdT3yCQR6fStO+s7fTpvKka6PHHmKu18dwdzAjtwaTNhtgaSC6lVCQVR1HX1+U88D8qvm5kRazMSF2VmVs4PC7l+Wmrc3EbBY5dqgn5QOPyroZrnQY9NEiWUclwJNpgfzFbkfeDZwfT69sVRabT5Iwzac0JPTbOx7+4pqV+gONuoQ6jL5Yiu7VbpZADGsiYzz2Pp1p1zf2lzM8smnW24uoEcI2bRjAAC4B6ZyM89etNSWCU5ZbvCr5YH2j7q+n3cAZJ4pJILFmEiLdLCvVtocjPqeKVkGpTga3WWR40ijAyfn5J54A5x/LpVnXYdE8m1usF/tCs0qRsN6EEckcdck1DeWdn9pdo1Z7dIxjygAc4xljk455xjpge9Zt8luYifNmeUHg+WOB+dZyipamkZOOhUu49KUs62s0sY4BdlDZ4wMZPr1/wrH1JPs06SQ2bWoKhlDEtn35rQuIYhE5Ekj8Arke/+f0qN9k1pFAysNjMVOBnB7delCgkxud0U7fVL+OfMc4U5/ujHP4VpWusaupCx3bA+gVQP5VQ8i3ABBZic+2Ku2SW6YyrlsdA2Ofyp8sexPPPuev/AAB8U3lrrE2l6pMJredS0SysAC3Qr+I5x7Uz4vLf6D4unfR9QubWBwrmCKZgsRbP3cYAHHT3rzy3SGWKNLhZIgTwZHwu313YI6j0p6TafMES+i1G5KElG+0rkZ+qE0WXYSv3Or8C3Gp6trbLqd9fzpCnnIslwxXrwT7VX+KlvDF9kjt5rQSAk5UgSHP07fhVzwNpyXV/IdHaa3cQfvxdSbiEz/DhR/Ksj4nWaWerxxTSJeTmMbmQEFR2ByMH8K5lrXOl6UTl9L8TappenXmnQ3UqW92VLsDkIR32kYPHarGoaTr0elTz3d9NucKYordQnmhuQeBzWPLGrAqu4Y6gjgflW94e1+S2tV0++aaaAMDC6je0frkdStbypx3MI1JrqReFdMWC6TT9Uk1COTerCO2RWyD2JJ+U5966KHxDbSanb6RrXhWK6ukJgDzXDQ+XuPGMlgB0Pp6Vyk0kkN/dTQajcs+QUmKtEX5646gY9av6hrVzq93BfXMAee3gSJ2HO7b0fpxQqaeoOT2Oh8ceELjwxFCt28ZaUts8i58zA9xtUj8+a5hpopre1tWVI2iJ3zkMWkz0zyRx7AVc1TWLrVJY5r68ncqgjG1guB9FAAPrVT7Qqx7VVnBOAzgcH+ta69CF5soXFrcRHdFPknnKMRj2o0++1nTJ1kt7poiRkq3Qj6VPc3HmSDaksaKmNqyZyfXkcD2qvpaW8mowx6jcTQ2rNiV4jyv58dalwclaRUZ8rvE6Sy+JV5ECl3bOzhSscltO0bIfUYNWbD4op/ZEmk6ml3PBsdY/mDMWP3Wdm3E4OegzXE3ejXwuGVbV3VpAiMhDqSfujcuRkjtmq+s6XHYGALcxzmWPc4UcxsDgqfoe9YrDUuhs8XVe50A8RatZpu0m2hhZkIM8MfmOM9SPT8q5zzp2mlvJJZnmWRWMsigvvByOSabZSNGoiEzxbmB3I2SPwFd7p1hJcWCDVVt7qQjas8gw5TsM9altUiverLc40XnnTyTGIb5G3P0HPfgAAV0vh24QtNdQ29hPLED5dtdTvFgcHzdwIHHTAIOTxWheeDvtsP2+3urRIVyGMPz5PoQP51La/DfUZhG0l9ZIrEYHzMw/4CBmrVala7djJ0qidkYa3d/9knsrm9mt7QyLN9mJxEXz97bj5vX36nNa+ia59n1DNxqs0kTvvl80Fw3rwen0FdvpXgGLT0P9owi+bcwEkhUoRj5Shb5cZ6n0zwa5rXIPBMHmRw2MklwG5xcMsX/AMds+1Z+0VRuKVzTkcEm3Y5TxglnNcq9nLbTxSEuNibWUk9DnqfesW3kurW6iaORG8txhZeUBz6V6H4Y8P+Fdc1CKyttP1aOZyql0fzEjznkk4x0OOuccVZPwruL6W+uNLuYdlrL9njimiw0kgO1l6lSyjn5SenrWkZW91ozlH7SZL4f8PtqIs7i4mhf927vdRIpWQDHKt6bs4zjjsa5/xHemx16TS4ma3JUfvFthIWB5PBPQ9h1r03RrDxZZ6QlkmmQWpsYtks0TCaSRQRzsIAyyg45IHGQOo8n8Y6DrUXju7sY4bkXEr7o04BkyM5yOPXvURjeRTlaJyUNndPdhrmKRPOc/vJImxk98AfyBrtfskd/4estJja3s7iHMkxlYKq8clj1GaqWGgeIr1Ht49OuHQRC6wV4VADhgTx/jj2rr7W08Pr4RMl5DBca2LURtE9yseF28O2RnKtjPI/lnSpfQmnbXQ4e60tbNPm1jTZCeggn8xvyA4qqqW6of9KdvQCP9eTU8djYwt/peqxKf7kEbSn6dl/WtCws4ZvnsdGu9QGeHupBGjf8AAVx/6FWvNZasy5bvRDNO0fWLkfaLKwuriAcMUVePTIycduv1rbstDWC5a68T2otonHAe7SJyfVRwCOv8uTUE6eLvs4t4bM2VuQCiWpVVAB6gklj+dc7crdW14rXyXJmyDIZF+Yj685rPWenN9xppDWx3E03hIaRPNa/bjaI20t5DMHPHQZUD8W9PpWRZy+FLm6toFbUEkll2/wCqQqM+uTzWTHeQvoT2a25EhnEgJ52jBzj8hWZZtKkyzJG26Nt4IB7YPb6U40bX1ZMqrfRHa2t/pNj5osrK71MDKiNrZNsRB69TnOD37+1Zcfia+hQRmCzO3j95apuHsc5P5k1D4Vv2t9TiSQObaVj5gIyBnv8AgR/Os7xJcGLXbuNZldRJwWXacfSl7GPNqX7V8uhHpqMMTRNIsqt8pBxj8e1b9p4n1i3iYyaldAArt/enIHOeTnHauItNRs0shITcDLbMbQcdDn7wrsNN8e6PBoxt9Qs7zUJEdBGJECqEABIO1wSc+uRVVPS5nD1HS3s2pzgzz+dG/wAweSXfIT068cZ7YpJbFYW+WaNoupbfj+Z9qi1/4h6VqvyRWE1tDHgJCkC4UDODvLk/lgVl23iSxu5CpiuE4xnap/rVQbtroKSV9DprTQ9S1N3k0+2SZIcBmRgQPQ4zn15+vpV5PBXiKY5itBJHg8q4bp6hckfSubsPF1rphV4ZL+K5TONirsPbn5ueCecd63rn4rrqGlta6jc6sr71CCGKP7oweX3Bic1nOVTm91qxcYw5feTuUdT0u4s3CMtnFhQpBu0DE45LZIxn0x0x71C2k6gZESMW5ZucR3SE4xnOAx6A5qleeINDmPmRx6huc5Yuqlsnqc7uec1nT6pYsrfZ45wfVlXk/gfrWiem5DWuxpXWlzLOUm8mJ4nPyvOoZD06Zqf7HOkHnNcWx80EksytuBPOPTv6YrKHibzriH7ZJdXBTA/eESbQOw3Hp7V0HhibTNUuRYRWcsk0jbg0sgjRVzz8qjJPXuBUynyq7KjDmdkY81rGuV863243D5+o+nWqMlrAxOJhnoNpPP6V3d9Y6Ws1zp6aNbpPGjFZkuHHIGehz61yN7JFCxhktF3Y3fLJkZz/ALoxShVUkVKk4mY1mUfaI3BzzninG2kBy4C4GPX+VaIuoJI/ltZAyfeJnGPXj5f55p8LR3UbyRWmxFUsQ8+egJ6bKrnRPIylbpgZjZWIGcFSf0xViO03yqDNHGvU4BOK1re5tLOwWc6XG6sOSLhlfPsQBgUmhNZatqVvYLBOk00oRWaYFQP++SaPaKwcjO98F2clnawzR3Ec6yWxBKg7twbpyMj8K5b4nOJtXT7TCqgRq2Y2BPfqcZP49K6rwx/atsl1Fp32dIYZjH5c0rsuRwSMDIz9azviDBEtsl9qGnwPP/q1aKY4AxnoV5/E1xwdq1zqlG9Kx5gqLtbarDJ4+lPj08efE7bcOw43Y4+pq79qs1ni3Wh8sffCuRuGef8AOa2L/wAQaXd31gtppf8AoVmmyNJT8+McgnJyM12uZxqJjJHMJJGG5U3EhSd3H8jUqyCYpDFZQrLn52Uklx9O34UpheSEtHBGpJz/AK44xn/dNVoftQbassSMW4/dBgPz/mMUPlY1dEhWOEuk1uxH8LbipB/HrToraKR1Bm2EjIMin+lXoYb3yBDdrbyAn5Xjdl791IOfz/Oo0s7hbpViii3hgNskxK/nszRzBa7M3ZbQz7JHkkBwGKAAY74zzTbb7DJeSfalltoFRjGYoxIxI+6DkgfjW4dIFw7sLdFZOWAnIBx/wD9aijSzhie3nsS0bkMds43DHoSn+FLniPkaKF14kv08PW2i2pK2i/PcrLh1kfORgdhWd4ktZFuvNuIbK1nPyva2y7dnAIbqQcg9jWtNFp8d8pNnI1ovJjEwVzx/eKH+VY8qK7tJCpVWY8M3OPy/WiEYLWKCUpPRsyBAxbvXRWuouujrpt5btKqyB93m7SV9CaS1t7RkHmyT5C5YBQQPpzz+lOMOnrEEaabJYkD7Ov8A6FuzRPlloxQ5lsb8usXMGmyW+k3MEMbgFSJ49y/3uSc/z/CsoSatNKkMt7eDfhsPK5GP73p+NN8m1KxGO6uHSJG2LJCuFB5IA3HvUNvDayyoqyTeYx+UtGMfjzSgorYcnJm28cWnXKyPqtjeOIWUq4aYLnuOwYdRzwaTQYrSbXLSTUGSaOSQKYfKZi+7gcJjnkHj8j0qBtLhE0qy3kxkGGY+UDnP/Aqv+GtHuLrXbOLT9QMF1uLRSvFkIVGc4yc+wqk0luS030PoPSo9H8P6dPdW62ltaM4jBWPZHFlQSBuAOSw/i9cV5t441jU7TUo7n+ytLk0qxnjdJ4ZAylHHykrnfuBBOcgHHSjxX4d1XUtNh1XULyxmuGgjGTCSAQxUPtPyZJ6jbx2J6VKWstC8KXui+Iprm7W7LSbrSJFG0EYzuOc5IPBHp3rnT11NWtNDdtPEun3X2a8ivrvWL1IEeaVF8qGMNj5tjDkNg9M4x1HNGkeIvBOsa1czyosd82x1ibaM8AjaeUwW554DVn+P9Vj8J+FNPn02GKNtqCErbgDzSPvFM7eg+8Qxz+deM2S3MMz31pcva3EiNueBthwx5Gfwqo0+bVCc7aM9+fUIf7GuftiQi6CNzJphiWfgEJsZsFcfLkkcduleDapq8OoPJdxaJbWFzLK7u0H+qKEDCBCOMEHnPf8AGo30q9uVRrq+uLhd2RvuGPIG0dR6AD6VKLFI3MZBcmPcNznA/ICtacLbkSbZFpeqxWk1sZNLtZ44yfMDjl8nqCMYxxjr0rt9G8fWtysOn39nb6dEzBTJApx2x2zjseen1ri4tPcSCMw2zbgGG5n4zj0Iq94gs9E8qyn0SG6SOe18yRbsgsrBmU4KnkZUnkUVKMJ7oIVZw2Z6JrmpxaRof9r2U9rd2ckm1kDshkbdj5WXpjnscgVxfifxS+sWjXMmmrFaNmKHFwTKHAGTu4yORkEYrmpGvEtBatIpgB3CPe20H1A6A1ratoOp6d4Z0jWZrm2kg1LzDDHyxTaQCSGGMnjpWdPDRhvqy6mIczHtZnt9P/eeYzSOWQiU9NrA5GcZyRz14rMWaZUdUnkUEHox5zWzPFe2un29wXtjG8rBUEKnnAyTke9ZXnzRs+0xKenECf4cV0owZf0CS3g1FPtK7k2kybj06k/jiqV3efaLqWcsBvYkDaOB2/Srk15LPp93JOsbTyYJkCKCTu5zxWKs3H3VP/AR/hStqVfQ/9k="/>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g;base64,%20/9j/4AAQSkZJRgABAQEAYABgAAD/2wBDAAUDBAQEAwUEBAQFBQUGBwwIBwcHBw8LCwkMEQ8SEhEPERETFhwXExQaFRERGCEYGh0dHx8fExciJCIeJBweHx7/2wBDAQUFBQcGBw4ICA4eFBEUHh4eHh4eHh4eHh4eHh4eHh4eHh4eHh4eHh4eHh4eHh4eHh4eHh4eHh4eHh4eHh4eHh7/wAARCAD+AX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ysSzEEBseoIrTWFJMedFuHqVzx9ayrRnIwAwHf3rRjmkVQykA+uelXa5CbWxqabealpuP7K1a9tFH/LMt5kf/fJ4rqNJ+IOvW0qvqlj/AGggwC9vKUf2+U/yFcdDddABEO4P+frTo75lkLM449CciuerhKM90dNPGVqezPTYvHHhTWJ1W5dtPuONguQykH69K2o3t1dL22lhkPUTQt8p99y8/nmvIJLuOZFjkhjlBH3XAYflRZ5tD5mm3V3p7kZ/cTEKT7qSQa4p5Z/Izup5p/Oj3HTtcKqwlhGAfvblYHPrls1ONYUzo63GxzyDGSwx6YOSPwOK8bh8R+IrVgXW11BWI+YDyZW/Lg1qWHja0ikNvqMEloGODHcpjafZvun8a46mDqQ3R208XRqbM9VuJtOe4W4uYoxKT8syDAz6H/Iqx5135Dpa3Ed3C4wyTDeMemTkfhXGW2pw3caNa3wuwRhQFAdR/vLz+VWReywx+WHkiK8/vEClfoec/jXMk0dDszSg03RE1GO4mgurGaN95MMhRPrzwPoOKpa1aX7HULqzjSZZ5TIZ7e8aR1QtnBX7y49VH41eguLuODzRPHcJ2wCGJ/P+tVF1KBbpZVZ7eYjAdoQRn68En9K66WMqQd3qcNXA0prTQ5SC4825RjNO4U/MVmcsPcZFaD6h9mtz5dxcCNmBKLeugz6nj+tbl/fWckhbU7CG6OeLiNNrn33ZO4/72RVaSxh1HdeaK0VwDjFuTsZf1x+JIHtXp08dTnvoeXVy+rT21MSS8a4VC00iKT8++9yTz16cfjU1/qokvVNpIkSbAEVbnAQAdTjHPGfxpfOexvTFeWcltkFgJYsbj7cdPfpVA3MLXJIQiPO4qRhRntXWnfU4mraGo1/JNZK1xczSydCBcxYI+hBP5mqcam5PysyIrfeWGJiPyxmmXNzah98LGJDhTkbcn2GeatwCGaAta6c0zDglImJHucH+dF7ILXK3+kqjT+VOEL7d/ljcTj0Bz/SoZrq4NskTef5eerRjH5Vs6V4Zaa6hmvngs7Zj80hmUsB3woJOfwp13omkx3UsR8U2bRqxKrglmHuGI5qJV4R3kjWOGqS2izDie5iYvncCvQwMDj3wafHdzxkSCTGD0VHBPt1q1cy+E4ZkguvEF7EcEFlsWII9vm/Xmr0dv4XitDcW/ihpI8fL/oRYOT6ANjP1xS9vDuN4Wr2Om8I+CNS8YaK+orq1taqo8qFCWQnae+B+pyayPHb+J9Pu7XQ9b1ie+trRd8O0sQ2RjcJNoZvTB6Vs+APHGg6L4fbSLXULW7mErSRmVmtyQeoJw9dLdaRpPjgQarqV+to8Nsy/ZLG7DITnILOVGfoF/GtFKL6mbpyXQ8ibU7gwDbIytHyH8xwcenAqkdRaZE8y7bryrySEZ+mDTpAUuZkjkYAOQql2yOep6YqCWNXl2tK7Y6kyE00Q7k6yFHVknjJBG0EvhR6j5P0xVuLWLxHCm4jQAZyJGX8ehx9cVSFuwi2teSlW+7ycfT2qEW8bTcSNhQOjZz9TQCRqtfvMAj3qy9WLC7GBjtllyx+lEOvXkgMSvAYQu2RZJM7we2eAD9RWYIWE4UXbBudo7frUIdljeFp3ZhjnOAP1OfwxUtKSsy03F3R0Nv4gs5bOVrxpknC7I383CfTgAnj6/SiXVttibe2nh2SOJIV89Y2BHBBB6c965VLue0dfLlZ2ORkE5/DiugtotUmEbmW2O9lURtOocDsDjLe2Mj6VjKCgbRm57iXTapZ2fnXMcYWJm2/vUb65UdRz1NYseufYdYttTjuM+Vcxsdoxhc4OfwPQVrXd41itzG7KZZXLOo4HXofT9awNbujexELFC7FcYAGf0HNJPnWqHZRasz6ssna70sEEfNHwR0x2/nXkcfhOHV/irdWE0gSGS3NztUAs+MLjkfj+Vdt8Jtc/tLwTp9wWBcQhJf8AfXgivOP2jNP3XWn3sTNFl2jdhxnPI5x9a8fBy9nXSfoeniY89FteplRlrbWbqzj1KO2s4meNp1ticlegxH83NVUuCzr5iszFskSyucggEHqTg59Kx7FljgDNOdm0DAVQSfrj9a0Ldo/sI3SlpJHzsLFQ31wOhNfQHiGshKpdXKtF5cfIyQFDcduMd+Se30rOmv5H+dbondyMXOcDtznFZtm2oee0U1z5MHBMIUDJHTIK89anupbVVWSYGRj0JKk4HtSXoP5j5LoF/nnlkZF+VXlZhn6c/wA6abuaArI0jrJn5dsmQP6YrXlksLzw/ZQWNsRcqcPIjIFwR0Pz56/7PftXOSTKAkbOxZG2tz0Pp7UoNS6DmnHqWtQ1Sa5YtcTjAHA4x+IHB79R3rMupvMhHlu0zd2LfoMD37VK8YSUt5bKD93JOR71TuVaJhukYqxwTzz+Oea0SS2Iu2AkZFy8skceD92QLz+ZP6UyIW5YGMMVPDN1J/ED+VWGjt1kHlyx4wMbh+v3uKd+7WIN50jvuycE4I7D739Kl7FJ6jtb09lsbWVjKrk7RkvgDHrkjIrN+wythmvrdCRkq8nzD681pazbTDTkkknvkPzeXuZ9rZH+97f0rmVEm0f6ZKuOMfaGrGGxtLc56yDbVG0hsjtitdYW8osWYMWwDuAFUdOjYojbuFzwMf5710ZkVtGSHcBIszP93tgcZ+tbO+hmjFIkzw0m0k44rT0fR9S1Bf8AR1CxtyJJAcH6AZJ+oFWPD2mDUtWiicBwzhVGThj159h3/Cvovwp4a0zT7FJJAJHOMnb1PtiuXEYlwfLHc7cNhVUXNLY8Gj8F6opB/tGyY43HKtx9cgVm61pWp6UhNxGjoD/rEG5cn17j8cV9I69f+HY7d49Qih8lcnzNwAXHXDcYI9Dj614N4qvTrFxcR+HbS4vLNDiO/lPlRL7bjjd/X681z08ZU5rPU3qYKny6aHJpeSk7JFjLA8ZXkVN5zsGZ/K+Y8gxE5H1qjcx3VrO0V1BHHKOCqEEfUGh5mZA6ZYk8lwvHPTg16SldXPMlHldjX0jS/tkj/Y2+zzbTIGt90Z/756E/hWlpfiPxFp42/aFvUUndGwdGOPcfLn6is/w9qk+nyrdxuyEKVHltznHsw/yK1X17QZfCt39q+33fiGaZCjyKDFEgPJ3bvmyPYc4xxmsZ0IVG+ZGsMRUp25Wa9n420+QrHdrPp7H7yyxjZn2fP/swrqLLVrfMTLcWt3Ew+95v5D5jkD6V594H1GBtT8u8sbmaMjLNbISeOx9vwNVNSOktqZutCj1PTo2bLEOI2Dk5I4JBHpwTXn1MAm2oHoU8waV5o9Vu7aO+YS2d1PbSn7yt8ysPYgAVSS1u9NuFYRrEWJyzJtU/l0P5Vwdn4w1ywuDDcrLewgg4kIjmAxxzyD+QzXXaJ460y7mFreb7aftBenbu+h+7+QriqYarT3Wh30sTSqfCzUN/rMIdfsy3ltu3NGw81cdztbg/kabNDol2BO9jbwqR8xgeWBv++D8oqzFqFjvSOAyQ55DAcZ9uefzFT6jZwXETSOzSIARvjTkH8Of51EK86ezsXOhTqfErkFvDo1vCJtLtYr0rzm6m8/yh7IoC/nkVg69rX9seXbyPJcQhyiyB8CM9xsAxj6U2fSP3Xn2UgE2Thsdu+R1B/CqNppGpJ5gFvsR8ZUkZHHU9Byef85rR1pT1ciFQhT0jEpS+HrqBfOtNRlhTzNrKrMCOM5xyCK7DwB8P/FXiS6hEtnDFYRqWN+MxvKoP3cDqT04A616t8JND1OTwFb6deWEE1rcTNMyyMDlc9MYA7dCTXeeEdGk8O6e2n2+1ommZ4YlUDygf4eOMV6dHDN2ctjza+K5bxjueZ+LvhdeaxqGmLo/h+HTNMEKrKrlSQ2fmMmQfwPJ56CuyuvhD4PuLeCOCyisPLjVZDakh5AOxJ4Oe5IJ+lel26mKIJIfmbqR0qne2kc1o6iQxSclXPPPuO4rqjRgm9NzjlXm0tdj5d8f/AAtSx8W2+nQw7NP1C6EVndKyliSMspXO7gDrjBrM8c+A9R8Az2cmj6teXjXCO5RLdkeJF6s20sMe/FfWdzpttJb28UsKyujB0kQEFWx1B7fnUF3oum+XMGtY5551KSNJzkEYOaapRVwdaTaPmPR7++1DwsuseKNBGoaQzi3+2cLOh9iMEj9PXNVtS8G+XYvrHh25bUdLYEuhiBnhH+0o6j3H4ivoiw8OyJavZwxw6XaWaPDYRQkNHhlwZCuBnk/dNfPtnPrXgrxNJayeaFEpCyvGVWZAcFwAeBntWc+alrHVDio1dJaM4vzbQwCMzR+ZuIOISBj61Vby8/ftiexCNk/WvT/Gvh2w1TTH8TaEEguFBe8tUb7w/wCekajt3IrzWcxTLvaZsDH3W4/U1tTqKoro56tN03Zkls0csyKlzAHTkMYimOD/ABYyMVWkhZbeObzItrkkAAA8eo/zmrFpEPtgj+0HdxgO3f05yPzro7O3uFm0+01T7RDpQwJJC6qnrjtuHHrROfKEIcxj2Hh+7vLQXXlssMg+R3gcoB6lgCAPqa6b4e6PZ6hr623lxTWO0GffCSjOOhDMBnn9K1757XVvJ0fwwYblwN89ysnlxwR+rMGwD7foaSOLT7fydNttTvNXuACS9vI0cEeRjlmJd/bG0VxzrOUddDrp0PeXLqch8RdHtbHxRcW8cjBMhgIYV2Jnt8v/ANaubu7a1itHCy3DO33f3Q/Xk/lXo9z4Bn1hJJrLVLqS5BxsnbenHYt2/WvN9WtLmyu7iwv4447uKTZINmACPw/lW1CpGa5U9jOvSnB3a3PS/wBnLVB9l1DSWyfIm3qCMYVxk/qDW98cbH7T4UlnQZeJhIpHbH/1s15b8H9UGl/ESGE+UIr2IwsRn5j1H9a938WWsN/oVzp/UtFzuHQYIrxMYnRxPN5pnqYa1Wjy/I+b7N227kWQEAAnjn8KuQuqwsqxSEqOpCsPfjpVvwX4tPhGHUIU0mC/uJx5SFxt8lgSMk7eQc/dBHTrUEEyNCzyxxSBx90JjDdieP5Gvo07o8JqzBXkLCQGdi391F4P4HFIyxXEKZhuC6sQ5wGXtgY/Pv6cDvWlUht5wdoAwFwf5UOYdqj59+OcIOD+WKogtLAFykkRdccg459/aql2Imf7hTceMIAo/AVfkkhRj5dxEQADzHjsOOnOOlObS5LiwS/jJkmL7ljVCAoBIJ4XHYdD6+1S5JblKLZW1We3+2TLb8RoxWMk54HTr9BVOYQzRnAG4HggLkD0p8IVo8t1x1I5H+NWNI0W41bUJNPt5reIxxPKXuGCLtUZPPrx0+tUiTLKkELtUtnHzIvFIXCkLNEoXPDKO9SWLQb8D72eBjr+tS3KwnPycHORjtQykWNTtEOgxTb7eSZsFfmJfkdMdO/1rjJoFEzjaR8x4Mf/ANeu8vVJ0CH96RISFWMrwydeoA/Tn34rmDHCDhi2f9mTA/U1zwehvJanTeGPh6rwb9SvJVc5xHbKMIfQsev5VU8QeD9a0+zeSwEd4q5JULiVQOfu9D+BJ9q9pfSo1V7iJzFM6/P3QEd8fzrMsppLe4+y3MBMcbgBt2cZ+6cdhwR+vavF/tCqpXuex9QpuOx4j4PuJILtL2ZgMNwoGMcOOn/Af5V33iTxnf6VpaXCyBQoJYE9B2HscYrF+JunR6L4kW8sIjDFJmUfKSEc8k4HTqT+defajqM/iDV1s7iUCytSGmO7iQ/wrkcev61S/fz5+humqFNQ69DsLO4ufHWoC61eX7LpSDdHaB9puSOdze34V0ep6zZw6U1vfOllbQjy0iAwvsAo79iB14I4zXmktxcafqX262d3DyBEiUclv4VA/Su28H2sd1etqeoSRXWpjIjXPyWy+ie/+137cckqRVr390IN3tvI4/xhb3U9il6uk3kEcROJZgATH/tLndxnrjoRWBbNvtXmLQ7VYKV3/Mc+g9OK9x1exW/tXUh5IyuGIUhR74+nUH8/TwzUbC40vVZrGdcFG45+8vY/jXfgaykuU8zH0XGXP3L1pEshRVWNnf7o85R+fPH41AduduEB7ncOfxzRCSfuwgjAHTvU8UrbBuiXv8wAzXdqcCRr+HfLtFN8JZ0nPMXkuh6dS2eD06VkQF5ztSORnZgVQE5J745rYtry1h0iUXGnq08vyxuwJIx3Xjj86dpN/Z6a8WsWbXEeqxTb44lTEYUHP19RioWjZT1RnSQGzaFri3uYHkQOnmZRmU9GXjkHsc1HdLp+799Deu7fNhyu38yMmup+JHi6x8VX9hJFa3OLRGTfPhDtIB2jGTxjr9eK4xslnK24YE5yB0HtVslGt4e1TVoZn/s+4bZEjuY5VLrgf7XUfr9K7Xwf48W6vBYSF7Gdh8qlNwJ7gEGvK1WMvzGqg8AFiMe9QpPLaX8dzbt5bxOGRh2IPWuOvg4VE3bU7cPjJ02k3ofR1xqrLshXdvXBG0kbvY8Dn8/rRp/lXU0Kz2iyLFKjN5ikkgMNwJPGMdj6Vl+GtRj8S+H7bUUTy5VO2Xy1LfNxkdcD157cVtxRhmCRLuRRtC7QFQnGeV6/X8s14aThK3U93mU43R7vYWOnyXlu/h27juFjkw8cM6iOGM5yQqjA9q6yCwhhm815GLbdozXBeA9Hi8A+GQsytKJrkebLbkvtDdCQ2GwPbca7ppf30PJw4yCwxX08G3FXVj5iokpOzuaGE78/WoLwKmPLVcnrUNxIyyKkb89znpTGm5PRgBwD3qrEXLETyKmAc9xzRbhmd92c/TpTbeYOhZ0+Y9ABSNJsXa+454weMUxGd4kt7xNMla2mYMxCgAZIz3FeU/EjSrvRfBesfYvOu7+6gwXhiLv5eQQqrnp1JNeuSxgcNKgdjhCzfe9sVyvxK0DVNR8OTR6RqiafqZI8kkjEoHWPnIwc0+gW1R4H4A1SSGSC4hhLiLKuu3gEnkHIxg1Q+I/h1tO177Vp9vGNPvU+1W6+USQM/MuR2Brdn8G6v4QSyn1RrdZ7knfbo251x1PHy47ZBrpvFyyv8PLa7hZPNtLj/loAAYn4cA544xXAm6UjtnFVYnls/hXUo0s5vOsNk4LL85AwOT97k/hUuszalq1zpmg28mnEErHDHEm8hiOeccL3xmtLU4tJntpLozLayrFtRjKHQ+mMkYOOOoq/8J7NYtbvvEU1412tjbAW6yMCd7DOcA9MYx9aHW93nl0IjR97lXU1vEth/wAI1pNl4Z02SJGmw142zmV+4Jqx4S02P7VNMECpLnp1AXj8OBUmqP51ol9cNmTzw4z1AYZxTvCV2swuIo22RwKzu2euWP6cV5Eqspq7PajBQ0RZsvEMNtHLFDuZpJSEjQckA4/AV5r8Vh9s8RWl9DuE10vkusMbMGdeAP8AaPQcV3VhbLFaT3m3BncqpPVY88n8f61wXxlubaOysUIddrFo1jODntk1rhJ8tZWMcVTUqLuclrVpqPh/xNYm7iuI7q1mjldeW2qcHBwOuDzX0zDcSX1vBJGqEFAXxyDkZGP896+RrwCa23tE+W4G/Jz+NfSHwU1CfVfC+nXTyEssH2dlPZk//Ua2zalzcsl6HLl07c0Tybxpp8WneKtQCs4YXBfywex5z09TiqM00clxJcAzNMx+6ETgH0UcdPaur+Pdk9t4gttSSISJcIYiyHuOcH864qwkZ4i0sW3YuF46flXdgpuVGLZx4uCjUaRoTzW7xB4Z5nOPmZxtOfqCRnml0rTJ7xS2nxzXTRRvJMiZHlooOWJz6VTE0WAPJfYchsKMD6DNTw3d7YLNbWT3cUcybJfLkeNXQ9mAPI+tdiOQ6fXPCOvaHNDHNJEYrsYjlRWkDNjkcKSG59M9DWXol5esYtOWS8lgVyZLeFt4cE/N8p/HtmrOpeK/EGraRD4e1WWEWFsQUuCrBpXHGWIHzYXjpnuck1U8ItoCX0yazqU9gFjLRSJCXSRweFPPQj1x74qJJNMpOzRoeMrWxTU1n0yJzZMo3+Wm1EbuMDoMc/jx2rnbtiZA/mZG7DBSQCR6D0rdubyybVrq8tZDewFcTxXA2tcHnJAwQAKyL2C18lfssoliI3rjKtH7Nx1/wpU20kmOaTdyG0tWaR5l8wjqOTxz3qJy7Tna+V6N8p496sJ5MVqJFVkHGC5yDn+dQWTMoVo8O27JcqQRz9K0ZmtzTa1f+zIpkgtU+b/WQtufp3HOPWsQWKyjzCwyevBFdZJKRoFrCpZj5jhyAQSNvH8+/euYdoVYrJ5xYd/MbmueNzdn0FplxbalpVvf2jo8U0eY2QDAzzj+VOvreOSAMv7sH5G2Dke/uOh/DNeO/s8+KpIo5vCt3IQVHmWZY9u6/h/L6V61dXe6OSNSQwP8I6f/AFx/n3+axVJ0ajiz6PDVFVgpI89+LVjNe6BJNC227gXIYHqB3/xHp9BXzvDMBHcGTJ82QO4HBB7jFfT+vvO0jI4MhcE5xgNxyD/nv+Xzt440ltE8TTw7CsFwTJHnt7V25ZNNunI5sxjKKVSPQqaTfAajvuJA8cKgQswztY9z39vxro7W8ktJUkt5SkRYY5+6T2z6Vw11BIH8yNivuKs6Zqklvm3vMvA38Q6r716VXDvdHHh8Yk+WX3n0Z8PtaS7t0ivlVZ2H7th91x/n/PaofiF4BTVojeWsSJcxcoSOD7H1H+fr5/4Q1JsrI8+VAVEcfdwOn0zXt2ieIII9KiXUIZZCQdpVcn864oU3GV46M76slONpao+erDRdS/tWXTJLIQXG1mxI+wcDjB6H9az7u2mtbmW3lWNmRsFo2yp9wR1r3XxDqXhnWH8iSymlJO1/3eAp7HORj/PSuYk8I+HFv1G/UU2gs0cU+doz6tux9P5V6FOs95I8uphrfCzkG+xyaDaQrHeSTAt8qOOD2464rLiRFDbo7hFZTswerfl0r2zQfBugTwpd2Wtavb3tuS28vG2PYgpg/jmuQ8U+FdY0eW6uYbyS6s5Rv3pD82Ccn5RkAfQ9PyohWi9CJ0JrU5TSJLK3Y3LTXJkCE7HRXVm/E8frWTcRyk+a6nBJJDep9q2mupxbFVa1YsOc2qk/gSvFZ87TyAfMvy8cRDj8hya6FEwuLoq2UcUl5cSZETgFDEp3Zz0zWFdxwuzFGkJIz/qwOc+xrq9N84xJtOmkKeRKqA9e+4VTvLOaSETebaKrFsY2jofp71C+Ip7D/hf4oXwzrYivNz6fc/LKrEhVPZsD/OM19C2ccl+8MliBdQygLGiiPYgPQbgMkexGPrXzXqnh/VotMj1OewuFspOI7hoGEb88YbGDXS/DP4gDQ5Y9H14ebYcLFKRkwHPf2/lXFi8JzPnjud2ExfKuSR9qeG7y7tdHtbTU/s7XUSbHaNty5XoegHTFaFlMZLti8nnKVJUhSAn1rx6bxd4ln8Mu2itp+sOV3QXUx2yRA+oTCt7EY98123wp1q6uPDi3OuXFit1KSJEibd5ZHGG549cfrXVRxEJ2itznr4ecLyex1YR1ud+4g8/f71aNxaqubiPnHG3kNWFc6n58rLBJGY0ODsGeKwNWvrrYWto5WYDovU8/UV12uclzuVu/leQSCFP4SBx9KrG983dG0heXO7IU8CuLl1DVpbQWyThFC7RwcE+p7022v107amoXS+a4+ROu5R1PvRYVzq2l3XUSM4O4MFBPp1/KoNcjtrOeC8kDTzswXczE7B6iqNh4l0m7uv7PDIZVjyoZcOFJx6cfWuO8d+NrfR5rrSYGuDfyxk28XkM4O4Y3ljgfrSbS1ZSTloij8UoZrnxUb2R18s2apbpuywG7qwwApPbBOetZnxH1mz0PwLb292kkrXBRWhQgMc89/TAptmGs9HGqa5eTXEuQ0skshd3IHCAnt7DgCvHPiX4y/wCEm1aNoXlEMQbGBgEnsBngAce9cDXtZnc/3UNRmv8AiSO+WOO3tWhVOAXIZsV13w1nmPhhpBIUS4vGLHA+fapAzjtwK8rmu5Gg8tpN5GCGYDP516X8P1ifw3pYDM7Fi/T7uMj9c1njrQo2sXgLzrXO4vpooIbeORvMeOPe2Cew4/z71Jo6GDSFiwourxRvxxtTOefbmuT8bXp03VrW4Z2aGZeAp42jPX8qr2HjmxXUniullMgVWlPlllAxwFHTA9/rivLjTlKN0epKSTsdxfXUULJCFJhjACoOsg9favFvjBrH2jxRBDErYhTkentxXf8AiHxvaR2hurL7Kp2jZLIAXPsPQ568V4Pd6lNqmq3d5NJIzyNlMNwPqO9dWCpP2nM1scuOqJUuW+5qx3Vwy/L5pyP7xHFetfs66o32TUbO4JUWtysqrkkbXGO/PrXjMLzbuFPT+6ea6v4Mas+neN5bOUbI9QtjE24EKCpyDn1rtxseai/I4MHLlqpdz2f45aOZ/CF5PGFZ7aVZozjnrgj8jXjGhWN9qWqRWVtavNI6jCoh39Mk4JH8xX0V43t1vvCdzueNlngxtLbdwZccf7WcHn3+tfOPhrVLvRNWW8sbiSz1K1crFJsWTsVIIbI9eorPL3aLiy8fH3lI0Y9P1Ha0kdmA8THduJEhOe65+vSorWOSG4iT7KZST8ybWXJ/uhhzSrdWMlyx1G2uJQ7mR542AmYnsSfl2554APPWo7V7UOfMnmjBySQn3fTnJP6V6BwMtXdzdNiKSDbBxkFnIf3+aq04WRXAtsor5GcjC9vXB/GqzOsgCxebNIT025J/D+lLJE1ncKJrOZDwfKdSpP1Gcj9KpJEtu5O9xLH+8IfywOueTkeveoxdFn2jbIOQfnP5dqdIywlDbPcxt97fnnIHbB9c1WhaGJy0nnZyfmRtrHqc5PcHFGwblua4UplQ2MbWDHIJ/OkghmEI8uNgB3EhHP61VtpZGn8zzpny2XyxyffOa0rG2hlhkVZNsygHJJ689ABkYB/Shuw0i+JI7cQzxfu51JUyKG3fd685Ws6S4aVt8l4d2ADlvTj0rSdZJNJh8zy/LDkBgBuxt9ufr+Fd54c+C2p6vodpqR+w2/2iPesdwX8wL2LY9Rg/jWMpWRpGLb0PnrTp7rT7q31Kz3LPbuJEJ5BPcH1B6H2NfR/hrU08R6RaalaEGOdBvG75kYcMh+mPxxmvnvTo/NiVVUEkV2nwk1//AIR/xMdJmcrY3rhRvP3Jug+gbgfXb6VyZlhva0+aO6OzL8T7KpZ7M9UureX7OXkX5h8vAyT2BH8/zry/4uaH/amjm4t41+022GUDuPQH/PB9q9hcO8skbOGV0zG2Oq9fzH9fasPV9JSWFD8zKVKEd2H/ANb/ABFfPUqjpzUl0PoKkI1IuMup8u2kizRjcoBHUEVXubdTIQO4rovHehSaD4ontuRb3GZImHQ+uP8APeslY+ASWOBjkd6+thVVSCmup8pUpOnNxfQd4Zumsr9IjIVQnhs/dOeMV7PomuarBZRyW8jSiQ5kWQbg4zjn14714cyv5gYK3B44r3TSLm3TQrHzFJHkhtoIHXn6965sRaLTSO/Bvng4y6E2u3aXGjkWFsbO5znyV58wk54JOc5xx/8AqrM0jUliu4NwKt80cm714z+uapeINSgd1jhOCPmx6fjXnfiTxXd6hPFa6SzRv83m3CnDSt3b/Z+vU9aIJuNgqyUJXPZdO1ixj1ttPj1CMqwAKhtpkPpXS6NrGdWazvpMwtgIXPQen5V876bE12y2/wA/7zKl2P3iBkjJ71s6Fq2raLc7bjNxBG+zZK2SB2Kntx+FZzoPoy4YhN6o9K8e+EYpJp9T0C3byVy0sSHhh3Kj19u/avO38thtSRmyf73/ANavWPAWsJNAWa43W+79+XHMWfUCsv4h+DoZ5pdd8Nr5kOd1xGv8Xqyj19R+PXrpQxHK+SZhiMNf34I43StOsJoQ76pFC27AR48kmr99ptn/AGLbs19AojMi/KB83IPfHP0zWYti09ilzBIskzO2+MHG0cHvUj28o01YJvKQ+b5i4BL8jpxxXW9Xe5xK6Wx0mseLtLk+FaeFmhuLm5iTEIWLIVt+4Nu7Yyc15xHpK6jd+UqyKgQu7dSABWwIN7qA8gY8cxr1/Oum0vSrzT/DdzqMcuPPBhRnUAAA49e5oqVOVBThdnI+DPHWseC7kJaNJc6cJM/Z5H+6O5Q4+Un8j3Br0+w8W6V4unh1LRb+3s9XjYFYnQLL9CO4P+zn3ArynxDbW8MCx/u5ZFGMxdM885PWuONhILhCpKfN1zjHvXNOhCp7y0Z1U8ROn7r1R9m+CvFEdrJezazeaZp9rLIgEMtzGH4X5nUlgSM9ucU/xP8AEHwnaAWen61Z3c9zgGSCTzSCTgAgfX2r5N0nxx4q00lGvFvoI+Atym847Dd94D2BrobP4rMdqXPhrT2fgFlRTk+vIzn8a1U6sY2tcztRnLex9XWOsaTpuqW3h1b2Ke/dGdQ4cRzBfvFSFbGPQmsnSLO+1nUNS1bV760jtBM8dtBbksI0HQl+59q+cpvidpjStJceHkkuMY3uSzYz0yTnFVb/AOL2vzWEllaRwwWYO4QODIpPTkNnI9jx7Vca0n9kiVGCWkj0y7k8YXHii8h0W8sktVkZUvIAsxdR02sfugenTNMu/E/h3wzePdeIdbfW9b28op35I6AsBhV9hXl/i3xHqt/4asbpvFUty9wCkljbAQJbsOuQvUflXIJDtCl8OT36/nWTpzm/fehqqsIK0Fqdr428ea14ou28yb7PaH5UgjbgL6dBx+X40eAfC+oeLtWGmaaII5kjaTM0hRTjtnB5/Cuahi8wgpEgBGcqTgfnWrYXGqWN2j6JqFzZz4/1kMhUkdcH1HHQ1vCMYKyMJylN3Zd8S6V/Y0V5DNcWr3MXGyOVZgfUhkOAR6GvQ/A9oLXSLJAWG6BWOemflPFeX3d4x02+s5ZfOmu50bJGSxJ5PI6817RpUSJa28TLgpGi/wAuP0ry8yk7JHp5aldvyGatAtz4rhtplDeXaM4zyMbPSuY1jTo206C+s4oklhc28ht8jcFxjIzjOD0612mmwC4+IjNHxshMbA/7gBoe1tmiLTFVPlEO4XH3ScN25rhjNxSPQcU2eG+Obzy45LZZo28xhhUP3Tzn6df1rmrCJ1wV4rW8azf2n4nuRuz5LbcgdT3J5qO2tb2eMTOsrRQbIjIQSqD+Fc9BwOPpXuUY2gjwsRPmqO3QtWU0qqysWfHQGr+j/udbsru4lddsyZx2BIVj09/UUWlqqL5gJfPXPIqWxt2uvEWl2q4lea9gRUZS2P3i1pUheDuzKlPlmmkfUWo+IdHs9EsLfXLy3hMkICh/l46Y46Dn6V418XfCS6ZqUGtQNKul3e1BLHEGCP8A7XI69R68+lSfG6aM+IVhtZrdhCTAy7jujAAGSPTJ4P0q/wDDbxHDrXh+88Oa/JcTwzDy1L/OuQCQd2cgjH8q8ehUdK1Rv1PZr0PaJxR57a/YiW/0p0I+YO0GORzjAJq5YW1rcXMajUyzSvgjyGJyfX1/Op/FXhe48LX0kdx5lxYTDNndqvySDrg+jDPI/pzWTbSLG8XlPuxy2OCvP617UWpx5os8OUXCVpI65NJms4Lq/wBJu22Wu1Z5EjUSIDxlcnd7cAdDXOSwwrai6FzJKXYjBXGSACTnPXmla8a3mBMPzMMOCc7h1G7sw6H8Klvp72/tlUWixW9uNy+WgAVSeeR2zinFNEuxDd+SyJ5klxEccYAYfzFVJY4YyktvcFZC2AGByR3Pt3p53yPujBwEGST36f0o1G0kikZcqwVmAZDkHnseMj8KslMF3NHgyYYng9Bj1qzpM0lrcM2WYMNvY9R1H51UtLeRpo43chNpwO24f/XxXQ+B/D994m8Q22k2aoDI/wC8dhkQpkbnOPTp9SB3qJ2S1KirvQ9H+FPh++8Z6nbX2uLFJpOk7Vj2wKnmuBwpwPm/2ievyjua9om1q0hlaNpowVOMZX+pzVFm0/wtoUGl6emIraPaozyx7sfcnJP415hqHieH7bL/AKbCPm6GIkj8cV5VavroenRpWWp8/wDhpGbaQm4KhZjjOAKNStxNLIUUqQMhh2+lWtFtJE0lJ1cBZiVznJIUc+/J/lSlUijZDMpJJ6A9Pyr1k0zzGj1f4ZeIxruiBLmVftsB8ufI5DYOJPo3f33dq6CdWYvtUqQeQR0JPH45B/T6V4J4a1d/DfiGPUEk3QODHcoATmMnk4Pp1/DHevfLeSO9soLmFvMV0BDoc49GB9MD8eOvU/MZjhvYVLrZn0uX4j21Oz3R5/8AFzw7/bHhqS4t483lmTNGAo+YdwMV4hZkSnceuOlfVE1v5kRjlQF2Xu31+XP4/kfY185+NtFOh+K54RuEFw5lh+XHBPI+oPaurKcRvSl8jmzWhoqsfRmdJax+WPmZCDk/SvR7UWd5oVq8MUshESqWUN1Ax0BBrgVVWH7zczevFaGia3Jpl8sD825AGxuQR/8Arr1MRF8qaODCSSk0yfxy0Om6BOqeebufES7omXaCcHr3xmuG8O2t8mowvbxkEPsbdx14Ix+Ir1HxbHb+IPDstvaxMJx88RAJ+ZecH0z0rmPDSQ69qlpbwF4dQIH2iRlO2PH8Q7Z9B+FZUZXizTEQ99GxYLbJdGFYXDbtvK9W7t7cZ4rpvDXhYaraS3kdib6R8sdx2lVGRgAkZPSt7wr4ajuNQ+xQRvLIwLedIw3BvX8s/TFd54M8HSaPdXVjHJLJOR5juGIADEnqTjIyeevNHvSloP3Yx13PP7Dw1AskcVnbpprCMiV41AOOOGx157GtLTNSbw7IdOv7Z1R2J3t92Qeq/wCHt3r1LSfBqRG8AJZZVAKnOeDkc96n13wy2oW0cdzYEwOuyZCuRHx378VlUpOa1WppCrGD0eh43448G4tV8UeGd0sLnfcWyHJX/aUfzFcFp880lvOvykvghieRj0zXpMk2r+B9VkhEr3+nQv8AM4BBUY7jnjnr+dc/8QdGivrMeIPDUMSq2ZbqzRfm55LLjtx0+pFXQxLg+Sr95jiMMprnpmbpvhHXdS0f+0rXTpXti+wPkAs3fapOWx32g1qeJ/EGiW2lJ4bmtEu40iULc+Y6tC47hRwTnPDdDWD4R8SeKtT8jwvZeKo9K0+5JXeUG+EE8qjkBl3egIH0qv448Fa14RCLqRWWJsYmVySuc43ZAIJx7j3rrleTv2ONJRVu5NrfhTUNJ0231jNtc2pCvhR5m0N0LgqV7gd64y8hlLNgIEbg/Lgmu2uvFlxe+CLLwzBZLCsBVrm5aZWMyqSVUIRleT6nNYNnp76hci3SeCFipIMzhF4GfvHgVrZWITfU5aezwxG3H1qoLQl2ZQw2qWJA6DvW/c2oSRgrhyDjKng/SqTW4Zuf50WC5h+TjqvOetPhzD8yvtYEdMfyrpPDvh+bX9aj02D5FwXmf+4g6n+grvJ/CthpyeXHYQlAhx5kYYn3JPWuSvio0Wk9zqoYSVbW9keSQr84aNfmJ4yM5z7VZCygkOpBT5TnOQe9bfiPQ47fW7S3t1SCO9x5YYnar5wRn0/lTvFXhjU/DN0lrqpQPIm5TG+5GHsa2hNVIqSMZwdOTiw0SaW6tzYRxFjFmRdoyzfgKbdHy7keVwpAaNc8c/y5rMtpri3k8y3leB8EB0Yq2K1dPaCcW1rdTwQRxlpDNghuRnb055pqPK7hzcysQIxudStY9iKfOQBFH+1mvetMUeVAozlpk2g9SMZP/oVePeDNFm1DxFY3MS4tluPut1OATmvYt3l3UQUfLEjyDnp/CteTmM05JI9bLoNRbZN4Xkjj13VNWfGI4nfp1LE8fkK5vxxrkdhoUku75wmSM8+uD/wIiuhtEWDQr0DmW8ultwfYdf5GvMPijPHqINst9BbkKZ9shILqpwFH1Oaww9P2k0jfE1OSDkjzuzWSRzINzM53MSO5617l8K/AOhX/AIfW81lkvLy6+dLVpZITEgyA20FS2efm6ehrzXwTp+jXMk0euar/AGUqwF4S8TN5rY4HTj+tdZe+HrHxB4QsWR9Wl19v3FqJY5BEVXk4YrsKbffOcDk19EkkfOSbZjarp9uPG9z4f8P6xGNPNw0cUs837pTjkbu/IwD34rpPAngy+0f4q2UOrSxO1hCdQfygzDaFOM5wQeRjr1FaA8DXXhjx+IbfwzDrWnS26SfZpHULGJDs3ZYE8EMcYPGfrW94T8MWvhuy1nUEvo7x9Vm8tJoMsEi/uqckud3HvjpXJjKns6TfyOrCQ9pVS6HF6zZSeJNZu/J3pi4d23ZYsM4zwDgdM5PbtkVs+EvBesXBMVpbu0m/zCAOi+oHfr+tdx8MfDvi6DxY7Jo1nZaattuMVy2XuQc4zt+4QRyD2bpzXpfgTw7f+GdKFjJ9mv5fMZlL/u3OWznIB3YBAz7dulcUMHUrRXNoj0qmOhSk+TVnlOjWWoLBqOh3tnJqsAUPPECN0JU9dpwQV9stnP4cZ4g+Hk9hJHeaOJ9QspgNqBMyws3QMB1HP3sfXHWvc9c+Fvh3Wry51K6WWPVL8s800Ero2WGCVw2B04BBGcnmrej+ExpOnNa2c16+nSbGYTtue3Kjkh2+Yg4HHIyDjg4rehha2HfuyujmxGJo4hXkrM8B1fw7omlaFNpc0d8/i+KRWa3hUyIYSA2/gcKEIznByPTmucgsp7VGkmhVUkRhGxHEgHUg9CK9t1PRbjwrrOqeJPD/AIeaa8ZWQG9R0F1u2n5duRn5SQoAzyODxXk+q6l4o8QeG4tU1K7txptreNFDBHGibJW+cjGMkY9c1306sai8zzqlKVN+RhPMY0kQQ7N4yC4wdp/p/jWhpl5osckz61Z3l1EIisS20iowfIxnPb/OKnFzqHiS91DU9Z1mxWZLcbvOEce5VXKoi4GPugcc5471gXqLEFAXCnBzntjOcVZmjrPF2m2lxHHrOkae+m2F1LHBZ2dy2bmZtgJkCZOVLZGc+nrXuHwp8LQ+CfDfnXTI2p3mHnYEEoOyD2Gecd8+1ee/AXwfPqmoR+MNdkmnt7BBDYCdywG3PK5PCryBjjOT2FegfEbXIrazaQTnCADZjj2+v/1q83F4jXlR6GFoaczOa+KPjJLGGX7rjB2gOQ4Y42n3GM/l718+XGr3kk7u0pDMxJG7GParnjTVrjUtSErSjazYB7cfy5Nc/ry3Gl6vc6feJH58DbXKDcp44IPoRg08PQXLzSW461dp8sWaum3jyR28Xn5SNAu3HqcnA/GtMW8dypaN4yB2XHHPvisG0u9k8kttEXRziNSM4JPJx3A6DsefSuh0hsRTtKXy23OMBAee2PavQhqefPQyb2No4JYA8aIT82AMnGe/pz06V3Xwf8R7Uk8P3Uy7oMtbEngxk/Mufbg/TjtxxN7Au4nYdueD71nrLLp15Bf2TFJ4nDLkdx1B9u1c+Lw6r03E6cJiHQqKZ9GOhifzA3LthgxABbof8ffHbNeefG3Q/t2lJfW8f7+1G9f9odxn1x2/wrsPDOuWmuaLDeW+9zJGAIjyVYDlT27fzPSp7u3E1i8MpJRk+SPOWyRggn17YPevk6bnQqp9UfVTUa1Jroz5vspCYtwdfmxnBp93allO4q2Om09/WneI9N/sTxBPY5IUOWjO3gqT25/wqZpI5rfBVmfjD46Ade/0r7CE1UipLZnyU4ypzcXui94N1W6+2JpxkTcTgf7Q9BXdXmj2ujWNxrvlloZG8yY243FHPBbA554+hz68eR3iNHKskbYkU7lYMBXe+DfGT+SIzH5txgxzo3KOvckd81wV6cqUueOx6VCtGvHkluep/CjRtTEMOqa1bn+ybpWaKSckyhGAK7snKgYHI9fxr2rR9NhtnLQq4+0Nukd+/GBx6elec+EfF0H2OGUu0y+X5ZQEBU6BeRz2wenFer2m5tPiadEjZ4wWO7oTjGM/WuijOM43RzV4ShL3jQ0638mHajKwJPPWs26uLhfOgXy1fYfm3k496s3ty0dsGhZnwvQNjP41kXdw5s2dNm/ZuboTg9vxrWTMoo4LXLexdUtYESaSGUg7X4YEcjPTv0z25ryfxqtx4I8TxNpFswsWhEkyo+UjbJ3BR6YxnHFe269p8tvp/wBs/s+KGJnywA456MBzg5xXk/jy1u9Uty1xeKiwKU3vzlSOR7E8Vx1Ipq0kdlKVtUzgPGFrp+o2EviHQVREmbN3br1ibuyj+76/nXPWukanfW0+rtDeXMUQ/e3EoZgoGMDcevHYdKeUutFu5Y7WZvMhUbQ3/LVCOjDueDXpmkfFA33hP+yJfD0V1A8Yt1RCFXpjB6bfwNa4d7xkzDFR1Uoo8wtjHJcGPcIVIAA3t/8AXq7PDGo3CU4AHJZTz+VDWjO7xuotmDfMCu7bntzyar38Qt1MYViM/e45ArpTsjka1FPlkqDDCfcknPvwak1Kys4r0W9vJbXJKKzSJ5qqCR90bhkn3HFNtYlZVkniAzwCrY496jvmt1ffBG6kLuAZwST+VWJHpvwU0FU8LXWsmHZLdzGJCf7icn9a1NQjR7toCVMmzYAevJrsfDWnJpfgzS9PAG+O1VnXvuf5iePrXLaJpk//AAkl7dXzl/MkYp6Kg6AV81iKnPUcj6LDQ5aaR5B8bFS31jT7BSCywl29gTxmsC4vL/U1gbUtSnvPIQRxiaVm2KOgXPA/CpPHF+NZ8daleZ3J5xjjx0CrwK0/DOn2vlvqOpFV0+L5GXcVeZscKuOvv6V7uHj7OikeLiJe0rNla18P3j6fPqMrJBaxHHmSEkM390EDk/Ski0i6mspry2tp57eD/XSrGTGmemW7fjir13q11qAWGdw0EX+pRQcIB0+uPevatG8a/DuTwSraxfrazeQYLiyiiO1hjB2IB36g+veuiCb+I55tL4UeffCK5kmv7mCa3Be3QFJc5OWOFGPbFehJ5fn3NycbIf4s/wAMY/q1cb8JIIYrXUtWgEgtjLI8BkUBtiDC59811+nW/wDxTcCSElr66jhzj+HO4n9K+dxrTrux9DgYtUE2R60TYaRZLkCWC2e5kHq78D9TXiE/iG40/wAeNqMVvHdJAn2doZOjrj5hntk969l+J1+bODU7gsuyONY1GPQZx+eK8U0vRb6/0qbxJdZFmJdrNkF2Y9MDjjPX+tdmXQu3I48xmlFROl0OLQ5tD1bVNSgNoTMFsY4pgx3tz5ap3A4JY8AY4r0Twd4/1OSTR9J1yK1sLYBRaSwR72unGUVHAJ2DJ5OOtcF8OfD39ueIbe1je3t5ApkWWdNyjbyQRzn8eOtamp+LpLe9u4dXsrG8s081YxZRIhSTOVfOST8wHRhgDIzXsI8dq56/dWY8M3+oa1YSLFqusyokaPEZUyuMkAcLgZOSfb2rh9Y1rXNS+IGkaL4S8l5tPYTyB8LGRwDnPb5u3PPHNN+HvxGv/G+oXNjqdjBb3NnatJA0AIj2kqDkMSd3Xn0rc+A/h6G/8Yaprk06M1vK0flRyskg6NnKkcE44PHHtXnVn7XFRh0Wp6eGSpYaVTq9D3bw7Y6lBGouJI8Sj97Ghyqk9fmIyfStlV2WZRdxUfKN2SR7ZNUbW4l8uFWfEm394Ad/4dKv+cBEPMPy8cscV6J55BFZrCfMjY4L7iA2OfQ05l2J+7jxHnJyf896c88atsJG7rxjn8Kq3F5G7NHHtcYyWB4z9KAM/wARFLy3Mc1ulyg+8sjlE45GSAcc45HSvmy9sdAbxPYWDaGlxd6peea0wvNsCxgENHG46ksN33eQwAPTH0dqd9FbjzbhlW3DAlgoCq2QAOvOSeK+a/iTJpN7c6nDp8V9u02+kis/sMfKSALucgDKqCDyMc4rnq3jUjJehvT96nKL6amf468IzaZqV1dW1v8A8S2KUDcjFxAx6RsT1bGMn3HrW9p3wn1q81rSre6uIzZzx+dePG5/cAY+Tpgk5AH4nGFrjPB2s395q9jo+pX2o6pp092Hms1+eS4kYbRktgt0HDHHHbrX1fpVva6FogjjkldFG5TPKXI/2QSc4HQClXrKMfMihScpeRla/PbeHtHttOs1WCGNVjjCD5RgADj0HGK+dvi34xaad7O1mJABAOcc55OK9B+JuvyB5re2BknlDbUTqoAyePp1r5l1S9a9vWuJWLOz9B6fWvPw9L2suZ7HfWqezjyrcu3Zb7FE7FlDE7ACO/U85z0rCeJt5y2ee9bF7NcGOGNlYxoDsJAz70sWkyXEazBl+YdzXprY89l7TkbcuA3HHXkj047f4VsWDvslfftOfvYOAKxdPk+6q457HGP14rp7KYGAooSJDkna/HYetbLQxZUkj8+KSRZ1+T5mznnt6etZF7C5Y9B64Dc/nW1MdxbGG7D5xVK8VpHA3KCR1zx+AApgi78M/ET+H9Y+w3UitYXTDKt/C54B/Hofw9K9pnlSSMSRsZECBiTnJXnHvuH68j6eE6LoY1e/+ySXKwxspJk2Bz7ADHXNd/8ADzXJryzk025LfbbImJw/3nTP3uRnPH5/Xj57NsOr+0j8z38rr6ezl8jC+NeitJZx6xCqs8b7mI7oR+o6GvOrB/3W8mPB4wHAOfpXv2u2UWoWL28yEo2UYHoD1/yfp614G1pcadrs+myQ+Z5RbAAAyvUVrlOIvB030M81w9pKouoTQttLHbxyTuFZyvLa3Hn27FHVvXqPStW43vLIRB5WCcpsI2+1QAbJRIY1JBztZcj8RXsPVHkK6eh1/gjxhLY3sNzCfkVh50OM7q+pvCXiW21bTUv7OIIkq/vYgf8AVt/Tivh2OWe1uhcQAIc/dHQ+3Nej/DnxZLYXKut1PGjfLJschos+mO1cM4Og+aOx6MKixEbP4kfVs3iK3tHEUiyPbtjOVy2fYHtUt6trHbNqUk3kI6bYgcc46H/PpXEw63oslpb6ssqXLxHyhFvw/I5LZ6fXnNXtSvoNT8FXNzHaqrOCI1J3uMHAA55J6+nNX7RO9mZezatdWLWsazfa5ALazVZkERy7D5XYDrgdRXn19o0OpXJi1WFWmNwiiPdtK89TjHB5rqvD+qXtpay2l1YzQ3CYfy5YwAoOcEHg9fr2rmvEcdprPiQXlxMlq0Vt8u043BTyS56HJ4GfzqU+azZTXLdIydf+HGm3Oo3t40aWOIgInib5WIGd7g/ljNeJFk03UruGBUkSXbInzHA69OmRwa9H8fR6zeXNtJdXr6lpskmxJmcMNhXPGBg56574/GuO8Q6Hd6IP7Sjmkjiu8wqi4B2Y6c9QRnP61cdZ2SJlpTu3uUbDVroXG5mLDkZQkEVtX+rpqGlCGZnWVMbDvzuHp06/jU/w88QaV4XvbrUr6xOoAW5jihjjA3ufRiPlx34rMeaO5uhM2nR224mQgID1JPc47+30rZrQ5U7i2KswDGGZ0XjarZP1+7XTaPYpea9pdjHJqvnXlwgMc0K7NgPTOeRwe1YVqitchYzakd1clFP/AAIHA+uRXpvw10WaPxzFeXElo1vZ2RkDx7tysRhQckjPPXvWWImoxuzWhFylZHpGqxxiR3T5UHAA9BwBXnnxD1hfDvhO/vgwEzoYYj3Z24GK72/kQbtrBzwRg5rwL4967Hc6lb6FAwbyB5kuAQNzev0FeHh6ftaqR7Vafs6TZ5zpiq2GYAsTkkr1P5109zIs6ReZkrFHhEWMhV9hz+vesvR3kgjVl3qQeodhkVsyTIckoApxxvfI/M9K+ksfP3Ej8jcVEWxSPvrEWx+vSqt8gLM32aOXIxH8gXB+g5z9atJeSRBlHlou7qpJI/Wuj+HWgx+IvGNju2y2sB+03J64VPmweT1OKmclGLkyoRcpKKOqtLL+yfBz2K5jZVigYDux5austlxPoNqFwqLJI31Cj/E1h30wuUZxyHm8zb7s3H5AGt2Bmk8Roqj93b25BGO5x/SvmJS5pXPp4x5YpHlfxzv3jtbi0Od0923Htn/6wrgfDzCFrdZ55xa+cryRqTtU5xu29zj05rq/jDqEK+OYkurQXkMRdnhMhQMTwOR07GuW08F3SNI9vPAxkLk9s17+Bhain3Pn8bPmrPyOhurWwuPET2FhNcSWLz7I3cCOUqeMnftwcHuQKrusMINt8ixhiq7mBAHTk9PxzitmLQY9Uv1sdDW5vr2GN5LwThI0Cr/cJOTx1zUXiXV59fukuGtrOz8mFbdIoA2SFzySep+ldsdUcUtyD4Saha2vxHEUTFUvLSSAEJgeYMNj3+6ef0r2P4Paje6f4n1uzhW2kt0l86WPyN07hgcYcNwo29CDye2a+c7SabRvEdtrMv8ApCWsvmBI3KFuDjnn19K9VutWhTUbXxZpUUd4rKRLGJNpKsBkZAPPA7V5tW9LExm9noepQXtcNOn1Wp9CR+IY7zUzFp8zRsIlEinG5SDntn+8PStCa8g81YbiZnYpvQfeH+c1534X1rS9S1OG10uZTcwp50hELRh1c/dywG7bxn6j8Oylt4YjLcXCuAcKoA+Yc+o9T/OvTTT2PL1W5rrrMcTx7trttAweoH06571HPdWe75p/Idk6dMZ9a5+aeO0tSIsfaVO+YqOQOufQ/Wqt1qulzW0ezUoliOY5lk5bP90D+g9DQMTxxq2n2mi30l00c8Ntb+b5Stlnbp8oPUjjH+TXzR4q+IGq6xdiS28nTZ1tzaXktsuGumY5c+o6AZBzxXa/H3xhJpV1DoGiID9qsz5t3IGwiNvRggJB3fh9M9RxPwd8GSeK/EUEPlN/Z1qw+0Egjeey/j1Pt9awrTUVzPZG1KLfurdnq37OPgsog8V6ip8yRNtor5BSMjl8di3IB9Prx3nxG15be3kbcI4Iu2SMn8K0tVvrXSdHNnauFESgO3oPSvmv4zeMftEx0+ylAJOGweFGMV5F5V5+p6Pu0YehyHjzxDcazqMnlykRKSMqce35f/Xqhe6Dqeny20WoWUkQuYRNH5ZDEr0z19evPFZ1hC10/lLNGrfwhifm9s44P1qzJHJ5oQ+ZGvC8nOMdc4r1YRUFyxPOlJzfMzT1UwJ5CralGSIA9sHgZxnrVSO4mVAqzAAf7X/1qWWOXzAzgn5V2lucDHXrTiIU+V3BYdeRTSshN3Ze01v3KbolbbxzkZGe+OfxrVk3W6BWK54PGCOx4IrIsFAtVUMrNn0PStRlleKNf3aknC8gfqf610GA7cdyrHhmI5DAVraXZWTWV5c6iqFIoj5K+Yg8yUkbV68Ack/Ss6wt2mmCl1wRklmCjH1JA/Wur0+80+SSI3dtH/Z8DEwxG6QIqlt2PLzuZjjru9icc1FWVkXTjdmFa6JqkeoaXHbWcImvHR4HDBu+M/LnAB5z/hSS3tlY61c6pp2ngSQyu0sq3StuQkccn17/AE44rtvFPia6ku57OynhSzKKI1hvkVZF4HOcnn0J6elef+LINPW2ZYbGK2mZ/upexyxBcEYG3nOfU4rkt7VWmtzqT9k7xex6nb30d9YrcW7CQSKHXofp9R1/lxXmPxZ0lrW6i1iKEMNu2UZxkH3Hp61P8K9YNnO2i3U0ZifLwKHB92U+nc/n14Fdprliuo2MlkynaUKlT2yOD/T8K8Fxlg8R/Wx7ylHGUP63PE96yfvFhhO49fPJznPUE5FPjTeFJtZHwmBsbP496ivLVdLvJ9Nmt8XMT8OZMLt7YHU59c9qmWNHty5UOwHPTC19PCSlFNHzU4uMmmVns5ZXeNbWQsPUYIH0/Cs6F7m1uBNbh1bOMDv7EVrSCNdrQfIwHJHrVZ7dWAB4we3/ANaqautSU7NNG74f8SJNEbO+mntIyBiaKQqyEHIzjquexr3Dwzr+hnQrHSbW6aLV7iN3huVt8xeaSfu5yM4x8uece9fMcluElKunOe/GKvWmpappkctvDie1IJMZJIXHOQR0rldHkfunZ7f2iXOfQHiTxRP4ftJ7DxPqDzG+O5JTERNx12lQQOox6Va0SbRfEGhrbaddLFfom4ySOVWY4PVs7mPTPpXg6eJrrWL20tpdPuby4wscfnXZYbvQFvug/Wuw8KRNJeSPrFnbW8Fs4J04XJ5fj7/BBJyMDj3oipX1WgTcOX4tTtPDWl6h4plFjr97BHbwbvs0MJVJJNuULbsZIBOM/wBea6bw7pel+ENUnXXNam1DS2ISytbqMziBscqmQT17Dt1HeuD1XW7PTdQju9JsrywmskN15RRdpAIyQobBweD/AF61JceL9W0uc674mtpmW8hD6PaweWyxE4yXHUNjoST161qtDnbT3Op+NOjW/iSOPULFYx9ih2pFCiZZOrbiOQcA4HSvDBdGGVxHArRFv3XmD5iO2QDitnU5Nb1LUGuBa6taaZqk6yJZgMkdwRjJAA2kkg9Kn8eSR/8ACSm2GgyaTJBCkbRK68nGdzbeM4I759aIvqJox7KdBdR/aYITuYBlYEhcn2YV778L9GWw0/UdSe2itzeuiIF7xqOp+pxXi3h2Wx0/U49U1CF5o4Tu2bQQ+PXNfRGkTI3hawcQi3M8fnOgOdu7nr9MVwZhN8tujO7AwTlcxtfurfSbK8vJfLWOKMyFl4yPT65r5avbmTUtXudSunBluZi5GDkA9P0r1z4/+JpILSLTbWRRLcvlxjPyL7GvPPCen2WpLMdS1qOyZE3IHjBMh9AfX2qcup8kHUfUvMJ80lTQ23jhRCwdGHcbDV64VraNAzW7iRQy+W4fA9Dg8H2PNQ2kTPOI0mO1uN2zp6Z9K1dP0LzNMvb24naKK3XAB53MfTHUfSvWc0t2eXyt9DJllCt8rZHb5BXs/wAIdM/snwPf65Ou261KJzF8uCIVzzx6mvLfCOjSeItestHtnk33DkTOVwI4xyzZzzx7cV7d4nuoLa3t7CzHl26wCGFemEQ8/mB+tedmVblioLqehl1Hmm59jlLSb/TbO0VcNlWYenf/ANmrsdIUi9nmbB3Jkn0yTgflXO6NphFxbzTqWklQynj7u48D8q2bG7H2XV7g8iPeq57ADArx7I9iWp8+fEG8+3+PL+UA4Em0Y6Cr/haOznuktby3AE2FWQylfLOfvD19Me9ZutWVs+o6tdNfxRXEVwqpakfPKCMlh9Kn0uQ27Q3BjB5yuc849c8Yr6Wgv3SS7Hzdd/vZepbv7PZduse1497KApPIHbnmhYjJtEYgXOesgz+tNjZGQblIYk5ZRkj2xxTmxG42+Xkj+Fsj+tbrY52Vr2zWawuA01shiwQGbDyZOML6461g6bq2oeHr0SxKJ7XOHgYnBHqPQ10t887bXZI+c4KgEcVWsbxbHWVvltFeNcqFc4xkYzkA479jUThGatJGkJyg7xZ13hD4leG7ea3vL51S6hlLATMQTkfdLdQBnrg9K3br4wQ2hnkj8TWv2S4DGO0RDiAHqA6qTxk/iM8V4xqzDVr6a1jtrOxtrm8MyBvuw7u27A+X8KTVPBd7ptrc3UkllJHauEfy5gTz7de446+1Yqk46KTNXVT3ij0ub42xXVnJCbe8ubxX2xurqu8E/KuWXqOASe2Twa4zWdT+IOvXl81w0kCQKIZ4LQKAqyfw8dc5PIyee1Z2nSac3heTT4vKt7vazzSyIAZMPlUVs5//AFVlzXd5NKzNNIXcgs248nsT6mtLdyG77G34W08ajrE2i3lrqEuoXA2QEE7onHUyA9uh7/dxjJr6y8BeHbPwL4Qt7aOFTcFRubI3EkZJP4/5xXG/s9fD9fD+kv4o18MNTuo9wEvWJDzgk9z1P/1q1Pid4ujtLSRhIMup6ELtUDoOa8rE1/aSSWyPRw9Hkjd7nKfGPxn9gtJ42kYyOSMHAyT06f5H8/na4mmu55LiZ9zuckmr/irXJ9d1RriWQtGpwmR19/8APaqsbb1UERgKu0FVwT7n1Nd2FoezjfqceIq88rLYfb2xO1sxke7Af56V1d1badb6Hp8jBJL27LO21zhIx8oBz3JBOa5u2Vl5wTjpWxqcMtvciCTYXCLnEgYDIzjI9M10NaoxT0IPK5IyNwPDA5ppMGf3syh+/wAp/wAKsNtXk7QCcnnOKjEFq/zEvk9drcUpAmP05G+zcrjacHJrWilufIMflxsOgJUEjjpn14/nVHTPkiALDnjPNaCMUuCrMjlhndz3/CtbmZo6VbzSWcsxjlKtiJQsQk3secAHocDqOcfWu78IaDpWm6edVutKvdSvPLKPaPp5PkHg7tpxu6HkN3HrgcK95DbtbxrBFJaRMG3FWCvIcbiM9cdOePYZrT1HWp9R05IrTRobWBAy74YvnkXAyCSMdR2Axn8+eqpSVuhtT5Yu7Og/tbQNW1E2Wk6BDGrktJLNpzTyhgxYrsjYYHbGCcZzXP8AiG0tL/V3WAQG3iRTO9pp/lqP73DDcCOSeuMd667wB4Z0bWdMaa8shp9zAqgP57I3XO4YA5PQ59OMVj/EfS4BAyaBYW4tYm/fyrcJNJM2fRWJx06jNc0ZxU+VHRKEnDmZxvxGk0i21DTD4dZPNs0Be4hhC75OCD0HPXtjmvRfDmpRa1pFtfx7U3oUlQ/ejOeV+mcevGDXlut6TIr7UglD4AYeSRhu+M5roPhLPJZapNotypRbjMsG5ePMUcj8Vzn/AHRWGPw8Z0bp6o6cBXlCtZ7Mm+JvhyS+tW1aziJubUEsqrkyRdyPcf56157ZXCsuZDnP3dyAj+fFfRRtY0j+UI0TqQVZvc/14P8A9auBn8AafHr95dXE9ta6ZNCZf9IcoIHDAtkg+m719KwyzGJfuZv0N8ywjf72C9TzaKIyeZvlVdi7ssQCfp61BMPmKhmKf3gDg/nzVyWZZbeeezh2WjSsEJYliuSVB/D29aqQXqxyjzLfzUGcqG2k/jXucyPEsyO8s3jnEHnRSuwUqYpAy89s9v6VL4Y1N9H1ckIrRzL5UyucBlJ9e3NOcxzESBH2lRuOe/fmp9N1MadpOqWH9lx3JvkCefuw0WPTrnnB7dKLhY6258LWNvrQ8QafJb29vaSxmaOV1EALAcK24ANk5CnrmoPFGgeHn0S58R3GoRx6hcDKeVIW3TZwFAHpjnjAx2riWtYntH3uFkJDJGHPP16j9RXofh7wp4Q8QaTaWWm3EkOvPGCzSB2EZXlix4XaenHIz0JpcyHys57wr4i1O3SWwZI7yaeRVhnnkdSjZwCfUc5wce9ehaX8OZL22WbXb24+3m5aFBHN5oO3kthuoP8AdBHHpXMaV4b07RvEVzY+MJo7WKENgLMuJWUBgPXBB44GScV2963hnxNL4caHWLvR9EtDItwibYjayfw5I4ByMZORjp6UW7CN8yWPifS83NyNIvNDdmS7WaOGNXXKBwrg/JjnB6dMnrXhWoT3zX881xdveyNIxNw3zebzgMD6EAY9q9S8QadD4stzNd+Ipdb0+BXkt7iSBIFCjgksoyx47gZrhrTTmgthI+EswxRZQpAOPasoJQ901m3P3jqfB2keF/EHhiK1m1iKy103Gzyprkq75IwojLfMpGeVGfWvVtanitbbyIyAoQRr7KBj+leXfCbTLPUfG8d6sbSf2ZEZnlZiBv6KAD7muh+LOs/2ToN7cK2GKFYxnueK8nHyc5xgj1MBBRg5s8J8favJq/i28ZZn+zxnykXcQCB344NGhW4mlCJPbQcZ3SzGNePesa1jZtpH32O5iX710GnWU4k+WNmY8cP0P17V69KChBRR5dWbnNyZclvJmmdmvGVgu3zBLKd46cHrj9K1LrWIxodnpMMf2mAMZZkbfgMegyD1A74qqLaWOFfPtypLBYy1x0/Wk02wbVvEEdu29ImcNO/mZO3Pt3NEnG130FFSvZdT1f4R6ENL8K3HiOSMR3GoHybUcnZbg8nn+8f0FaF/bjUdTgh43fcHsCeT+QP510uoTQwaBaWioANgVR/dA4FYOgR+brD3KnISN5Vyf4QNq/yNeBUqOrVcme/SgqVLlQs0wj1KWRdoTzBDAo7BV/8ArVWkhkutG+zK+1765Iz0Plg5Y/yFMvpZA8jwDMkVwCAf4sj/AOyrV0aMrGZnYssCiCL0Y9SfzNS+5S8j558cQLa+O9XXAAWXj5c8Yq/qui6j4c+zR30MKi6txNGVG8BG4+mah+Kkf/Fw9R27vm2sDg/3f1FVLe8vJrUx3t5cXQCKqiWUsVRfuqMngD0r6HD/AMKPoj5/EL97L1Y2J02lWLPj7qhTz9cMMU+3kl/ebYnAPOAAR+uaR44/ObyVkdQAMtgHP5nNP8lURtyknHHzAHP9fwroRzjpLjDlWjzkDOAOMfhwfxqxplrY3yXgvtRFisVtJLEWUYldcYjySOT261V2CQABgWAyMkD+dRPG38Lqi9SHwBQwVyiYPMQBlk2noBV6I3C6KfD4s7Z0nnDBvKxNv4AGSfw6Vp+HNIu9Tu2Nvbm4WAeZKFUk49gBUc/2e71Zg0ZlhUYRNyxkjsNx7/nWUpJM1jG6MTV9FGjXKWtyw+07A00K8NA2fusPXv8AjXp/wI+Gp1W/h8U6rbstgjh7KKTkzEH754+6O3qah8C+CV8b+KUlmt7kWMBD6hcTz+YZD2jVge/f0HpxXvk15a6HBHptkys+PLCoMLGo4AA9OgA7AV5+LxPu8sTtw2H15pFLxlqMVrp0kIOYkGWToHbsD6Cvlv4reKJr68fTreZhEeZgHyDyeP8APbFejfG/xd/Z/mW8cwZyuNucAnp/n2HvXz7FG11cNJI5Z3Ykk9zWeCo8z9pIvF1eVciLFrau9ubjK7A4TG8ZyRnp1x71cgiH3tpOKbZ2bK+NjBscDaeavpEyjcVPTg4/XmvWR5rLFgAJRDtI3EZAXcfwqebEh8wR4BcjPlgCpdHhgaZpJpQipC7KMgZcKdoyferN3btFp9u6ovluSUfzV56A/KCTnpSb1sCV0URuEZ2xqxJxyOlPhELRgq0WP696kS6mjiOwqMrghh29vfiqwltFG1mVSOoGOD36ilJjSHaUxZA2d3/AuefwrfH9mmzKxxmSZl3NvdQIwPRtvJOPTgd+tc7o0vloJxOEkiYFBuP3vX/PtVxp2M8rm7be2csJCdxz3PWrauSnYmXy4psluW5UmTdge+AKls5pLa7Sa5tkuLfLAxhuuMZPt1HPvTZBbNFFiYef/EpOUxngggnnrkcV6d4V0TwpqljBJp7SS3ipicCaSORzjnGPm2jI5AxWdWqoRu0VTpucrIZp/i/+yfC0en6TZW8HmSkSSR3BkKvkZJG3Ycj0PvXNeNdbuLjdYTNbeSnIUrGo3bfvYVFOfmPWuo8ReF7TT7+0MepTaebj5WjnnmJYjuCxXPbqMdK4LxF9oj1K5Vb7MvmHlLhju56EljWFFU5PmSN6rmlysoRGxVWfLshxkecoOT1PK8jOarWd2LXxLY6hb7I0guEZh5oyRu56e1IrSPIT5hEm7n5+W/xqO6m8yNVkluBPG2FOcjHYckY710TgmmYwnZo9y1S5NvdPGfmcE/uhz04z+XX8KqrMxUC4QTxvlGT7+TjGD/L8verOvS/Z4WuH4DKsjjuRgZIPfHUd/pXIaj4zy7W+m2yMjZy+4gN7+4x/KvjVC70Psb6GP4u+H0irNceHo2xncbV36DuqknB7fKefT0rgPs8ljO8c8bwzYKsksYyuRjow/WvTbfxNqaYlzasiPtX1ViegB5PXoK2f7XstQH2bXtKSdW6OqlXT6HtkehFerQx1SirVFdfieZXy6FXWm7M8qtra4urdFj3uFU7cSg7QO5y3A/KoRbyNclI5JCPRXBz/AOPc/nXouveEbi30qW+8M3093aBTvgyfNUH/AHfvDjoefrXnm6ML88xkG0EkR8qfQ9K9ehXhWjeLPHrUJ0ZWkhTbzQ3Bj8w7CeMSqevtu612/grw/Z3Og6xqlx4gudEutOjDRyrPtU7gcAkHPJwMAjrXHw6vHE0SLApEZHLDOR+OfyrqGax8RXUcct0lvbS7VZpwxMe0dQNxXk5HtWjnbdGXL2ZgbpLpGmnvLy4mc7vMlk3MTjuS1WLa41L+y5tNa6f7DKwZ4sI25gQfvHkds8itqTTvCti8ipdX18FBAe3KKufTJH8hXR+CfBdl4qYjT765tbK2Ia4juYw0hyONmPlI+uDQpp7IHCy1ZzGhWmuXltHaWV9NDpsE4zAkyqXdu5UNucZHbIFVNXhurWaWKebEqSN9x8OD67cgivZNR8P+A/BukS6xdaPLfm2KLI02JSuTglUGBn+Vct4R8DXXirUF8St5Njoct2zm2L/vljB4G3b/ABY65qJy5W5PYqMXJJLc6X4YaJcaR4G+2XfmLdai3nOJCSyxjhRz07n8q8u/aEv28zTtLLFg7GRtvXHavobVbXUJbdmtrMlNmVQY+4OBgdSK+XfjFvvvHv2do2BihVSGO0gnr9K8minUxKlJeZ6tS1PDOMX5HNwwtHGAwIHcZ/8Ar1r2DKiEo5hxg7t+C3tgY/Oup+FNx4P0uLUI/F2xY3i/cxSxsyOQOhwOvp0rB0uPT77UpTc3sel2jB2ikkXcFxkqp+vTNe6tjxG9R2vWl5YtHBfI0bSxLPGvm7so3IbgnGfeu48DaHFpU9nHMq/aGzcXRJGFwuQn4Z/Ouf8AA+g2l5dHVLnULSSCy/0iS33MZHx93I6KM+p7VsWM17q/iKyijtL25s5Ef7UtqR5hVstuAPBx6dTXnY2rp7OJ6eBo/wDLyR1fjPxfZWilLZTNJFAFUqcLk1jaJ4gvUtNXnhtQWWBkAGSAqryf15rsJ/hvp9/qVs0djqJsGhifzoZ12sRzhlYbh74xTLn4a6jLoktrbw/Z55rhrhGQCVNu7G0AsGBK8HdkccV5tOm2tT05Thexy1nrMsuqJLIVQLFHPjgoz4AUf1x7V1VxqNybfb+7mu5MnCRLEoJ77VwB7cV2GoeHms/B0ek2fhy4vPKKwrBtAjUDJEuchn5PQE89qwLvw7b2ekDyfIk1dCWuVW6IMY6LtUg5P+yWBHvVToyS3M6daL9Twr4qWdwviuKTY8vnQKzIpXJ7cZB9KxrdRt2yIwYkbUBAP0zjr+FdZ8ZvJL6bcDLSRFopGAwFPHGfXrmsTwxa/bJZXW+0/T4Ik3me6uPKGfQHGSx545r18JrSTPIxitWkMtkt98q4mWZV3/vAQqgHtjk/lS7ZFidnt3CBsCTYTz6Bsf8A16sz2tvObdYVvmuG3rMSpMTc8GIjl/l6g1WuvNkig8yOJUKE+Yx2ue+D0rpT10Zytd0QxwtLOqKrBt20nHAH1zUV/HiSSPyzvB+YE5xj1rq/DMFxpNk98LSaQzR7yUkQKEAznaSScZ6cccVZ0j4fa1qzHVNRNto1hKdwkuE+Z1PdYhyPxwPesXiYxb5nZGscPKSXKtTk4dTvrXSPs2mzTWULDE7wylWlJ68jtx0rrfhx8O9c1C6ttYuv+JRpqNuFzdQ7mmz2jjb73sSMd+cYrobBvAPhEKbS60681GFty3eoSIxU+qRg4HoCTkVZuPFNx4luZJYtS0slG2IyTklpDwMDOQOOvHHua8+tmNk1TR6NHLW2udnUz67onh2xXQ9NX7Hp9uoDADdJKTzlsdznOff8Kq6dPGxu9a+1TGJIGEaO+0RkDB4yRnIPOfT055C80m4i1U3xzJq05jRJQdzpg8oOokXAHDYP5Cl8eahLoHw51GSSRGneTyF2sdhY91B6Y/nmvOg3VqJXvc76kI0qbPFfiFqTaxr8jLKzxxSsvIwN2fXPNZ9vbqsMLpIjl1JZRwU5Iwc9emePWqNujOwYkn+da9vFkK4ViM+mea+kpwUIqKPnak3OTkWbNVRhKV+Y5IyMCpH8tpHcbhzwCP8A69LCkjukQjZmzgKF5+lOSMI4cJnA6HHX3rVIzbJbJQJPkaQPjKhRzn8DWx4qt5LGWO2BQoqK6MkjEHIHbd6554rP0y2aa/hVAjMWDbWYLnnpnHFX/F9x/wATuXzFX5Rs5OR065AHr+lQ/jRS+EwxuLYPzLjGCO2arvaszEtHGp7jBP8AKpjcxh8FlyQAMJn+QpTqToxRA6qCQB5a/wBTSkOJFYTNsX/R1xx1zyPzrVtpt5wbdChO4o2eD+GPeqFpb3CQqFEijgDGcdK07RbzyRMtxNCFPDFyOc9vXmtTMtpJ5ZXy9NtHBIJ3h+fx3V6D8MG1O/1A/ZPsFjZ2+DKY85+Y9ACxyxx1x2rjbO112VxcRNfSSuu5WDMWKjvn8K9T8M6K9x4QRYtYMN/MgMcxTaw6H5gTk9xn07VyYqcVG3c6MPFuRh+KZNQfxTqF7aWMOoQWcbB7gqpYFVIy3K8Bh6E9cVzHhqx1jW9aSCCC0tI+ZJZVgzHEo6ucnj6jHatPxVoPi+yiM1zq63CyPsAtCzkd+cKMDNZ2heFdY1PUZorjXJrO2hyGnmkZVfnHyAkE5+g4H4Uocqhuipcznsyhren6pBdSQRQRXUSyMI5oIgS4HOcDn8/Q1Ut9J1S81exsjaOrTzIhDWwXbkjJ6dBUl5od6rN9s1SMoGIy14hbbnrgtx0zya1fhfpttF4zNzDJFILW3mlj+dWbOMAkKfftmnWqKnScrrRBRpupVUbbs2/iDffbNUfTbXP2WF8sBxuPpx6Z/WudFrb6fCWljDyEgRRA4IGeuO46/THWuihsbi5uXk3IpaTcCUPLck7ccHPzcdfTvXYeHvDf2VTPdckIDLvhYDktwDzjjcpAHpk5ya8LDUXJXex9FXrcvurc87/4R+7m8rUJZLS2ihxGAkyskjM3B2gqTgYPufxrVuNGkDxwpfq0skpjjWBgiuADkqx65G04PTPORzXot9otrNc2entbusEsuGkRSQGcfMuccjuWJ4HU0zX/AAzrFvdWc0MRmsbe4yU2qXKADKgBQdpIz2wT1xxXoqKS2OFzd9zk9F0vWtOvksjbqnyb3cHCKAD8pIGGPA6AZ64rA+J3hgQ6lFrOnQwIs0my9hKArHJ/fJJHDfz+tep3Un22F0jDzvHMGH71UZtvIPOc47HAzg1m65YWuqWE2mR20arPlJMuHfBGdwAB4zyOBmohTUKnPEVWTqQcZHg1xo0kEqzx263EbHhkPBPOM7eB2yOfrVpZrnyo1WwtVRVI8zymO71JIY5x7VreC9L0pMWWuWsbJCzo22dgoYHlnQuBjPfntWTe6XHAZJree3jhaRkCrOCFPZfy7V6UJJuzPJnFpXFSS5YIrWtqT1+dCuf1Ar1T4JeM9E0qzutN1NbLTrm4nCwnYwWTIwMk5C4Pqe9eTW9tcW6tLJeRQY5Dpc4wfTA68Vr6P4d13xTq0On2F1cSySdXEzMqIOrnBPAqpWRKuz3jxV4XvNY8P3+lK9t50w5eQnavPBIGDWvpPh2bS9AhsNNEj29qFU+bId755zhjwPRc8Vf8JeBtO0bw8NMtZruK9H+vnlBaSaTH3mJ7eg6AVtW+nT6XbtKt5LM77WuFfBUYHO3A4zXn4hOXxL3TsouMNtzkJv7WuYUEUMsl0iNEfnOVOfl+XPy49RgV4f4WutGt/ijrVlr9i8+rO7RJHMcAx4+YAkEEn25r234l+MbDRb6yjjuLaBZ0YozggGRRwCx4C/hmvmH4j61qF545t9ajjEN0LaJhJlW+cZ5BAxitMMo811K48Q5OG1kdho3g/wAL6/r0A0/VDZafJHNPcxyAM1qidcsQABnjnB+tclr8nhsanNZ6FdTXtqq7ftE8OwO/cqBk7fTvWXdS61qa3Ky3Jia6+a4c5QS45wQgAP0xUFlpV7MCTp0zK7ojSru/dliACx5rvvZHnpO53tnpVxY+B4LS1KteawTKSmR+56DryOATivQfAOh6fayzQ3dyPtQiWXzoHGLfPy7Wwcngfw5+lcD4+t5Li5tY4GWN43jsrJGfaNy4BOePf86H0fx1PdRvptuLS7UtG4tdyq6E4DMwbBGe1eHVfPPm6H0+FdOnT5Zb9Geg3OswXlvizvB50tyIIklcCUon3s8jOcZ4x09actvrE3iJr0X9lc2Fsd8UFu+2W4c4+8MnjtyfwrO1X4WSrbWqm5/0rC/aJSGco55O1Q4B9DmtXRfAmojUI5Lqa2triMiISwGRVlU85G7j9OfU9a4Z0p2emp6bx1BfA9PQ9A+Ht1fXmjSQ3VzIrByJI3Z8xL/dBI6e1ReNfClvrUdzDp7W0d41sY4Z9w3KMdAdp7+oBHUGptI8L/2TvurmYggNG29iFcA5U7R1/wDr1YeeykkVILXLxSEbhkLuJ5APbPrxgcV104tRUZrVHhVJ3m5wZ87fE+xkuNBWyuLVbT7DIisEZ9zMBgsxbdyfpXmjWiRyiLdM4U/eKjB/3fWvoL4w6RqNvpWu6pI1uIHQeQoKhgw287R6evevn+G6tbqzY3E181+W+TaoMZUf3jnIOenBrvwnMotM4sY4ykpLsaNvd3jNFLdTySR2y+XEjbRtTHTIwTx71o291NeGOMFYI4Y2dTtJZgozjAB9vbmprrW9I1qA29r4bn0/UliRYjCoKswGGXaO2Pm3Hn2p/giyt11qS71AACwbcnmZKmb+DjHb73/Aa2lUUKbm1YxhBzqqG53n9qW3gfw/DqWuLJdavMu61tZFUmDI4BAHL9CSeF9zzXnl1deOviPcXdxIxgtInO8NMIo0IGccnLNjGQMnkcV7B4M0jR/GOiPNruhSzXjThop/nDtErblYEcjIOCBgn8jXSt4W0ZhqOofaJAl9MklvG8K7/MjblmGMsTwMnnAXvXFTpc/vz3f4HfKvGl7kEfLNh4Wkm0mPVpZpJ7FZzDcraqZZ4TuxxGcZzkdKrSW2nRTp/Z+rJMO+EaGSJvRlbHPuOK968TR2+la8klxqM0KX522pVQguJGwCnb5Qcggkkbl9ecHx7p/hzUNHnttYaSHU7AmRXkt2I3u4A3Sgbdpzj6gEn1uUFZoVOvLmXY5bwV4ivdNYWd1cjEhKiUjLjPcE+nHFM+LzSW3gHRbOR3eS5vZpnZhg5X/9qqOjSafBe2x1G3kmtI5FeREOGkjBGQCe5Fanxu/5Fnw+yrtVpp3Vd27aCEwMnk9uTXHhI/7RFnbmGlBnl9iis218qM9QK0oItyMA7RkNhVVeo9c5qjFcSJbCIbVXduzzkn86updbZv4JhntuwefTNfQJM+auiWBRGxaRmPpxn61OhPn9ivT7o/lQLkTSlpoPLLHcVTCj8BjgU53Tz2URkY7Mf/rVQjW0Rl/tNSsbyqw5VVOemT+AxVPVrhJ9QlLI4Gdp2oeAOP6U62MhuFWING68grzgfhUCSgOzfMVPUkdalLUd9CteMYkDIWXsGKsAf0rNlvphIR5kS+3pW5O0T2JVmYN64yB+FYqLBg7opHO48rgA8+hBpMaLmnzT+QuxRHtOfl9a6NLS4e2hnicxMUwGXOWrM0KKOW38rNoHJ3eZI5Xao65yQP610Vlb3UtrFHHl2GcCJg3OBzgZ9RVtx6k2l0F8J6LrGraiLG31gRMFLKXkbbgHnGAfWvQfixa6hZ2VlHogaOFVHnTR5QgerE4wD7+nXHBh+FWl3dnez397b+TG0Xlo0jKD97J+U8jp1rsNe0mbVIlgt7i5iUSK8htmBBA5wTgkn/PsfPrVF7ZdkdtKm3Seup4y+t6lY6k8FndtNEsQVWlBIztB3KOMgEnGR0xWbAr3txNJrF9NHIVLqzR7yz9lxkADrzXdeLLWym8QWVvqGpspjTMnnBdyR43AFgOp56jjdntzzuoasdJmuxY+ciy5S3aI7BHg9Qw68hSS3J79jXVT5WrxWpzTunZvQ57+ybyWDzSuI8ZDdB+BJrufhY1t9ql09YrKJzZyMsoZS8pJAG45+UD0rn9I1C71C3Gl3Rt2VkaOJsBnBb+82egznnOMmsbwjrdhomu21wzRtvm8udsqR5RPUAjOc4NTXg6sHFmmHmqdRSR9HWDaXZ2EFssca3pUSSZDEZ25+8APwGBnAHGTV7SJPMdIJof9D+6quSeoJ3DjOOBx27etcFp2ZLv7U15C06zG3dpTuaIdCiknG3IU9e5znAFdGL+K1tJZJrkpGg8xsSpGwAyNvA6Y5x16da4kuVWR6TfNqzr4DDp9jM9qGdI2dyPOAEZ3cjJ6dW59jWZ4l8U6TbWcTXd1FPg8Lby7WZwTjIAOevc9cVw2o6pb3tlfiFpPJJbEkZkBlVf7pGMNyc9ehHQVzusa5dNfjfFYRwSupKpMnzYzwRyVGAeAc9yCcgVq9gSS3Nh/GUMl39p0pPLmhDqLaRnwpHIL8Anr65OPwqPRfH5utRtjJpyw+ZJIsrQx4PXj5ex+uc8dK4HUdUsdyPLHBKxC+fNLFgxn0XgHr6c/KPWunmvYbLwxLqbbrSG1VpIo14O8ghSATnnj8DSceyDm7speKvC9w1tfXL+QVeWWbYZQMqXJwXB+Ujv064rmJdN1OCSVblUt0VVTE9yFUEYIAAbnGe+RWBJ4n8RazYx6TdXpnRJQ+dm12PXLsD90dsn0qe2e3a2aZo5pXCKgeOfBUdMtkElfoR1rtjFp6HmyldanQXOjlbe2Ftf2N1JKhaQJcx4ib+6xJ5JHP+Fe9fs/eHT4f8NHVJGhW+vTl2JyoUfdUkfnx7V842MH2+9tbeMxJ5k6xshU7jnuD+fv0r6q+Hvh3Ul0w3F2yXGm7z9mtlHzbAcbie/TpjtU1Zy51DuKnBcrkd6k2pS3MUu6BYAv7xsls+yiodXlkSFvs+8yrlj1AH51YEkKKsYyh4+Q8YHYY7VLcs87KsezaVIweuD1xUtKS3HdxPNNe07w7qWh30uq3MUcqxs/nSOFMGR94dP1618k+Imm1HWYZdNM80SR+WrQg8hTgHA9RX0frWl3ms3t34fW6RrgswWTZhEUZBbPfr09a+d/iD4bvvCF7aaXPMzzxhhLJESFbJyuOhwQCaww6d43Vjom1yyV+xoaZ4f1O4SWRvtDRKm4NJE4+b0IYf8A1q2NO1V/7cFg0lnPqF28CrJHGIoolU/dChRh89e59a4nR7G+vsLBHcSAAnjOB/hW14djuLPxJp7XV80EaXS/ujKG5PHK7h69a6asbxepz0p2knY9f0Lwl/b/AMQre6mha4s7Bf8AR4jJsXI+9Ic8MScnBxXsVlp8R1OTy9KicLbbVnnAAQ5wVGB0PWsXRbO8h1pTpElpEwQRs8+4hQRyVAwGP4iumubiO3tJrbT7yNpxj7UYWTIfHof4j7815dOT5eZnp1fisiKwgsWupbv7RaSTKCphDhlkH8JPpz7VHqXiNLKbzriwwu7ybeTcrBm6EjkYA+lZVnaz6pHGJbeO3tHY/aSzbZJV/wBsAZfntx9ao+OjpejaKJQzXjWihljMZkM7Z6CMcD9OgrPnk43joUqceZJ6l7xJq00MPkqtzcG5dVKxP5YhUYJ68NzgHHrWH4X8RWN3NdfatJmt2uZmSeDrnnAJbPJ4zgYpunur6PBfX0hjupiZPsk8hVHZlOFXdwDgH7p5965nTrHWH8SQzaVai3hALXUUr7IlBbsGBIGOm4DnvTV20OSSTQnxb1Wyfw7qlja2ouRHbs8cy3ZcQBmA4GTjIA4NeDWCXUlj5K7S0mfm2jdj34x+IPevU/iFDJpXw81e/mnQ3d9eLHD5cm9EXdlVU9CAF9K8i0w3M8USwyJNKHwYpXEYbuQG/wDr59K7sOm4uRw12lJROvtbNrPSIbyOcyLG5i2o+2U4GSwAwce+T3rZ+HC6gdbkbw3dWSFoh5n2uHzACy7gzAbeg6/Udc4ri49TFrPPJZtJHM8Rh8xbkgop+8BkDJ+h5ra+EVrpU2vrDrMt2lhPIXdopzumKhvlkO7gdD8x/h6HNaVYvluyaMkpadj2aW7vL91tNPVdG1VZIXuL62RLZp2wVLMrj/VqOO+T0GBk6D3N5Dp1xp+salp+pa1HcCaC3jk3MVU/JjIznaHIPAPf1qxPrnhiza3/AOJvDcfa7bMdtMwCgqgw24DJyAvcgHFYOv8AxNs7KYGa4t5fLt1dPOxIrv8AN8gUcs23A4z745qOtg1epsah4cTWtbsdT1Rrq2urLE8cgi8xbYdMN/DuJAJCjj17k+JnhOHUJLe/vLOG5gM6iS5iQLtUEMQ4J+b7p478jqRWO8gutSTxNpVw9jd6hFHaiAXBIdB82eM7DjAGD2x61h+KNT1rxV4d1TSbu4uNO0/TrlLiXzt9s8qMMmJ+STg5+fjOQcYoVne49U1Y4XxLHbS6w9xpumQWFmSrQJDcGUFf72T0J5OO1T/Gi9s7bRNM066sTcXRWTy2DECBgIxkjoehGPrVrw/pFrDeRxwkixhkbY7nog5yxwOw7jOa5n4p/wBoXsul6pdT7LIMPtEeQTuZyWO0ckgNj64rhwq5sTp0uepj3y4ZK+uhxcFxMi+U1uduOjJjnvVlMsFaOKPKnOMH/Gr1lo99PqQtY7F7lnXdFzg7Twm4gnbn3xS+IrXT7K6+y2tw8jJGm/Zn5ZMfMhBA6HPQnjFe8rdj535kUV0yyJI0aKyHKlSRg/UU2W5WS6kmcOzsSWYyZz9eKiSO1k/1dyoIAys3yEnvg8j8yKsDSrjG6K1acEf8sZFk+uQpOKOZdQ5WaWlRQXco8tmZs/cDgHGDnJqiyxq3DSBc4wAM/nU2i350qW4aa1aNvJKhXHrxk5HP6VVWeGbAj+Vs4ANC3EyUeTIkkfnyKWXgEdj+BqvJaHe37+Tr3FSxdSFb1yc1YSFmUMVPPPIocQTKunSDyiVOzAI+bBzmtS0uHguvMlaQxKMx7PLzzjOc9fb8ax9IuoREPOiiBzghSQf1zXQWFxpcl0ftazGNTw6KrMcduo4696mWxUdzpINU0e6ja0vjJOgQFDLborq3fDxjd2qnJqWnQ6ik2lreWuJMAncxB6cHPPHHPSo7XVPD9vLICLuFDjLxIA31xv8A6mp7a30vUJnutK1C786ANNL5wBbb6gZ5AFcyjy9HY6HJS6ozYJmmvXkmmuJUZhGnnfKY/myOuVC+xPQniqt3ayi4McqKpDYzlW59CV47dKvKtpLOsMM8T+ax3uwaPknj7pII/IU278NXX2VGj1IXcSH5Etrpsg9xsz2+mefrW8Z2epjKF9UVGlSx+aG4ga68phGMqHTryfTrnrnFYOomYodl0+GyCC7Z68deDnPAFX57Zo3ZEV8hfmDsdxxzznk9DTZhJFbcOY8oT95gW46YGcZ4Hv0rS3UzT6HZ/DjWk1iW30/UY4zf6fEVjJciSdFzwP8AaAwDyOFHHUjodY1S0ljmhEt1JM5+eIMA4DDJwzcAEL145PA7jxsfaMqbOR4JInEqNE5QI+eoz6ZbGP8A9em3iM6jAi61ayFrdiftkIUlick7kbg9+Rj0xXLUo2d0d9LEJq0joL3XrOWV1MAnuYVDOkn7vydqLzgq2CSvHuST6jPEk15frpytHbWkUa7vs8aP5jBe4bAJAPbPTOepqrZXvh/z55JNSiigmH3CjqzH1ww498EjOcVHqHiLQLfd5F55/ThIyXb1G4gDr/XmsrPsbc8N7mhcWkk1xb2FrbyqCwZ5WYOy7RtGTwQOvBxxj0rD8feIluLkaPZMZbWAKJJHYsJZFGM59ufx+lZ2p+JNQvIpLXSLNtOtZWxIV+/IPdgOB9PzrMttPRopJpJP3u44VQDn9RWsIpfEznqTcvhRbsLsbXzbRNnkMd/XPAyDkfmK2rW8twI2+xWjyAElWV+Dn/e5/DFGn+D9dk0RdaW0Y2RYozr8xX13BeQPelGlyI5DXCOFwCcNgegJxxXReC3OW03sdf4J8WWHh7VYL5tA0+6RPmZZEky3PPJLAY659ulfWGleMdK/si0vZbea0S4iEqbgpQL25U4wRXxrotk1vewztIr7DuIVgUK+nPvXqHgbx9pllo0fhrxNptzPpyllhu4iSYQTnaefu9wc8VzzqRT0ZvGnJx1R7cPGEF74hlsbbymPkhju/gU9yR/jV153i0qWct5nykKScZyfWvE4vG3haK0n1LS59fFik3lyG6svPQsPRgdwH+TT9X+N3hrWNFudHsrXUo3jKhZfJwrYPIUDJH4/nWK91OTdy+RyaSR0niqV7GO51LTVNlqETKiSoAY1X+44HJBz6H8K8c1JZPGGp3M+sTy30kcuEuMhfujG0KBgDrjFOu9Qtta8SPCviHM13AI47gK6xKoz95GwBJ9emM964jU7LWPC90IGkmawnJ8uQH5ZQpweueB71MFOSsnYuThDdXNXxHYQaaiJb6nM/BUwyxsPwBA5rAdJnuIvNBiVWXcYHJKjP3tpHJFa+kSaR9sP2oSw2bj5vKXcWb/dYgVo3ejeGJ4ZG07XBbMcAx3Y8r8iGYfnW6k4qzMuVSd0eweFNZh8U+DrfULG9uLeWxzHI+djlwcAMAehHP41s2PjDSbLSXUabNHaWyMt/dXCbSpPTDdwe386+evDur3ng69eWO4kudNuGAniTLIwHTDDjNeu+EtbguNNj1VLxrme8kNwbT7QyQccKGUcce4NefUh7OV+jPQpv2sfNHcJ4sknsbWVbFprfJaLdc+UhAGVyB8zDHUNx04qlp6Xur3VteX139iMkZj2Qx5Mj7skgEc4U4zjim6VrMPlSSix02T/AEciWCS5zMzL8xGD1HIxnHHtVCTx/bizN7rCR2VmMiYOshZXH3THhgnQ/wAOfrUcuuuqKu7NWOvuvDss1t9onh/0VXwh81t4XGBlduG/Q15ffao99qcuixoI7R5THJJLE0TkA8qBnPoCcD+tNT4malNGx0u9W9trmRltx5y/uioySVQbgScY3ADBx15ri/HfjHTtPdNTjl1T+3XiDpbXcgkWB8nOCefLOcgcEVrCnzPRESbhrLYb8e9Vja907wta3ClLFPNmVBghmHA444Az7ZrmPD+qaTpWqR3WraOGRtjo0cpUpwfnCjrng9hWDd38V/i+iuDcahe7lu45Iiz7yeMZ4OexHNP00wHSodOS0eOSO4MjSK+4tnAwEPGRj15r0qVPlikeZVqc8nI2dTaz+zSWKQveX9xMs8d1G42rGw+6V27g3I4NdXq3hOaPRLO20G4VFgUz3pnXkyYGELbcEHJxg8V02hR+E7vw1Dr1xGupJCqCY3am3kEiNjORkAYxwMg4rH8aazpXiS2k0Xw5bzRXzkKZTaCBgFzkM/TbjJHCnkVNV81kOneOq3MHwX4b0nVbCK71XWrH7LLMwis3ug0omLBSGQKxI6YIxXR2nhJdEtL65WHR7ZAiu2JNs6Jxk5xgEbs/h+NcLruhPpunTytHplnf27sqLZ3KDe2BjfuY5HDA+9Gj+J9d02wCywTzWrIQTCQyAEEFdr/dznJCkZ+XjgVm19xtzc3kz03xDqk+iaZHDPdXs8VyqzaWFtoZN6Dpu54X0IPAPUHFZtuuo69BaW8y3EUJj868RWKrJLuyQT/dGBzz6DFcfB42jtZoFuk1G6eKIRw286n5FHQKMEYFV9S8a+JNSn+y2CfYYeSpMewKP7xBFZyjdaHRS5Iu8mekahc6HDNLpc1+iN9hZ0USBdsoH3H3YBzyPlycHPavC9fvJb7V7hmkYrvzs37gGwAx44ycUms3VzbXaQ2upLdsj7i7JllYHP8AFnmpI7e7solmvrV4zKjPFcDIaQsBwRnBGCemPXmtMPQ9l73VmGLxPtnyp6Iu+HdW1bTY3g0u9ltFdlkYxYDFl5HP+f55n1K4utSvJbzUZhc3Eh+eTaFz+C4FZlgGUFwx6c4FTO0jLuWTHcAiu+yPPJEggcYKkEGo2tUjk+ViO2cVcgtw+ltcbHeaGQGQqeNh9uxz7VAh88soQAAkkliaSkOzWpatbGR9Nvp/Px5aqQN5BOTzx37VnxswUK4HyA7cIAfxOOfxrcikZNFuflBUnaTsLc8dPm46jtWZp6xtdxB2eON3G59nQZHv9aUd2Nt6FieRPs9tbxbfNUs8zCMKckDC9M8YP5mp7eR1iCmKNjzyUBPWqEnmKizi3DIwY5PQHPrj0FVftl5k7RGBnuKHYSTNfw/otrdaNdam97b2/kn93BK4Dynvgdfyp8PLYZsqgPA7DPX8zVTSNPhleC0t1ijNy4ADAsB1xnH1rpU8PXtmZLe6FtAkiDBZnRmXKkYDR85PbcOh5rN1FB6s09m5bGC6LuJwSvUO2T/+oVMssyXGd8ZeX5S8sYdT3yCQR6fStO+s7fTpvKka6PHHmKu18dwdzAjtwaTNhtgaSC6lVCQVR1HX1+U88D8qvm5kRazMSF2VmVs4PC7l+Wmrc3EbBY5dqgn5QOPyroZrnQY9NEiWUclwJNpgfzFbkfeDZwfT69sVRabT5Iwzac0JPTbOx7+4pqV+gONuoQ6jL5Yiu7VbpZADGsiYzz2Pp1p1zf2lzM8smnW24uoEcI2bRjAAC4B6ZyM89etNSWCU5ZbvCr5YH2j7q+n3cAZJ4pJILFmEiLdLCvVtocjPqeKVkGpTga3WWR40ijAyfn5J54A5x/LpVnXYdE8m1usF/tCs0qRsN6EEckcdck1DeWdn9pdo1Z7dIxjygAc4xljk455xjpge9Zt8luYifNmeUHg+WOB+dZyipamkZOOhUu49KUs62s0sY4BdlDZ4wMZPr1/wrH1JPs06SQ2bWoKhlDEtn35rQuIYhE5Ekj8Arke/+f0qN9k1pFAysNjMVOBnB7delCgkxud0U7fVL+OfMc4U5/ujHP4VpWusaupCx3bA+gVQP5VQ8i3ABBZic+2Ku2SW6YyrlsdA2Ofyp8sexPPPuev/AAB8U3lrrE2l6pMJredS0SysAC3Qr+I5x7Uz4vLf6D4unfR9QubWBwrmCKZgsRbP3cYAHHT3rzy3SGWKNLhZIgTwZHwu313YI6j0p6TafMES+i1G5KElG+0rkZ+qE0WXYSv3Or8C3Gp6trbLqd9fzpCnnIslwxXrwT7VX+KlvDF9kjt5rQSAk5UgSHP07fhVzwNpyXV/IdHaa3cQfvxdSbiEz/DhR/Ksj4nWaWerxxTSJeTmMbmQEFR2ByMH8K5lrXOl6UTl9L8TappenXmnQ3UqW92VLsDkIR32kYPHarGoaTr0elTz3d9NucKYordQnmhuQeBzWPLGrAqu4Y6gjgflW94e1+S2tV0++aaaAMDC6je0frkdStbypx3MI1JrqReFdMWC6TT9Uk1COTerCO2RWyD2JJ+U5966KHxDbSanb6RrXhWK6ukJgDzXDQ+XuPGMlgB0Pp6Vyk0kkN/dTQajcs+QUmKtEX5646gY9av6hrVzq93BfXMAee3gSJ2HO7b0fpxQqaeoOT2Oh8ceELjwxFCt28ZaUts8i58zA9xtUj8+a5hpopre1tWVI2iJ3zkMWkz0zyRx7AVc1TWLrVJY5r68ncqgjG1guB9FAAPrVT7Qqx7VVnBOAzgcH+ta69CF5soXFrcRHdFPknnKMRj2o0++1nTJ1kt7poiRkq3Qj6VPc3HmSDaksaKmNqyZyfXkcD2qvpaW8mowx6jcTQ2rNiV4jyv58dalwclaRUZ8rvE6Sy+JV5ECl3bOzhSscltO0bIfUYNWbD4op/ZEmk6ml3PBsdY/mDMWP3Wdm3E4OegzXE3ejXwuGVbV3VpAiMhDqSfujcuRkjtmq+s6XHYGALcxzmWPc4UcxsDgqfoe9YrDUuhs8XVe50A8RatZpu0m2hhZkIM8MfmOM9SPT8q5zzp2mlvJJZnmWRWMsigvvByOSabZSNGoiEzxbmB3I2SPwFd7p1hJcWCDVVt7qQjas8gw5TsM9altUiverLc40XnnTyTGIb5G3P0HPfgAAV0vh24QtNdQ29hPLED5dtdTvFgcHzdwIHHTAIOTxWheeDvtsP2+3urRIVyGMPz5PoQP51La/DfUZhG0l9ZIrEYHzMw/4CBmrVala7djJ0qidkYa3d/9knsrm9mt7QyLN9mJxEXz97bj5vX36nNa+ia59n1DNxqs0kTvvl80Fw3rwen0FdvpXgGLT0P9owi+bcwEkhUoRj5Shb5cZ6n0zwa5rXIPBMHmRw2MklwG5xcMsX/AMds+1Z+0VRuKVzTkcEm3Y5TxglnNcq9nLbTxSEuNibWUk9DnqfesW3kurW6iaORG8txhZeUBz6V6H4Y8P+Fdc1CKyttP1aOZyql0fzEjznkk4x0OOuccVZPwruL6W+uNLuYdlrL9njimiw0kgO1l6lSyjn5SenrWkZW91ozlH7SZL4f8PtqIs7i4mhf927vdRIpWQDHKt6bs4zjjsa5/xHemx16TS4ma3JUfvFthIWB5PBPQ9h1r03RrDxZZ6QlkmmQWpsYtks0TCaSRQRzsIAyyg45IHGQOo8n8Y6DrUXju7sY4bkXEr7o04BkyM5yOPXvURjeRTlaJyUNndPdhrmKRPOc/vJImxk98AfyBrtfskd/4estJja3s7iHMkxlYKq8clj1GaqWGgeIr1Ht49OuHQRC6wV4VADhgTx/jj2rr7W08Pr4RMl5DBca2LURtE9yseF28O2RnKtjPI/lnSpfQmnbXQ4e60tbNPm1jTZCeggn8xvyA4qqqW6of9KdvQCP9eTU8djYwt/peqxKf7kEbSn6dl/WtCws4ZvnsdGu9QGeHupBGjf8AAVx/6FWvNZasy5bvRDNO0fWLkfaLKwuriAcMUVePTIycduv1rbstDWC5a68T2otonHAe7SJyfVRwCOv8uTUE6eLvs4t4bM2VuQCiWpVVAB6gklj+dc7crdW14rXyXJmyDIZF+Yj685rPWenN9xppDWx3E03hIaRPNa/bjaI20t5DMHPHQZUD8W9PpWRZy+FLm6toFbUEkll2/wCqQqM+uTzWTHeQvoT2a25EhnEgJ52jBzj8hWZZtKkyzJG26Nt4IB7YPb6U40bX1ZMqrfRHa2t/pNj5osrK71MDKiNrZNsRB69TnOD37+1Zcfia+hQRmCzO3j95apuHsc5P5k1D4Vv2t9TiSQObaVj5gIyBnv8AgR/Os7xJcGLXbuNZldRJwWXacfSl7GPNqX7V8uhHpqMMTRNIsqt8pBxj8e1b9p4n1i3iYyaldAArt/enIHOeTnHauItNRs0shITcDLbMbQcdDn7wrsNN8e6PBoxt9Qs7zUJEdBGJECqEABIO1wSc+uRVVPS5nD1HS3s2pzgzz+dG/wAweSXfIT068cZ7YpJbFYW+WaNoupbfj+Z9qi1/4h6VqvyRWE1tDHgJCkC4UDODvLk/lgVl23iSxu5CpiuE4xnap/rVQbtroKSV9DprTQ9S1N3k0+2SZIcBmRgQPQ4zn15+vpV5PBXiKY5itBJHg8q4bp6hckfSubsPF1rphV4ZL+K5TONirsPbn5ueCecd63rn4rrqGlta6jc6sr71CCGKP7oweX3Bic1nOVTm91qxcYw5feTuUdT0u4s3CMtnFhQpBu0DE45LZIxn0x0x71C2k6gZESMW5ZucR3SE4xnOAx6A5qleeINDmPmRx6huc5Yuqlsnqc7uec1nT6pYsrfZ45wfVlXk/gfrWiem5DWuxpXWlzLOUm8mJ4nPyvOoZD06Zqf7HOkHnNcWx80EksytuBPOPTv6YrKHibzriH7ZJdXBTA/eESbQOw3Hp7V0HhibTNUuRYRWcsk0jbg0sgjRVzz8qjJPXuBUynyq7KjDmdkY81rGuV863243D5+o+nWqMlrAxOJhnoNpPP6V3d9Y6Ws1zp6aNbpPGjFZkuHHIGehz61yN7JFCxhktF3Y3fLJkZz/ALoxShVUkVKk4mY1mUfaI3BzzninG2kBy4C4GPX+VaIuoJI/ltZAyfeJnGPXj5f55p8LR3UbyRWmxFUsQ8+egJ6bKrnRPIylbpgZjZWIGcFSf0xViO03yqDNHGvU4BOK1re5tLOwWc6XG6sOSLhlfPsQBgUmhNZatqVvYLBOk00oRWaYFQP++SaPaKwcjO98F2clnawzR3Ec6yWxBKg7twbpyMj8K5b4nOJtXT7TCqgRq2Y2BPfqcZP49K6rwx/atsl1Fp32dIYZjH5c0rsuRwSMDIz9azviDBEtsl9qGnwPP/q1aKY4AxnoV5/E1xwdq1zqlG9Kx5gqLtbarDJ4+lPj08efE7bcOw43Y4+pq79qs1ni3Wh8sffCuRuGef8AOa2L/wAQaXd31gtppf8AoVmmyNJT8+McgnJyM12uZxqJjJHMJJGG5U3EhSd3H8jUqyCYpDFZQrLn52Uklx9O34UpheSEtHBGpJz/AK44xn/dNVoftQbassSMW4/dBgPz/mMUPlY1dEhWOEuk1uxH8LbipB/HrToraKR1Bm2EjIMin+lXoYb3yBDdrbyAn5Xjdl791IOfz/Oo0s7hbpViii3hgNskxK/nszRzBa7M3ZbQz7JHkkBwGKAAY74zzTbb7DJeSfalltoFRjGYoxIxI+6DkgfjW4dIFw7sLdFZOWAnIBx/wD9aijSzhie3nsS0bkMds43DHoSn+FLniPkaKF14kv08PW2i2pK2i/PcrLh1kfORgdhWd4ktZFuvNuIbK1nPyva2y7dnAIbqQcg9jWtNFp8d8pNnI1ovJjEwVzx/eKH+VY8qK7tJCpVWY8M3OPy/WiEYLWKCUpPRsyBAxbvXRWuouujrpt5btKqyB93m7SV9CaS1t7RkHmyT5C5YBQQPpzz+lOMOnrEEaabJYkD7Ov8A6FuzRPlloxQ5lsb8usXMGmyW+k3MEMbgFSJ49y/3uSc/z/CsoSatNKkMt7eDfhsPK5GP73p+NN8m1KxGO6uHSJG2LJCuFB5IA3HvUNvDayyoqyTeYx+UtGMfjzSgorYcnJm28cWnXKyPqtjeOIWUq4aYLnuOwYdRzwaTQYrSbXLSTUGSaOSQKYfKZi+7gcJjnkHj8j0qBtLhE0qy3kxkGGY+UDnP/Aqv+GtHuLrXbOLT9QMF1uLRSvFkIVGc4yc+wqk0luS030PoPSo9H8P6dPdW62ltaM4jBWPZHFlQSBuAOSw/i9cV5t441jU7TUo7n+ytLk0qxnjdJ4ZAylHHykrnfuBBOcgHHSjxX4d1XUtNh1XULyxmuGgjGTCSAQxUPtPyZJ6jbx2J6VKWstC8KXui+Iprm7W7LSbrSJFG0EYzuOc5IPBHp3rnT11NWtNDdtPEun3X2a8ivrvWL1IEeaVF8qGMNj5tjDkNg9M4x1HNGkeIvBOsa1czyosd82x1ibaM8AjaeUwW554DVn+P9Vj8J+FNPn02GKNtqCErbgDzSPvFM7eg+8Qxz+deM2S3MMz31pcva3EiNueBthwx5Gfwqo0+bVCc7aM9+fUIf7GuftiQi6CNzJphiWfgEJsZsFcfLkkcduleDapq8OoPJdxaJbWFzLK7u0H+qKEDCBCOMEHnPf8AGo30q9uVRrq+uLhd2RvuGPIG0dR6AD6VKLFI3MZBcmPcNznA/ICtacLbkSbZFpeqxWk1sZNLtZ44yfMDjl8nqCMYxxjr0rt9G8fWtysOn39nb6dEzBTJApx2x2zjseen1ri4tPcSCMw2zbgGG5n4zj0Iq94gs9E8qyn0SG6SOe18yRbsgsrBmU4KnkZUnkUVKMJ7oIVZw2Z6JrmpxaRof9r2U9rd2ckm1kDshkbdj5WXpjnscgVxfifxS+sWjXMmmrFaNmKHFwTKHAGTu4yORkEYrmpGvEtBatIpgB3CPe20H1A6A1ratoOp6d4Z0jWZrm2kg1LzDDHyxTaQCSGGMnjpWdPDRhvqy6mIczHtZnt9P/eeYzSOWQiU9NrA5GcZyRz14rMWaZUdUnkUEHox5zWzPFe2un29wXtjG8rBUEKnnAyTke9ZXnzRs+0xKenECf4cV0owZf0CS3g1FPtK7k2kybj06k/jiqV3efaLqWcsBvYkDaOB2/Srk15LPp93JOsbTyYJkCKCTu5zxWKs3H3VP/AR/hStqVfQ/9k="/>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g;base64,%20/9j/4AAQSkZJRgABAQEAYABgAAD/2wBDAAUDBAQEAwUEBAQFBQUGBwwIBwcHBw8LCwkMEQ8SEhEPERETFhwXExQaFRERGCEYGh0dHx8fExciJCIeJBweHx7/2wBDAQUFBQcGBw4ICA4eFBEUHh4eHh4eHh4eHh4eHh4eHh4eHh4eHh4eHh4eHh4eHh4eHh4eHh4eHh4eHh4eHh4eHh7/wAARCAD+AX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ysSzEEBseoIrTWFJMedFuHqVzx9ayrRnIwAwHf3rRjmkVQykA+uelXa5CbWxqabealpuP7K1a9tFH/LMt5kf/fJ4rqNJ+IOvW0qvqlj/AGggwC9vKUf2+U/yFcdDddABEO4P+frTo75lkLM449CciuerhKM90dNPGVqezPTYvHHhTWJ1W5dtPuONguQykH69K2o3t1dL22lhkPUTQt8p99y8/nmvIJLuOZFjkhjlBH3XAYflRZ5tD5mm3V3p7kZ/cTEKT7qSQa4p5Z/Izup5p/Oj3HTtcKqwlhGAfvblYHPrls1ONYUzo63GxzyDGSwx6YOSPwOK8bh8R+IrVgXW11BWI+YDyZW/Lg1qWHja0ikNvqMEloGODHcpjafZvun8a46mDqQ3R208XRqbM9VuJtOe4W4uYoxKT8syDAz6H/Iqx5135Dpa3Ed3C4wyTDeMemTkfhXGW2pw3caNa3wuwRhQFAdR/vLz+VWReywx+WHkiK8/vEClfoec/jXMk0dDszSg03RE1GO4mgurGaN95MMhRPrzwPoOKpa1aX7HULqzjSZZ5TIZ7e8aR1QtnBX7y49VH41eguLuODzRPHcJ2wCGJ/P+tVF1KBbpZVZ7eYjAdoQRn68En9K66WMqQd3qcNXA0prTQ5SC4825RjNO4U/MVmcsPcZFaD6h9mtz5dxcCNmBKLeugz6nj+tbl/fWckhbU7CG6OeLiNNrn33ZO4/72RVaSxh1HdeaK0VwDjFuTsZf1x+JIHtXp08dTnvoeXVy+rT21MSS8a4VC00iKT8++9yTz16cfjU1/qokvVNpIkSbAEVbnAQAdTjHPGfxpfOexvTFeWcltkFgJYsbj7cdPfpVA3MLXJIQiPO4qRhRntXWnfU4mraGo1/JNZK1xczSydCBcxYI+hBP5mqcam5PysyIrfeWGJiPyxmmXNzah98LGJDhTkbcn2GeatwCGaAta6c0zDglImJHucH+dF7ILXK3+kqjT+VOEL7d/ljcTj0Bz/SoZrq4NskTef5eerRjH5Vs6V4Zaa6hmvngs7Zj80hmUsB3woJOfwp13omkx3UsR8U2bRqxKrglmHuGI5qJV4R3kjWOGqS2izDie5iYvncCvQwMDj3wafHdzxkSCTGD0VHBPt1q1cy+E4ZkguvEF7EcEFlsWII9vm/Xmr0dv4XitDcW/ihpI8fL/oRYOT6ANjP1xS9vDuN4Wr2Om8I+CNS8YaK+orq1taqo8qFCWQnae+B+pyayPHb+J9Pu7XQ9b1ie+trRd8O0sQ2RjcJNoZvTB6Vs+APHGg6L4fbSLXULW7mErSRmVmtyQeoJw9dLdaRpPjgQarqV+to8Nsy/ZLG7DITnILOVGfoF/GtFKL6mbpyXQ8ibU7gwDbIytHyH8xwcenAqkdRaZE8y7bryrySEZ+mDTpAUuZkjkYAOQql2yOep6YqCWNXl2tK7Y6kyE00Q7k6yFHVknjJBG0EvhR6j5P0xVuLWLxHCm4jQAZyJGX8ehx9cVSFuwi2teSlW+7ycfT2qEW8bTcSNhQOjZz9TQCRqtfvMAj3qy9WLC7GBjtllyx+lEOvXkgMSvAYQu2RZJM7we2eAD9RWYIWE4UXbBudo7frUIdljeFp3ZhjnOAP1OfwxUtKSsy03F3R0Nv4gs5bOVrxpknC7I383CfTgAnj6/SiXVttibe2nh2SOJIV89Y2BHBBB6c965VLue0dfLlZ2ORkE5/DiugtotUmEbmW2O9lURtOocDsDjLe2Mj6VjKCgbRm57iXTapZ2fnXMcYWJm2/vUb65UdRz1NYseufYdYttTjuM+Vcxsdoxhc4OfwPQVrXd41itzG7KZZXLOo4HXofT9awNbujexELFC7FcYAGf0HNJPnWqHZRasz6ssna70sEEfNHwR0x2/nXkcfhOHV/irdWE0gSGS3NztUAs+MLjkfj+Vdt8Jtc/tLwTp9wWBcQhJf8AfXgivOP2jNP3XWn3sTNFl2jdhxnPI5x9a8fBy9nXSfoeniY89FteplRlrbWbqzj1KO2s4meNp1ticlegxH83NVUuCzr5iszFskSyucggEHqTg59Kx7FljgDNOdm0DAVQSfrj9a0Ldo/sI3SlpJHzsLFQ31wOhNfQHiGshKpdXKtF5cfIyQFDcduMd+Se30rOmv5H+dbondyMXOcDtznFZtm2oee0U1z5MHBMIUDJHTIK89anupbVVWSYGRj0JKk4HtSXoP5j5LoF/nnlkZF+VXlZhn6c/wA6abuaArI0jrJn5dsmQP6YrXlksLzw/ZQWNsRcqcPIjIFwR0Pz56/7PftXOSTKAkbOxZG2tz0Pp7UoNS6DmnHqWtQ1Sa5YtcTjAHA4x+IHB79R3rMupvMhHlu0zd2LfoMD37VK8YSUt5bKD93JOR71TuVaJhukYqxwTzz+Oea0SS2Iu2AkZFy8skceD92QLz+ZP6UyIW5YGMMVPDN1J/ED+VWGjt1kHlyx4wMbh+v3uKd+7WIN50jvuycE4I7D739Kl7FJ6jtb09lsbWVjKrk7RkvgDHrkjIrN+wythmvrdCRkq8nzD681pazbTDTkkknvkPzeXuZ9rZH+97f0rmVEm0f6ZKuOMfaGrGGxtLc56yDbVG0hsjtitdYW8osWYMWwDuAFUdOjYojbuFzwMf5710ZkVtGSHcBIszP93tgcZ+tbO+hmjFIkzw0m0k44rT0fR9S1Bf8AR1CxtyJJAcH6AZJ+oFWPD2mDUtWiicBwzhVGThj159h3/Cvovwp4a0zT7FJJAJHOMnb1PtiuXEYlwfLHc7cNhVUXNLY8Gj8F6opB/tGyY43HKtx9cgVm61pWp6UhNxGjoD/rEG5cn17j8cV9I69f+HY7d49Qih8lcnzNwAXHXDcYI9Dj614N4qvTrFxcR+HbS4vLNDiO/lPlRL7bjjd/X681z08ZU5rPU3qYKny6aHJpeSk7JFjLA8ZXkVN5zsGZ/K+Y8gxE5H1qjcx3VrO0V1BHHKOCqEEfUGh5mZA6ZYk8lwvHPTg16SldXPMlHldjX0jS/tkj/Y2+zzbTIGt90Z/756E/hWlpfiPxFp42/aFvUUndGwdGOPcfLn6is/w9qk+nyrdxuyEKVHltznHsw/yK1X17QZfCt39q+33fiGaZCjyKDFEgPJ3bvmyPYc4xxmsZ0IVG+ZGsMRUp25Wa9n420+QrHdrPp7H7yyxjZn2fP/swrqLLVrfMTLcWt3Ew+95v5D5jkD6V594H1GBtT8u8sbmaMjLNbISeOx9vwNVNSOktqZutCj1PTo2bLEOI2Dk5I4JBHpwTXn1MAm2oHoU8waV5o9Vu7aO+YS2d1PbSn7yt8ysPYgAVSS1u9NuFYRrEWJyzJtU/l0P5Vwdn4w1ywuDDcrLewgg4kIjmAxxzyD+QzXXaJ460y7mFreb7aftBenbu+h+7+QriqYarT3Wh30sTSqfCzUN/rMIdfsy3ltu3NGw81cdztbg/kabNDol2BO9jbwqR8xgeWBv++D8oqzFqFjvSOAyQ55DAcZ9uefzFT6jZwXETSOzSIARvjTkH8Of51EK86ezsXOhTqfErkFvDo1vCJtLtYr0rzm6m8/yh7IoC/nkVg69rX9seXbyPJcQhyiyB8CM9xsAxj6U2fSP3Xn2UgE2Thsdu+R1B/CqNppGpJ5gFvsR8ZUkZHHU9Byef85rR1pT1ciFQhT0jEpS+HrqBfOtNRlhTzNrKrMCOM5xyCK7DwB8P/FXiS6hEtnDFYRqWN+MxvKoP3cDqT04A616t8JND1OTwFb6deWEE1rcTNMyyMDlc9MYA7dCTXeeEdGk8O6e2n2+1ommZ4YlUDygf4eOMV6dHDN2ctjza+K5bxjueZ+LvhdeaxqGmLo/h+HTNMEKrKrlSQ2fmMmQfwPJ56CuyuvhD4PuLeCOCyisPLjVZDakh5AOxJ4Oe5IJ+lel26mKIJIfmbqR0qne2kc1o6iQxSclXPPPuO4rqjRgm9NzjlXm0tdj5d8f/AAtSx8W2+nQw7NP1C6EVndKyliSMspXO7gDrjBrM8c+A9R8Az2cmj6teXjXCO5RLdkeJF6s20sMe/FfWdzpttJb28UsKyujB0kQEFWx1B7fnUF3oum+XMGtY5551KSNJzkEYOaapRVwdaTaPmPR7++1DwsuseKNBGoaQzi3+2cLOh9iMEj9PXNVtS8G+XYvrHh25bUdLYEuhiBnhH+0o6j3H4ivoiw8OyJavZwxw6XaWaPDYRQkNHhlwZCuBnk/dNfPtnPrXgrxNJayeaFEpCyvGVWZAcFwAeBntWc+alrHVDio1dJaM4vzbQwCMzR+ZuIOISBj61Vby8/ftiexCNk/WvT/Gvh2w1TTH8TaEEguFBe8tUb7w/wCekajt3IrzWcxTLvaZsDH3W4/U1tTqKoro56tN03Zkls0csyKlzAHTkMYimOD/ABYyMVWkhZbeObzItrkkAAA8eo/zmrFpEPtgj+0HdxgO3f05yPzro7O3uFm0+01T7RDpQwJJC6qnrjtuHHrROfKEIcxj2Hh+7vLQXXlssMg+R3gcoB6lgCAPqa6b4e6PZ6hr623lxTWO0GffCSjOOhDMBnn9K1757XVvJ0fwwYblwN89ysnlxwR+rMGwD7foaSOLT7fydNttTvNXuACS9vI0cEeRjlmJd/bG0VxzrOUddDrp0PeXLqch8RdHtbHxRcW8cjBMhgIYV2Jnt8v/ANaubu7a1itHCy3DO33f3Q/Xk/lXo9z4Bn1hJJrLVLqS5BxsnbenHYt2/WvN9WtLmyu7iwv4447uKTZINmACPw/lW1CpGa5U9jOvSnB3a3PS/wBnLVB9l1DSWyfIm3qCMYVxk/qDW98cbH7T4UlnQZeJhIpHbH/1s15b8H9UGl/ESGE+UIr2IwsRn5j1H9a938WWsN/oVzp/UtFzuHQYIrxMYnRxPN5pnqYa1Wjy/I+b7N227kWQEAAnjn8KuQuqwsqxSEqOpCsPfjpVvwX4tPhGHUIU0mC/uJx5SFxt8lgSMk7eQc/dBHTrUEEyNCzyxxSBx90JjDdieP5Gvo07o8JqzBXkLCQGdi391F4P4HFIyxXEKZhuC6sQ5wGXtgY/Pv6cDvWlUht5wdoAwFwf5UOYdqj59+OcIOD+WKogtLAFykkRdccg459/aql2Imf7hTceMIAo/AVfkkhRj5dxEQADzHjsOOnOOlObS5LiwS/jJkmL7ljVCAoBIJ4XHYdD6+1S5JblKLZW1We3+2TLb8RoxWMk54HTr9BVOYQzRnAG4HggLkD0p8IVo8t1x1I5H+NWNI0W41bUJNPt5reIxxPKXuGCLtUZPPrx0+tUiTLKkELtUtnHzIvFIXCkLNEoXPDKO9SWLQb8D72eBjr+tS3KwnPycHORjtQykWNTtEOgxTb7eSZsFfmJfkdMdO/1rjJoFEzjaR8x4Mf/ANeu8vVJ0CH96RISFWMrwydeoA/Tn34rmDHCDhi2f9mTA/U1zwehvJanTeGPh6rwb9SvJVc5xHbKMIfQsev5VU8QeD9a0+zeSwEd4q5JULiVQOfu9D+BJ9q9pfSo1V7iJzFM6/P3QEd8fzrMsppLe4+y3MBMcbgBt2cZ+6cdhwR+vavF/tCqpXuex9QpuOx4j4PuJILtL2ZgMNwoGMcOOn/Af5V33iTxnf6VpaXCyBQoJYE9B2HscYrF+JunR6L4kW8sIjDFJmUfKSEc8k4HTqT+defajqM/iDV1s7iUCytSGmO7iQ/wrkcev61S/fz5+humqFNQ69DsLO4ufHWoC61eX7LpSDdHaB9puSOdze34V0ep6zZw6U1vfOllbQjy0iAwvsAo79iB14I4zXmktxcafqX262d3DyBEiUclv4VA/Su28H2sd1etqeoSRXWpjIjXPyWy+ie/+137cckqRVr390IN3tvI4/xhb3U9il6uk3kEcROJZgATH/tLndxnrjoRWBbNvtXmLQ7VYKV3/Mc+g9OK9x1exW/tXUh5IyuGIUhR74+nUH8/TwzUbC40vVZrGdcFG45+8vY/jXfgaykuU8zH0XGXP3L1pEshRVWNnf7o85R+fPH41AduduEB7ncOfxzRCSfuwgjAHTvU8UrbBuiXv8wAzXdqcCRr+HfLtFN8JZ0nPMXkuh6dS2eD06VkQF5ztSORnZgVQE5J745rYtry1h0iUXGnq08vyxuwJIx3Xjj86dpN/Z6a8WsWbXEeqxTb44lTEYUHP19RioWjZT1RnSQGzaFri3uYHkQOnmZRmU9GXjkHsc1HdLp+799Deu7fNhyu38yMmup+JHi6x8VX9hJFa3OLRGTfPhDtIB2jGTxjr9eK4xslnK24YE5yB0HtVslGt4e1TVoZn/s+4bZEjuY5VLrgf7XUfr9K7Xwf48W6vBYSF7Gdh8qlNwJ7gEGvK1WMvzGqg8AFiMe9QpPLaX8dzbt5bxOGRh2IPWuOvg4VE3bU7cPjJ02k3ofR1xqrLshXdvXBG0kbvY8Dn8/rRp/lXU0Kz2iyLFKjN5ikkgMNwJPGMdj6Vl+GtRj8S+H7bUUTy5VO2Xy1LfNxkdcD157cVtxRhmCRLuRRtC7QFQnGeV6/X8s14aThK3U93mU43R7vYWOnyXlu/h27juFjkw8cM6iOGM5yQqjA9q6yCwhhm815GLbdozXBeA9Hi8A+GQsytKJrkebLbkvtDdCQ2GwPbca7ppf30PJw4yCwxX08G3FXVj5iokpOzuaGE78/WoLwKmPLVcnrUNxIyyKkb89znpTGm5PRgBwD3qrEXLETyKmAc9xzRbhmd92c/TpTbeYOhZ0+Y9ABSNJsXa+454weMUxGd4kt7xNMla2mYMxCgAZIz3FeU/EjSrvRfBesfYvOu7+6gwXhiLv5eQQqrnp1JNeuSxgcNKgdjhCzfe9sVyvxK0DVNR8OTR6RqiafqZI8kkjEoHWPnIwc0+gW1R4H4A1SSGSC4hhLiLKuu3gEnkHIxg1Q+I/h1tO177Vp9vGNPvU+1W6+USQM/MuR2Brdn8G6v4QSyn1RrdZ7knfbo251x1PHy47ZBrpvFyyv8PLa7hZPNtLj/loAAYn4cA544xXAm6UjtnFVYnls/hXUo0s5vOsNk4LL85AwOT97k/hUuszalq1zpmg28mnEErHDHEm8hiOeccL3xmtLU4tJntpLozLayrFtRjKHQ+mMkYOOOoq/8J7NYtbvvEU1412tjbAW6yMCd7DOcA9MYx9aHW93nl0IjR97lXU1vEth/wAI1pNl4Z02SJGmw142zmV+4Jqx4S02P7VNMECpLnp1AXj8OBUmqP51ol9cNmTzw4z1AYZxTvCV2swuIo22RwKzu2euWP6cV5Eqspq7PajBQ0RZsvEMNtHLFDuZpJSEjQckA4/AV5r8Vh9s8RWl9DuE10vkusMbMGdeAP8AaPQcV3VhbLFaT3m3BncqpPVY88n8f61wXxlubaOysUIddrFo1jODntk1rhJ8tZWMcVTUqLuclrVpqPh/xNYm7iuI7q1mjldeW2qcHBwOuDzX0zDcSX1vBJGqEFAXxyDkZGP896+RrwCa23tE+W4G/Jz+NfSHwU1CfVfC+nXTyEssH2dlPZk//Ua2zalzcsl6HLl07c0Tybxpp8WneKtQCs4YXBfywex5z09TiqM00clxJcAzNMx+6ETgH0UcdPaur+Pdk9t4gttSSISJcIYiyHuOcH864qwkZ4i0sW3YuF46flXdgpuVGLZx4uCjUaRoTzW7xB4Z5nOPmZxtOfqCRnml0rTJ7xS2nxzXTRRvJMiZHlooOWJz6VTE0WAPJfYchsKMD6DNTw3d7YLNbWT3cUcybJfLkeNXQ9mAPI+tdiOQ6fXPCOvaHNDHNJEYrsYjlRWkDNjkcKSG59M9DWXol5esYtOWS8lgVyZLeFt4cE/N8p/HtmrOpeK/EGraRD4e1WWEWFsQUuCrBpXHGWIHzYXjpnuck1U8ItoCX0yazqU9gFjLRSJCXSRweFPPQj1x74qJJNMpOzRoeMrWxTU1n0yJzZMo3+Wm1EbuMDoMc/jx2rnbtiZA/mZG7DBSQCR6D0rdubyybVrq8tZDewFcTxXA2tcHnJAwQAKyL2C18lfssoliI3rjKtH7Nx1/wpU20kmOaTdyG0tWaR5l8wjqOTxz3qJy7Tna+V6N8p496sJ5MVqJFVkHGC5yDn+dQWTMoVo8O27JcqQRz9K0ZmtzTa1f+zIpkgtU+b/WQtufp3HOPWsQWKyjzCwyevBFdZJKRoFrCpZj5jhyAQSNvH8+/euYdoVYrJ5xYd/MbmueNzdn0FplxbalpVvf2jo8U0eY2QDAzzj+VOvreOSAMv7sH5G2Dke/uOh/DNeO/s8+KpIo5vCt3IQVHmWZY9u6/h/L6V61dXe6OSNSQwP8I6f/AFx/n3+axVJ0ajiz6PDVFVgpI89+LVjNe6BJNC227gXIYHqB3/xHp9BXzvDMBHcGTJ82QO4HBB7jFfT+vvO0jI4MhcE5xgNxyD/nv+Xzt440ltE8TTw7CsFwTJHnt7V25ZNNunI5sxjKKVSPQqaTfAajvuJA8cKgQswztY9z39vxro7W8ktJUkt5SkRYY5+6T2z6Vw11BIH8yNivuKs6Zqklvm3vMvA38Q6r716VXDvdHHh8Yk+WX3n0Z8PtaS7t0ivlVZ2H7th91x/n/PaofiF4BTVojeWsSJcxcoSOD7H1H+fr5/4Q1JsrI8+VAVEcfdwOn0zXt2ieIII9KiXUIZZCQdpVcn864oU3GV46M76slONpao+erDRdS/tWXTJLIQXG1mxI+wcDjB6H9az7u2mtbmW3lWNmRsFo2yp9wR1r3XxDqXhnWH8iSymlJO1/3eAp7HORj/PSuYk8I+HFv1G/UU2gs0cU+doz6tux9P5V6FOs95I8uphrfCzkG+xyaDaQrHeSTAt8qOOD2464rLiRFDbo7hFZTswerfl0r2zQfBugTwpd2Wtavb3tuS28vG2PYgpg/jmuQ8U+FdY0eW6uYbyS6s5Rv3pD82Ccn5RkAfQ9PyohWi9CJ0JrU5TSJLK3Y3LTXJkCE7HRXVm/E8frWTcRyk+a6nBJJDep9q2mupxbFVa1YsOc2qk/gSvFZ87TyAfMvy8cRDj8hya6FEwuLoq2UcUl5cSZETgFDEp3Zz0zWFdxwuzFGkJIz/qwOc+xrq9N84xJtOmkKeRKqA9e+4VTvLOaSETebaKrFsY2jofp71C+Ip7D/hf4oXwzrYivNz6fc/LKrEhVPZsD/OM19C2ccl+8MliBdQygLGiiPYgPQbgMkexGPrXzXqnh/VotMj1OewuFspOI7hoGEb88YbGDXS/DP4gDQ5Y9H14ebYcLFKRkwHPf2/lXFi8JzPnjud2ExfKuSR9qeG7y7tdHtbTU/s7XUSbHaNty5XoegHTFaFlMZLti8nnKVJUhSAn1rx6bxd4ln8Mu2itp+sOV3QXUx2yRA+oTCt7EY98123wp1q6uPDi3OuXFit1KSJEibd5ZHGG549cfrXVRxEJ2itznr4ecLyex1YR1ud+4g8/f71aNxaqubiPnHG3kNWFc6n58rLBJGY0ODsGeKwNWvrrYWto5WYDovU8/UV12uclzuVu/leQSCFP4SBx9KrG983dG0heXO7IU8CuLl1DVpbQWyThFC7RwcE+p7022v107amoXS+a4+ROu5R1PvRYVzq2l3XUSM4O4MFBPp1/KoNcjtrOeC8kDTzswXczE7B6iqNh4l0m7uv7PDIZVjyoZcOFJx6cfWuO8d+NrfR5rrSYGuDfyxk28XkM4O4Y3ljgfrSbS1ZSTloij8UoZrnxUb2R18s2apbpuywG7qwwApPbBOetZnxH1mz0PwLb292kkrXBRWhQgMc89/TAptmGs9HGqa5eTXEuQ0skshd3IHCAnt7DgCvHPiX4y/wCEm1aNoXlEMQbGBgEnsBngAce9cDXtZnc/3UNRmv8AiSO+WOO3tWhVOAXIZsV13w1nmPhhpBIUS4vGLHA+fapAzjtwK8rmu5Gg8tpN5GCGYDP516X8P1ifw3pYDM7Fi/T7uMj9c1njrQo2sXgLzrXO4vpooIbeORvMeOPe2Cew4/z71Jo6GDSFiwourxRvxxtTOefbmuT8bXp03VrW4Z2aGZeAp42jPX8qr2HjmxXUniullMgVWlPlllAxwFHTA9/rivLjTlKN0epKSTsdxfXUULJCFJhjACoOsg9favFvjBrH2jxRBDErYhTkentxXf8AiHxvaR2hurL7Kp2jZLIAXPsPQ568V4Pd6lNqmq3d5NJIzyNlMNwPqO9dWCpP2nM1scuOqJUuW+5qx3Vwy/L5pyP7xHFetfs66o32TUbO4JUWtysqrkkbXGO/PrXjMLzbuFPT+6ea6v4Mas+neN5bOUbI9QtjE24EKCpyDn1rtxseai/I4MHLlqpdz2f45aOZ/CF5PGFZ7aVZozjnrgj8jXjGhWN9qWqRWVtavNI6jCoh39Mk4JH8xX0V43t1vvCdzueNlngxtLbdwZccf7WcHn3+tfOPhrVLvRNWW8sbiSz1K1crFJsWTsVIIbI9eorPL3aLiy8fH3lI0Y9P1Ha0kdmA8THduJEhOe65+vSorWOSG4iT7KZST8ybWXJ/uhhzSrdWMlyx1G2uJQ7mR542AmYnsSfl2554APPWo7V7UOfMnmjBySQn3fTnJP6V6BwMtXdzdNiKSDbBxkFnIf3+aq04WRXAtsor5GcjC9vXB/GqzOsgCxebNIT025J/D+lLJE1ncKJrOZDwfKdSpP1Gcj9KpJEtu5O9xLH+8IfywOueTkeveoxdFn2jbIOQfnP5dqdIywlDbPcxt97fnnIHbB9c1WhaGJy0nnZyfmRtrHqc5PcHFGwblua4UplQ2MbWDHIJ/OkghmEI8uNgB3EhHP61VtpZGn8zzpny2XyxyffOa0rG2hlhkVZNsygHJJ689ABkYB/Shuw0i+JI7cQzxfu51JUyKG3fd685Ws6S4aVt8l4d2ADlvTj0rSdZJNJh8zy/LDkBgBuxt9ufr+Fd54c+C2p6vodpqR+w2/2iPesdwX8wL2LY9Rg/jWMpWRpGLb0PnrTp7rT7q31Kz3LPbuJEJ5BPcH1B6H2NfR/hrU08R6RaalaEGOdBvG75kYcMh+mPxxmvnvTo/NiVVUEkV2nwk1//AIR/xMdJmcrY3rhRvP3Jug+gbgfXb6VyZlhva0+aO6OzL8T7KpZ7M9UureX7OXkX5h8vAyT2BH8/zry/4uaH/amjm4t41+022GUDuPQH/PB9q9hcO8skbOGV0zG2Oq9fzH9fasPV9JSWFD8zKVKEd2H/ANb/ABFfPUqjpzUl0PoKkI1IuMup8u2kizRjcoBHUEVXubdTIQO4rovHehSaD4ontuRb3GZImHQ+uP8APeslY+ASWOBjkd6+thVVSCmup8pUpOnNxfQd4Zumsr9IjIVQnhs/dOeMV7PomuarBZRyW8jSiQ5kWQbg4zjn14714cyv5gYK3B44r3TSLm3TQrHzFJHkhtoIHXn6965sRaLTSO/Bvng4y6E2u3aXGjkWFsbO5znyV58wk54JOc5xx/8AqrM0jUliu4NwKt80cm714z+uapeINSgd1jhOCPmx6fjXnfiTxXd6hPFa6SzRv83m3CnDSt3b/Z+vU9aIJuNgqyUJXPZdO1ixj1ttPj1CMqwAKhtpkPpXS6NrGdWazvpMwtgIXPQen5V876bE12y2/wA/7zKl2P3iBkjJ71s6Fq2raLc7bjNxBG+zZK2SB2Kntx+FZzoPoy4YhN6o9K8e+EYpJp9T0C3byVy0sSHhh3Kj19u/avO38thtSRmyf73/ANavWPAWsJNAWa43W+79+XHMWfUCsv4h+DoZ5pdd8Nr5kOd1xGv8Xqyj19R+PXrpQxHK+SZhiMNf34I43StOsJoQ76pFC27AR48kmr99ptn/AGLbs19AojMi/KB83IPfHP0zWYti09ilzBIskzO2+MHG0cHvUj28o01YJvKQ+b5i4BL8jpxxXW9Xe5xK6Wx0mseLtLk+FaeFmhuLm5iTEIWLIVt+4Nu7Yyc15xHpK6jd+UqyKgQu7dSABWwIN7qA8gY8cxr1/Oum0vSrzT/DdzqMcuPPBhRnUAAA49e5oqVOVBThdnI+DPHWseC7kJaNJc6cJM/Z5H+6O5Q4+Un8j3Br0+w8W6V4unh1LRb+3s9XjYFYnQLL9CO4P+zn3ArynxDbW8MCx/u5ZFGMxdM885PWuONhILhCpKfN1zjHvXNOhCp7y0Z1U8ROn7r1R9m+CvFEdrJezazeaZp9rLIgEMtzGH4X5nUlgSM9ucU/xP8AEHwnaAWen61Z3c9zgGSCTzSCTgAgfX2r5N0nxx4q00lGvFvoI+Atym847Dd94D2BrobP4rMdqXPhrT2fgFlRTk+vIzn8a1U6sY2tcztRnLex9XWOsaTpuqW3h1b2Ke/dGdQ4cRzBfvFSFbGPQmsnSLO+1nUNS1bV760jtBM8dtBbksI0HQl+59q+cpvidpjStJceHkkuMY3uSzYz0yTnFVb/AOL2vzWEllaRwwWYO4QODIpPTkNnI9jx7Vca0n9kiVGCWkj0y7k8YXHii8h0W8sktVkZUvIAsxdR02sfugenTNMu/E/h3wzePdeIdbfW9b28op35I6AsBhV9hXl/i3xHqt/4asbpvFUty9wCkljbAQJbsOuQvUflXIJDtCl8OT36/nWTpzm/fehqqsIK0Fqdr428ea14ou28yb7PaH5UgjbgL6dBx+X40eAfC+oeLtWGmaaII5kjaTM0hRTjtnB5/Cuahi8wgpEgBGcqTgfnWrYXGqWN2j6JqFzZz4/1kMhUkdcH1HHQ1vCMYKyMJylN3Zd8S6V/Y0V5DNcWr3MXGyOVZgfUhkOAR6GvQ/A9oLXSLJAWG6BWOemflPFeX3d4x02+s5ZfOmu50bJGSxJ5PI6817RpUSJa28TLgpGi/wAuP0ry8yk7JHp5aldvyGatAtz4rhtplDeXaM4zyMbPSuY1jTo206C+s4oklhc28ht8jcFxjIzjOD0612mmwC4+IjNHxshMbA/7gBoe1tmiLTFVPlEO4XH3ScN25rhjNxSPQcU2eG+Obzy45LZZo28xhhUP3Tzn6df1rmrCJ1wV4rW8azf2n4nuRuz5LbcgdT3J5qO2tb2eMTOsrRQbIjIQSqD+Fc9BwOPpXuUY2gjwsRPmqO3QtWU0qqysWfHQGr+j/udbsru4lddsyZx2BIVj09/UUWlqqL5gJfPXPIqWxt2uvEWl2q4lea9gRUZS2P3i1pUheDuzKlPlmmkfUWo+IdHs9EsLfXLy3hMkICh/l46Y46Dn6V418XfCS6ZqUGtQNKul3e1BLHEGCP8A7XI69R68+lSfG6aM+IVhtZrdhCTAy7jujAAGSPTJ4P0q/wDDbxHDrXh+88Oa/JcTwzDy1L/OuQCQd2cgjH8q8ehUdK1Rv1PZr0PaJxR57a/YiW/0p0I+YO0GORzjAJq5YW1rcXMajUyzSvgjyGJyfX1/Op/FXhe48LX0kdx5lxYTDNndqvySDrg+jDPI/pzWTbSLG8XlPuxy2OCvP617UWpx5os8OUXCVpI65NJms4Lq/wBJu22Wu1Z5EjUSIDxlcnd7cAdDXOSwwrai6FzJKXYjBXGSACTnPXmla8a3mBMPzMMOCc7h1G7sw6H8Klvp72/tlUWixW9uNy+WgAVSeeR2zinFNEuxDd+SyJ5klxEccYAYfzFVJY4YyktvcFZC2AGByR3Pt3p53yPujBwEGST36f0o1G0kikZcqwVmAZDkHnseMj8KslMF3NHgyYYng9Bj1qzpM0lrcM2WYMNvY9R1H51UtLeRpo43chNpwO24f/XxXQ+B/D994m8Q22k2aoDI/wC8dhkQpkbnOPTp9SB3qJ2S1KirvQ9H+FPh++8Z6nbX2uLFJpOk7Vj2wKnmuBwpwPm/2ievyjua9om1q0hlaNpowVOMZX+pzVFm0/wtoUGl6emIraPaozyx7sfcnJP415hqHieH7bL/AKbCPm6GIkj8cV5VavroenRpWWp8/wDhpGbaQm4KhZjjOAKNStxNLIUUqQMhh2+lWtFtJE0lJ1cBZiVznJIUc+/J/lSlUijZDMpJJ6A9Pyr1k0zzGj1f4ZeIxruiBLmVftsB8ufI5DYOJPo3f33dq6CdWYvtUqQeQR0JPH45B/T6V4J4a1d/DfiGPUEk3QODHcoATmMnk4Pp1/DHevfLeSO9soLmFvMV0BDoc49GB9MD8eOvU/MZjhvYVLrZn0uX4j21Oz3R5/8AFzw7/bHhqS4t483lmTNGAo+YdwMV4hZkSnceuOlfVE1v5kRjlQF2Xu31+XP4/kfY185+NtFOh+K54RuEFw5lh+XHBPI+oPaurKcRvSl8jmzWhoqsfRmdJax+WPmZCDk/SvR7UWd5oVq8MUshESqWUN1Ax0BBrgVVWH7zczevFaGia3Jpl8sD825AGxuQR/8Arr1MRF8qaODCSSk0yfxy0Om6BOqeebufES7omXaCcHr3xmuG8O2t8mowvbxkEPsbdx14Ix+Ir1HxbHb+IPDstvaxMJx88RAJ+ZecH0z0rmPDSQ69qlpbwF4dQIH2iRlO2PH8Q7Z9B+FZUZXizTEQ99GxYLbJdGFYXDbtvK9W7t7cZ4rpvDXhYaraS3kdib6R8sdx2lVGRgAkZPSt7wr4ajuNQ+xQRvLIwLedIw3BvX8s/TFd54M8HSaPdXVjHJLJOR5juGIADEnqTjIyeevNHvSloP3Yx13PP7Dw1AskcVnbpprCMiV41AOOOGx157GtLTNSbw7IdOv7Z1R2J3t92Qeq/wCHt3r1LSfBqRG8AJZZVAKnOeDkc96n13wy2oW0cdzYEwOuyZCuRHx378VlUpOa1WppCrGD0eh43448G4tV8UeGd0sLnfcWyHJX/aUfzFcFp880lvOvykvghieRj0zXpMk2r+B9VkhEr3+nQv8AM4BBUY7jnjnr+dc/8QdGivrMeIPDUMSq2ZbqzRfm55LLjtx0+pFXQxLg+Sr95jiMMprnpmbpvhHXdS0f+0rXTpXti+wPkAs3fapOWx32g1qeJ/EGiW2lJ4bmtEu40iULc+Y6tC47hRwTnPDdDWD4R8SeKtT8jwvZeKo9K0+5JXeUG+EE8qjkBl3egIH0qv448Fa14RCLqRWWJsYmVySuc43ZAIJx7j3rrleTv2ONJRVu5NrfhTUNJ0231jNtc2pCvhR5m0N0LgqV7gd64y8hlLNgIEbg/Lgmu2uvFlxe+CLLwzBZLCsBVrm5aZWMyqSVUIRleT6nNYNnp76hci3SeCFipIMzhF4GfvHgVrZWITfU5aezwxG3H1qoLQl2ZQw2qWJA6DvW/c2oSRgrhyDjKng/SqTW4Zuf50WC5h+TjqvOetPhzD8yvtYEdMfyrpPDvh+bX9aj02D5FwXmf+4g6n+grvJ/CthpyeXHYQlAhx5kYYn3JPWuSvio0Wk9zqoYSVbW9keSQr84aNfmJ4yM5z7VZCygkOpBT5TnOQe9bfiPQ47fW7S3t1SCO9x5YYnar5wRn0/lTvFXhjU/DN0lrqpQPIm5TG+5GHsa2hNVIqSMZwdOTiw0SaW6tzYRxFjFmRdoyzfgKbdHy7keVwpAaNc8c/y5rMtpri3k8y3leB8EB0Yq2K1dPaCcW1rdTwQRxlpDNghuRnb055pqPK7hzcysQIxudStY9iKfOQBFH+1mvetMUeVAozlpk2g9SMZP/oVePeDNFm1DxFY3MS4tluPut1OATmvYt3l3UQUfLEjyDnp/CteTmM05JI9bLoNRbZN4Xkjj13VNWfGI4nfp1LE8fkK5vxxrkdhoUku75wmSM8+uD/wIiuhtEWDQr0DmW8ultwfYdf5GvMPijPHqINst9BbkKZ9shILqpwFH1Oaww9P2k0jfE1OSDkjzuzWSRzINzM53MSO5617l8K/AOhX/AIfW81lkvLy6+dLVpZITEgyA20FS2efm6ehrzXwTp+jXMk0euar/AGUqwF4S8TN5rY4HTj+tdZe+HrHxB4QsWR9Wl19v3FqJY5BEVXk4YrsKbffOcDk19EkkfOSbZjarp9uPG9z4f8P6xGNPNw0cUs837pTjkbu/IwD34rpPAngy+0f4q2UOrSxO1hCdQfygzDaFOM5wQeRjr1FaA8DXXhjx+IbfwzDrWnS26SfZpHULGJDs3ZYE8EMcYPGfrW94T8MWvhuy1nUEvo7x9Vm8tJoMsEi/uqckud3HvjpXJjKns6TfyOrCQ9pVS6HF6zZSeJNZu/J3pi4d23ZYsM4zwDgdM5PbtkVs+EvBesXBMVpbu0m/zCAOi+oHfr+tdx8MfDvi6DxY7Jo1nZaattuMVy2XuQc4zt+4QRyD2bpzXpfgTw7f+GdKFjJ9mv5fMZlL/u3OWznIB3YBAz7dulcUMHUrRXNoj0qmOhSk+TVnlOjWWoLBqOh3tnJqsAUPPECN0JU9dpwQV9stnP4cZ4g+Hk9hJHeaOJ9QspgNqBMyws3QMB1HP3sfXHWvc9c+Fvh3Wry51K6WWPVL8s800Ero2WGCVw2B04BBGcnmrej+ExpOnNa2c16+nSbGYTtue3Kjkh2+Yg4HHIyDjg4rehha2HfuyujmxGJo4hXkrM8B1fw7omlaFNpc0d8/i+KRWa3hUyIYSA2/gcKEIznByPTmucgsp7VGkmhVUkRhGxHEgHUg9CK9t1PRbjwrrOqeJPD/AIeaa8ZWQG9R0F1u2n5duRn5SQoAzyODxXk+q6l4o8QeG4tU1K7txptreNFDBHGibJW+cjGMkY9c1306sai8zzqlKVN+RhPMY0kQQ7N4yC4wdp/p/jWhpl5osckz61Z3l1EIisS20iowfIxnPb/OKnFzqHiS91DU9Z1mxWZLcbvOEce5VXKoi4GPugcc5471gXqLEFAXCnBzntjOcVZmjrPF2m2lxHHrOkae+m2F1LHBZ2dy2bmZtgJkCZOVLZGc+nrXuHwp8LQ+CfDfnXTI2p3mHnYEEoOyD2Gecd8+1ee/AXwfPqmoR+MNdkmnt7BBDYCdywG3PK5PCryBjjOT2FegfEbXIrazaQTnCADZjj2+v/1q83F4jXlR6GFoaczOa+KPjJLGGX7rjB2gOQ4Y42n3GM/l718+XGr3kk7u0pDMxJG7GParnjTVrjUtSErSjazYB7cfy5Nc/ry3Gl6vc6feJH58DbXKDcp44IPoRg08PQXLzSW461dp8sWaum3jyR28Xn5SNAu3HqcnA/GtMW8dypaN4yB2XHHPvisG0u9k8kttEXRziNSM4JPJx3A6DsefSuh0hsRTtKXy23OMBAee2PavQhqefPQyb2No4JYA8aIT82AMnGe/pz06V3Xwf8R7Uk8P3Uy7oMtbEngxk/Mufbg/TjtxxN7Au4nYdueD71nrLLp15Bf2TFJ4nDLkdx1B9u1c+Lw6r03E6cJiHQqKZ9GOhifzA3LthgxABbof8ffHbNeefG3Q/t2lJfW8f7+1G9f9odxn1x2/wrsPDOuWmuaLDeW+9zJGAIjyVYDlT27fzPSp7u3E1i8MpJRk+SPOWyRggn17YPevk6bnQqp9UfVTUa1Jroz5vspCYtwdfmxnBp93allO4q2Om09/WneI9N/sTxBPY5IUOWjO3gqT25/wqZpI5rfBVmfjD46Ade/0r7CE1UipLZnyU4ypzcXui94N1W6+2JpxkTcTgf7Q9BXdXmj2ujWNxrvlloZG8yY243FHPBbA554+hz68eR3iNHKskbYkU7lYMBXe+DfGT+SIzH5txgxzo3KOvckd81wV6cqUueOx6VCtGvHkluep/CjRtTEMOqa1bn+ybpWaKSckyhGAK7snKgYHI9fxr2rR9NhtnLQq4+0Nukd+/GBx6elec+EfF0H2OGUu0y+X5ZQEBU6BeRz2wenFer2m5tPiadEjZ4wWO7oTjGM/WuijOM43RzV4ShL3jQ0638mHajKwJPPWs26uLhfOgXy1fYfm3k496s3ty0dsGhZnwvQNjP41kXdw5s2dNm/ZuboTg9vxrWTMoo4LXLexdUtYESaSGUg7X4YEcjPTv0z25ryfxqtx4I8TxNpFswsWhEkyo+UjbJ3BR6YxnHFe269p8tvp/wBs/s+KGJnywA456MBzg5xXk/jy1u9Uty1xeKiwKU3vzlSOR7E8Vx1Ipq0kdlKVtUzgPGFrp+o2EviHQVREmbN3br1ibuyj+76/nXPWukanfW0+rtDeXMUQ/e3EoZgoGMDcevHYdKeUutFu5Y7WZvMhUbQ3/LVCOjDueDXpmkfFA33hP+yJfD0V1A8Yt1RCFXpjB6bfwNa4d7xkzDFR1Uoo8wtjHJcGPcIVIAA3t/8AXq7PDGo3CU4AHJZTz+VDWjO7xuotmDfMCu7bntzyar38Qt1MYViM/e45ArpTsjka1FPlkqDDCfcknPvwak1Kys4r0W9vJbXJKKzSJ5qqCR90bhkn3HFNtYlZVkniAzwCrY496jvmt1ffBG6kLuAZwST+VWJHpvwU0FU8LXWsmHZLdzGJCf7icn9a1NQjR7toCVMmzYAevJrsfDWnJpfgzS9PAG+O1VnXvuf5iePrXLaJpk//AAkl7dXzl/MkYp6Kg6AV81iKnPUcj6LDQ5aaR5B8bFS31jT7BSCywl29gTxmsC4vL/U1gbUtSnvPIQRxiaVm2KOgXPA/CpPHF+NZ8daleZ3J5xjjx0CrwK0/DOn2vlvqOpFV0+L5GXcVeZscKuOvv6V7uHj7OikeLiJe0rNla18P3j6fPqMrJBaxHHmSEkM390EDk/Ski0i6mspry2tp57eD/XSrGTGmemW7fjir13q11qAWGdw0EX+pRQcIB0+uPevatG8a/DuTwSraxfrazeQYLiyiiO1hjB2IB36g+veuiCb+I55tL4UeffCK5kmv7mCa3Be3QFJc5OWOFGPbFehJ5fn3NycbIf4s/wAMY/q1cb8JIIYrXUtWgEgtjLI8BkUBtiDC59811+nW/wDxTcCSElr66jhzj+HO4n9K+dxrTrux9DgYtUE2R60TYaRZLkCWC2e5kHq78D9TXiE/iG40/wAeNqMVvHdJAn2doZOjrj5hntk969l+J1+bODU7gsuyONY1GPQZx+eK8U0vRb6/0qbxJdZFmJdrNkF2Y9MDjjPX+tdmXQu3I48xmlFROl0OLQ5tD1bVNSgNoTMFsY4pgx3tz5ap3A4JY8AY4r0Twd4/1OSTR9J1yK1sLYBRaSwR72unGUVHAJ2DJ5OOtcF8OfD39ueIbe1je3t5ApkWWdNyjbyQRzn8eOtamp+LpLe9u4dXsrG8s081YxZRIhSTOVfOST8wHRhgDIzXsI8dq56/dWY8M3+oa1YSLFqusyokaPEZUyuMkAcLgZOSfb2rh9Y1rXNS+IGkaL4S8l5tPYTyB8LGRwDnPb5u3PPHNN+HvxGv/G+oXNjqdjBb3NnatJA0AIj2kqDkMSd3Xn0rc+A/h6G/8Yaprk06M1vK0flRyskg6NnKkcE44PHHtXnVn7XFRh0Wp6eGSpYaVTq9D3bw7Y6lBGouJI8Sj97Ghyqk9fmIyfStlV2WZRdxUfKN2SR7ZNUbW4l8uFWfEm394Ad/4dKv+cBEPMPy8cscV6J55BFZrCfMjY4L7iA2OfQ05l2J+7jxHnJyf896c88atsJG7rxjn8Kq3F5G7NHHtcYyWB4z9KAM/wARFLy3Mc1ulyg+8sjlE45GSAcc45HSvmy9sdAbxPYWDaGlxd6peea0wvNsCxgENHG46ksN33eQwAPTH0dqd9FbjzbhlW3DAlgoCq2QAOvOSeK+a/iTJpN7c6nDp8V9u02+kis/sMfKSALucgDKqCDyMc4rnq3jUjJehvT96nKL6amf468IzaZqV1dW1v8A8S2KUDcjFxAx6RsT1bGMn3HrW9p3wn1q81rSre6uIzZzx+dePG5/cAY+Tpgk5AH4nGFrjPB2s395q9jo+pX2o6pp092Hms1+eS4kYbRktgt0HDHHHbrX1fpVva6FogjjkldFG5TPKXI/2QSc4HQClXrKMfMihScpeRla/PbeHtHttOs1WCGNVjjCD5RgADj0HGK+dvi34xaad7O1mJABAOcc55OK9B+JuvyB5re2BknlDbUTqoAyePp1r5l1S9a9vWuJWLOz9B6fWvPw9L2suZ7HfWqezjyrcu3Zb7FE7FlDE7ACO/U85z0rCeJt5y2ee9bF7NcGOGNlYxoDsJAz70sWkyXEazBl+YdzXprY89l7TkbcuA3HHXkj047f4VsWDvslfftOfvYOAKxdPk+6q457HGP14rp7KYGAooSJDkna/HYetbLQxZUkj8+KSRZ1+T5mznnt6etZF7C5Y9B64Dc/nW1MdxbGG7D5xVK8VpHA3KCR1zx+AApgi78M/ET+H9Y+w3UitYXTDKt/C54B/Hofw9K9pnlSSMSRsZECBiTnJXnHvuH68j6eE6LoY1e/+ySXKwxspJk2Bz7ADHXNd/8ADzXJryzk025LfbbImJw/3nTP3uRnPH5/Xj57NsOr+0j8z38rr6ezl8jC+NeitJZx6xCqs8b7mI7oR+o6GvOrB/3W8mPB4wHAOfpXv2u2UWoWL28yEo2UYHoD1/yfp614G1pcadrs+myQ+Z5RbAAAyvUVrlOIvB030M81w9pKouoTQttLHbxyTuFZyvLa3Hn27FHVvXqPStW43vLIRB5WCcpsI2+1QAbJRIY1JBztZcj8RXsPVHkK6eh1/gjxhLY3sNzCfkVh50OM7q+pvCXiW21bTUv7OIIkq/vYgf8AVt/Tivh2OWe1uhcQAIc/dHQ+3Nej/DnxZLYXKut1PGjfLJschos+mO1cM4Og+aOx6MKixEbP4kfVs3iK3tHEUiyPbtjOVy2fYHtUt6trHbNqUk3kI6bYgcc46H/PpXEw63oslpb6ssqXLxHyhFvw/I5LZ6fXnNXtSvoNT8FXNzHaqrOCI1J3uMHAA55J6+nNX7RO9mZezatdWLWsazfa5ALazVZkERy7D5XYDrgdRXn19o0OpXJi1WFWmNwiiPdtK89TjHB5rqvD+qXtpay2l1YzQ3CYfy5YwAoOcEHg9fr2rmvEcdprPiQXlxMlq0Vt8u043BTyS56HJ4GfzqU+azZTXLdIydf+HGm3Oo3t40aWOIgInib5WIGd7g/ljNeJFk03UruGBUkSXbInzHA69OmRwa9H8fR6zeXNtJdXr6lpskmxJmcMNhXPGBg56574/GuO8Q6Hd6IP7Sjmkjiu8wqi4B2Y6c9QRnP61cdZ2SJlpTu3uUbDVroXG5mLDkZQkEVtX+rpqGlCGZnWVMbDvzuHp06/jU/w88QaV4XvbrUr6xOoAW5jihjjA3ufRiPlx34rMeaO5uhM2nR224mQgID1JPc47+30rZrQ5U7i2KswDGGZ0XjarZP1+7XTaPYpea9pdjHJqvnXlwgMc0K7NgPTOeRwe1YVqitchYzakd1clFP/AAIHA+uRXpvw10WaPxzFeXElo1vZ2RkDx7tysRhQckjPPXvWWImoxuzWhFylZHpGqxxiR3T5UHAA9BwBXnnxD1hfDvhO/vgwEzoYYj3Z24GK72/kQbtrBzwRg5rwL4967Hc6lb6FAwbyB5kuAQNzev0FeHh6ftaqR7Vafs6TZ5zpiq2GYAsTkkr1P5109zIs6ReZkrFHhEWMhV9hz+vesvR3kgjVl3qQeodhkVsyTIckoApxxvfI/M9K+ksfP3Ej8jcVEWxSPvrEWx+vSqt8gLM32aOXIxH8gXB+g5z9atJeSRBlHlou7qpJI/Wuj+HWgx+IvGNju2y2sB+03J64VPmweT1OKmclGLkyoRcpKKOqtLL+yfBz2K5jZVigYDux5austlxPoNqFwqLJI31Cj/E1h30wuUZxyHm8zb7s3H5AGt2Bmk8Roqj93b25BGO5x/SvmJS5pXPp4x5YpHlfxzv3jtbi0Od0923Htn/6wrgfDzCFrdZ55xa+cryRqTtU5xu29zj05rq/jDqEK+OYkurQXkMRdnhMhQMTwOR07GuW08F3SNI9vPAxkLk9s17+Bhain3Pn8bPmrPyOhurWwuPET2FhNcSWLz7I3cCOUqeMnftwcHuQKrusMINt8ixhiq7mBAHTk9PxzitmLQY9Uv1sdDW5vr2GN5LwThI0Cr/cJOTx1zUXiXV59fukuGtrOz8mFbdIoA2SFzySep+ldsdUcUtyD4Saha2vxHEUTFUvLSSAEJgeYMNj3+6ef0r2P4Paje6f4n1uzhW2kt0l86WPyN07hgcYcNwo29CDye2a+c7SabRvEdtrMv8ApCWsvmBI3KFuDjnn19K9VutWhTUbXxZpUUd4rKRLGJNpKsBkZAPPA7V5tW9LExm9noepQXtcNOn1Wp9CR+IY7zUzFp8zRsIlEinG5SDntn+8PStCa8g81YbiZnYpvQfeH+c1534X1rS9S1OG10uZTcwp50hELRh1c/dywG7bxn6j8Oylt4YjLcXCuAcKoA+Yc+o9T/OvTTT2PL1W5rrrMcTx7trttAweoH06571HPdWe75p/Idk6dMZ9a5+aeO0tSIsfaVO+YqOQOufQ/Wqt1qulzW0ezUoliOY5lk5bP90D+g9DQMTxxq2n2mi30l00c8Ntb+b5Stlnbp8oPUjjH+TXzR4q+IGq6xdiS28nTZ1tzaXktsuGumY5c+o6AZBzxXa/H3xhJpV1DoGiID9qsz5t3IGwiNvRggJB3fh9M9RxPwd8GSeK/EUEPlN/Z1qw+0Egjeey/j1Pt9awrTUVzPZG1KLfurdnq37OPgsog8V6ip8yRNtor5BSMjl8di3IB9Prx3nxG15be3kbcI4Iu2SMn8K0tVvrXSdHNnauFESgO3oPSvmv4zeMftEx0+ylAJOGweFGMV5F5V5+p6Pu0YehyHjzxDcazqMnlykRKSMqce35f/Xqhe6Dqeny20WoWUkQuYRNH5ZDEr0z19evPFZ1hC10/lLNGrfwhifm9s44P1qzJHJ5oQ+ZGvC8nOMdc4r1YRUFyxPOlJzfMzT1UwJ5CralGSIA9sHgZxnrVSO4mVAqzAAf7X/1qWWOXzAzgn5V2lucDHXrTiIU+V3BYdeRTSshN3Ze01v3KbolbbxzkZGe+OfxrVk3W6BWK54PGCOx4IrIsFAtVUMrNn0PStRlleKNf3aknC8gfqf610GA7cdyrHhmI5DAVraXZWTWV5c6iqFIoj5K+Yg8yUkbV68Ack/Ss6wt2mmCl1wRklmCjH1JA/Wur0+80+SSI3dtH/Z8DEwxG6QIqlt2PLzuZjjru9icc1FWVkXTjdmFa6JqkeoaXHbWcImvHR4HDBu+M/LnAB5z/hSS3tlY61c6pp2ngSQyu0sq3StuQkccn17/AE44rtvFPia6ku57OynhSzKKI1hvkVZF4HOcnn0J6elef+LINPW2ZYbGK2mZ/upexyxBcEYG3nOfU4rkt7VWmtzqT9k7xex6nb30d9YrcW7CQSKHXofp9R1/lxXmPxZ0lrW6i1iKEMNu2UZxkH3Hp61P8K9YNnO2i3U0ZifLwKHB92U+nc/n14Fdprliuo2MlkynaUKlT2yOD/T8K8Fxlg8R/Wx7ylHGUP63PE96yfvFhhO49fPJznPUE5FPjTeFJtZHwmBsbP496ivLVdLvJ9Nmt8XMT8OZMLt7YHU59c9qmWNHty5UOwHPTC19PCSlFNHzU4uMmmVns5ZXeNbWQsPUYIH0/Cs6F7m1uBNbh1bOMDv7EVrSCNdrQfIwHJHrVZ7dWAB4we3/ANaqautSU7NNG74f8SJNEbO+mntIyBiaKQqyEHIzjquexr3Dwzr+hnQrHSbW6aLV7iN3huVt8xeaSfu5yM4x8uece9fMcluElKunOe/GKvWmpappkctvDie1IJMZJIXHOQR0rldHkfunZ7f2iXOfQHiTxRP4ftJ7DxPqDzG+O5JTERNx12lQQOox6Va0SbRfEGhrbaddLFfom4ySOVWY4PVs7mPTPpXg6eJrrWL20tpdPuby4wscfnXZYbvQFvug/Wuw8KRNJeSPrFnbW8Fs4J04XJ5fj7/BBJyMDj3oipX1WgTcOX4tTtPDWl6h4plFjr97BHbwbvs0MJVJJNuULbsZIBOM/wBea6bw7pel+ENUnXXNam1DS2ISytbqMziBscqmQT17Dt1HeuD1XW7PTdQju9JsrywmskN15RRdpAIyQobBweD/AF61JceL9W0uc674mtpmW8hD6PaweWyxE4yXHUNjoST161qtDnbT3Op+NOjW/iSOPULFYx9ih2pFCiZZOrbiOQcA4HSvDBdGGVxHArRFv3XmD5iO2QDitnU5Nb1LUGuBa6taaZqk6yJZgMkdwRjJAA2kkg9Kn8eSR/8ACSm2GgyaTJBCkbRK68nGdzbeM4I759aIvqJox7KdBdR/aYITuYBlYEhcn2YV778L9GWw0/UdSe2itzeuiIF7xqOp+pxXi3h2Wx0/U49U1CF5o4Tu2bQQ+PXNfRGkTI3hawcQi3M8fnOgOdu7nr9MVwZhN8tujO7AwTlcxtfurfSbK8vJfLWOKMyFl4yPT65r5avbmTUtXudSunBluZi5GDkA9P0r1z4/+JpILSLTbWRRLcvlxjPyL7GvPPCen2WpLMdS1qOyZE3IHjBMh9AfX2qcup8kHUfUvMJ80lTQ23jhRCwdGHcbDV64VraNAzW7iRQy+W4fA9Dg8H2PNQ2kTPOI0mO1uN2zp6Z9K1dP0LzNMvb24naKK3XAB53MfTHUfSvWc0t2eXyt9DJllCt8rZHb5BXs/wAIdM/snwPf65Ou261KJzF8uCIVzzx6mvLfCOjSeItestHtnk33DkTOVwI4xyzZzzx7cV7d4nuoLa3t7CzHl26wCGFemEQ8/mB+tedmVblioLqehl1Hmm59jlLSb/TbO0VcNlWYenf/ANmrsdIUi9nmbB3Jkn0yTgflXO6NphFxbzTqWklQynj7u48D8q2bG7H2XV7g8iPeq57ADArx7I9iWp8+fEG8+3+PL+UA4Em0Y6Cr/haOznuktby3AE2FWQylfLOfvD19Me9ZutWVs+o6tdNfxRXEVwqpakfPKCMlh9Kn0uQ27Q3BjB5yuc849c8Yr6Wgv3SS7Hzdd/vZepbv7PZduse1497KApPIHbnmhYjJtEYgXOesgz+tNjZGQblIYk5ZRkj2xxTmxG42+Xkj+Fsj+tbrY52Vr2zWawuA01shiwQGbDyZOML6461g6bq2oeHr0SxKJ7XOHgYnBHqPQ10t887bXZI+c4KgEcVWsbxbHWVvltFeNcqFc4xkYzkA479jUThGatJGkJyg7xZ13hD4leG7ea3vL51S6hlLATMQTkfdLdQBnrg9K3br4wQ2hnkj8TWv2S4DGO0RDiAHqA6qTxk/iM8V4xqzDVr6a1jtrOxtrm8MyBvuw7u27A+X8KTVPBd7ptrc3UkllJHauEfy5gTz7de446+1Yqk46KTNXVT3ij0ub42xXVnJCbe8ubxX2xurqu8E/KuWXqOASe2Twa4zWdT+IOvXl81w0kCQKIZ4LQKAqyfw8dc5PIyee1Z2nSac3heTT4vKt7vazzSyIAZMPlUVs5//AFVlzXd5NKzNNIXcgs248nsT6mtLdyG77G34W08ajrE2i3lrqEuoXA2QEE7onHUyA9uh7/dxjJr6y8BeHbPwL4Qt7aOFTcFRubI3EkZJP4/5xXG/s9fD9fD+kv4o18MNTuo9wEvWJDzgk9z1P/1q1Pid4ujtLSRhIMup6ELtUDoOa8rE1/aSSWyPRw9Hkjd7nKfGPxn9gtJ42kYyOSMHAyT06f5H8/na4mmu55LiZ9zuckmr/irXJ9d1RriWQtGpwmR19/8APaqsbb1UERgKu0FVwT7n1Nd2FoezjfqceIq88rLYfb2xO1sxke7Af56V1d1badb6Hp8jBJL27LO21zhIx8oBz3JBOa5u2Vl5wTjpWxqcMtvciCTYXCLnEgYDIzjI9M10NaoxT0IPK5IyNwPDA5ppMGf3syh+/wAp/wAKsNtXk7QCcnnOKjEFq/zEvk9drcUpAmP05G+zcrjacHJrWilufIMflxsOgJUEjjpn14/nVHTPkiALDnjPNaCMUuCrMjlhndz3/CtbmZo6VbzSWcsxjlKtiJQsQk3secAHocDqOcfWu78IaDpWm6edVutKvdSvPLKPaPp5PkHg7tpxu6HkN3HrgcK95DbtbxrBFJaRMG3FWCvIcbiM9cdOePYZrT1HWp9R05IrTRobWBAy74YvnkXAyCSMdR2Axn8+eqpSVuhtT5Yu7Og/tbQNW1E2Wk6BDGrktJLNpzTyhgxYrsjYYHbGCcZzXP8AiG0tL/V3WAQG3iRTO9pp/lqP73DDcCOSeuMd667wB4Z0bWdMaa8shp9zAqgP57I3XO4YA5PQ59OMVj/EfS4BAyaBYW4tYm/fyrcJNJM2fRWJx06jNc0ZxU+VHRKEnDmZxvxGk0i21DTD4dZPNs0Be4hhC75OCD0HPXtjmvRfDmpRa1pFtfx7U3oUlQ/ejOeV+mcevGDXlut6TIr7UglD4AYeSRhu+M5roPhLPJZapNotypRbjMsG5ePMUcj8Vzn/AHRWGPw8Z0bp6o6cBXlCtZ7Mm+JvhyS+tW1aziJubUEsqrkyRdyPcf56157ZXCsuZDnP3dyAj+fFfRRtY0j+UI0TqQVZvc/14P8A9auBn8AafHr95dXE9ta6ZNCZf9IcoIHDAtkg+m719KwyzGJfuZv0N8ywjf72C9TzaKIyeZvlVdi7ssQCfp61BMPmKhmKf3gDg/nzVyWZZbeeezh2WjSsEJYliuSVB/D29aqQXqxyjzLfzUGcqG2k/jXucyPEsyO8s3jnEHnRSuwUqYpAy89s9v6VL4Y1N9H1ckIrRzL5UyucBlJ9e3NOcxzESBH2lRuOe/fmp9N1MadpOqWH9lx3JvkCefuw0WPTrnnB7dKLhY6258LWNvrQ8QafJb29vaSxmaOV1EALAcK24ANk5CnrmoPFGgeHn0S58R3GoRx6hcDKeVIW3TZwFAHpjnjAx2riWtYntH3uFkJDJGHPP16j9RXofh7wp4Q8QaTaWWm3EkOvPGCzSB2EZXlix4XaenHIz0JpcyHys57wr4i1O3SWwZI7yaeRVhnnkdSjZwCfUc5wce9ehaX8OZL22WbXb24+3m5aFBHN5oO3kthuoP8AdBHHpXMaV4b07RvEVzY+MJo7WKENgLMuJWUBgPXBB44GScV2963hnxNL4caHWLvR9EtDItwibYjayfw5I4ByMZORjp6UW7CN8yWPifS83NyNIvNDdmS7WaOGNXXKBwrg/JjnB6dMnrXhWoT3zX881xdveyNIxNw3zebzgMD6EAY9q9S8QadD4stzNd+Ipdb0+BXkt7iSBIFCjgksoyx47gZrhrTTmgthI+EswxRZQpAOPasoJQ901m3P3jqfB2keF/EHhiK1m1iKy103Gzyprkq75IwojLfMpGeVGfWvVtanitbbyIyAoQRr7KBj+leXfCbTLPUfG8d6sbSf2ZEZnlZiBv6KAD7muh+LOs/2ToN7cK2GKFYxnueK8nHyc5xgj1MBBRg5s8J8favJq/i28ZZn+zxnykXcQCB344NGhW4mlCJPbQcZ3SzGNePesa1jZtpH32O5iX710GnWU4k+WNmY8cP0P17V69KChBRR5dWbnNyZclvJmmdmvGVgu3zBLKd46cHrj9K1LrWIxodnpMMf2mAMZZkbfgMegyD1A74qqLaWOFfPtypLBYy1x0/Wk02wbVvEEdu29ImcNO/mZO3Pt3NEnG130FFSvZdT1f4R6ENL8K3HiOSMR3GoHybUcnZbg8nn+8f0FaF/bjUdTgh43fcHsCeT+QP510uoTQwaBaWioANgVR/dA4FYOgR+brD3KnISN5Vyf4QNq/yNeBUqOrVcme/SgqVLlQs0wj1KWRdoTzBDAo7BV/8ArVWkhkutG+zK+1765Iz0Plg5Y/yFMvpZA8jwDMkVwCAf4sj/AOyrV0aMrGZnYssCiCL0Y9SfzNS+5S8j558cQLa+O9XXAAWXj5c8Yq/qui6j4c+zR30MKi6txNGVG8BG4+mah+Kkf/Fw9R27vm2sDg/3f1FVLe8vJrUx3t5cXQCKqiWUsVRfuqMngD0r6HD/AMKPoj5/EL97L1Y2J02lWLPj7qhTz9cMMU+3kl/ebYnAPOAAR+uaR44/ObyVkdQAMtgHP5nNP8lURtyknHHzAHP9fwroRzjpLjDlWjzkDOAOMfhwfxqxplrY3yXgvtRFisVtJLEWUYldcYjySOT261V2CQABgWAyMkD+dRPG38Lqi9SHwBQwVyiYPMQBlk2noBV6I3C6KfD4s7Z0nnDBvKxNv4AGSfw6Vp+HNIu9Tu2Nvbm4WAeZKFUk49gBUc/2e71Zg0ZlhUYRNyxkjsNx7/nWUpJM1jG6MTV9FGjXKWtyw+07A00K8NA2fusPXv8AjXp/wI+Gp1W/h8U6rbstgjh7KKTkzEH754+6O3qah8C+CV8b+KUlmt7kWMBD6hcTz+YZD2jVge/f0HpxXvk15a6HBHptkys+PLCoMLGo4AA9OgA7AV5+LxPu8sTtw2H15pFLxlqMVrp0kIOYkGWToHbsD6Cvlv4reKJr68fTreZhEeZgHyDyeP8APbFejfG/xd/Z/mW8cwZyuNucAnp/n2HvXz7FG11cNJI5Z3Ykk9zWeCo8z9pIvF1eVciLFrau9ubjK7A4TG8ZyRnp1x71cgiH3tpOKbZ2bK+NjBscDaeavpEyjcVPTg4/XmvWR5rLFgAJRDtI3EZAXcfwqebEh8wR4BcjPlgCpdHhgaZpJpQipC7KMgZcKdoyferN3btFp9u6ovluSUfzV56A/KCTnpSb1sCV0URuEZ2xqxJxyOlPhELRgq0WP696kS6mjiOwqMrghh29vfiqwltFG1mVSOoGOD36ilJjSHaUxZA2d3/AuefwrfH9mmzKxxmSZl3NvdQIwPRtvJOPTgd+tc7o0vloJxOEkiYFBuP3vX/PtVxp2M8rm7be2csJCdxz3PWrauSnYmXy4psluW5UmTdge+AKls5pLa7Sa5tkuLfLAxhuuMZPt1HPvTZBbNFFiYef/EpOUxngggnnrkcV6d4V0TwpqljBJp7SS3ipicCaSORzjnGPm2jI5AxWdWqoRu0VTpucrIZp/i/+yfC0en6TZW8HmSkSSR3BkKvkZJG3Ycj0PvXNeNdbuLjdYTNbeSnIUrGo3bfvYVFOfmPWuo8ReF7TT7+0MepTaebj5WjnnmJYjuCxXPbqMdK4LxF9oj1K5Vb7MvmHlLhju56EljWFFU5PmSN6rmlysoRGxVWfLshxkecoOT1PK8jOarWd2LXxLY6hb7I0guEZh5oyRu56e1IrSPIT5hEm7n5+W/xqO6m8yNVkluBPG2FOcjHYckY710TgmmYwnZo9y1S5NvdPGfmcE/uhz04z+XX8KqrMxUC4QTxvlGT7+TjGD/L8verOvS/Z4WuH4DKsjjuRgZIPfHUd/pXIaj4zy7W+m2yMjZy+4gN7+4x/KvjVC70Psb6GP4u+H0irNceHo2xncbV36DuqknB7fKefT0rgPs8ljO8c8bwzYKsksYyuRjow/WvTbfxNqaYlzasiPtX1ViegB5PXoK2f7XstQH2bXtKSdW6OqlXT6HtkehFerQx1SirVFdfieZXy6FXWm7M8qtra4urdFj3uFU7cSg7QO5y3A/KoRbyNclI5JCPRXBz/AOPc/nXouveEbi30qW+8M3093aBTvgyfNUH/AHfvDjoefrXnm6ML88xkG0EkR8qfQ9K9ehXhWjeLPHrUJ0ZWkhTbzQ3Bj8w7CeMSqevtu612/grw/Z3Og6xqlx4gudEutOjDRyrPtU7gcAkHPJwMAjrXHw6vHE0SLApEZHLDOR+OfyrqGax8RXUcct0lvbS7VZpwxMe0dQNxXk5HtWjnbdGXL2ZgbpLpGmnvLy4mc7vMlk3MTjuS1WLa41L+y5tNa6f7DKwZ4sI25gQfvHkds8itqTTvCti8ipdX18FBAe3KKufTJH8hXR+CfBdl4qYjT765tbK2Ia4juYw0hyONmPlI+uDQpp7IHCy1ZzGhWmuXltHaWV9NDpsE4zAkyqXdu5UNucZHbIFVNXhurWaWKebEqSN9x8OD67cgivZNR8P+A/BukS6xdaPLfm2KLI02JSuTglUGBn+Vct4R8DXXirUF8St5Njoct2zm2L/vljB4G3b/ABY65qJy5W5PYqMXJJLc6X4YaJcaR4G+2XfmLdai3nOJCSyxjhRz07n8q8u/aEv28zTtLLFg7GRtvXHavobVbXUJbdmtrMlNmVQY+4OBgdSK+XfjFvvvHv2do2BihVSGO0gnr9K8minUxKlJeZ6tS1PDOMX5HNwwtHGAwIHcZ/8Ar1r2DKiEo5hxg7t+C3tgY/Oup+FNx4P0uLUI/F2xY3i/cxSxsyOQOhwOvp0rB0uPT77UpTc3sel2jB2ikkXcFxkqp+vTNe6tjxG9R2vWl5YtHBfI0bSxLPGvm7so3IbgnGfeu48DaHFpU9nHMq/aGzcXRJGFwuQn4Z/Ouf8AA+g2l5dHVLnULSSCy/0iS33MZHx93I6KM+p7VsWM17q/iKyijtL25s5Ef7UtqR5hVstuAPBx6dTXnY2rp7OJ6eBo/wDLyR1fjPxfZWilLZTNJFAFUqcLk1jaJ4gvUtNXnhtQWWBkAGSAqryf15rsJ/hvp9/qVs0djqJsGhifzoZ12sRzhlYbh74xTLn4a6jLoktrbw/Z55rhrhGQCVNu7G0AsGBK8HdkccV5tOm2tT05Thexy1nrMsuqJLIVQLFHPjgoz4AUf1x7V1VxqNybfb+7mu5MnCRLEoJ77VwB7cV2GoeHms/B0ek2fhy4vPKKwrBtAjUDJEuchn5PQE89qwLvw7b2ekDyfIk1dCWuVW6IMY6LtUg5P+yWBHvVToyS3M6daL9Twr4qWdwviuKTY8vnQKzIpXJ7cZB9KxrdRt2yIwYkbUBAP0zjr+FdZ8ZvJL6bcDLSRFopGAwFPHGfXrmsTwxa/bJZXW+0/T4Ik3me6uPKGfQHGSx545r18JrSTPIxitWkMtkt98q4mWZV3/vAQqgHtjk/lS7ZFidnt3CBsCTYTz6Bsf8A16sz2tvObdYVvmuG3rMSpMTc8GIjl/l6g1WuvNkig8yOJUKE+Yx2ue+D0rpT10Zytd0QxwtLOqKrBt20nHAH1zUV/HiSSPyzvB+YE5xj1rq/DMFxpNk98LSaQzR7yUkQKEAznaSScZ6cccVZ0j4fa1qzHVNRNto1hKdwkuE+Z1PdYhyPxwPesXiYxb5nZGscPKSXKtTk4dTvrXSPs2mzTWULDE7wylWlJ68jtx0rrfhx8O9c1C6ttYuv+JRpqNuFzdQ7mmz2jjb73sSMd+cYrobBvAPhEKbS60681GFty3eoSIxU+qRg4HoCTkVZuPFNx4luZJYtS0slG2IyTklpDwMDOQOOvHHua8+tmNk1TR6NHLW2udnUz67onh2xXQ9NX7Hp9uoDADdJKTzlsdznOff8Kq6dPGxu9a+1TGJIGEaO+0RkDB4yRnIPOfT055C80m4i1U3xzJq05jRJQdzpg8oOokXAHDYP5Cl8eahLoHw51GSSRGneTyF2sdhY91B6Y/nmvOg3VqJXvc76kI0qbPFfiFqTaxr8jLKzxxSsvIwN2fXPNZ9vbqsMLpIjl1JZRwU5Iwc9emePWqNujOwYkn+da9vFkK4ViM+mea+kpwUIqKPnak3OTkWbNVRhKV+Y5IyMCpH8tpHcbhzwCP8A69LCkjukQjZmzgKF5+lOSMI4cJnA6HHX3rVIzbJbJQJPkaQPjKhRzn8DWx4qt5LGWO2BQoqK6MkjEHIHbd6554rP0y2aa/hVAjMWDbWYLnnpnHFX/F9x/wATuXzFX5Rs5OR065AHr+lQ/jRS+EwxuLYPzLjGCO2arvaszEtHGp7jBP8AKpjcxh8FlyQAMJn+QpTqToxRA6qCQB5a/wBTSkOJFYTNsX/R1xx1zyPzrVtpt5wbdChO4o2eD+GPeqFpb3CQqFEijgDGcdK07RbzyRMtxNCFPDFyOc9vXmtTMtpJ5ZXy9NtHBIJ3h+fx3V6D8MG1O/1A/ZPsFjZ2+DKY85+Y9ACxyxx1x2rjbO112VxcRNfSSuu5WDMWKjvn8K9T8M6K9x4QRYtYMN/MgMcxTaw6H5gTk9xn07VyYqcVG3c6MPFuRh+KZNQfxTqF7aWMOoQWcbB7gqpYFVIy3K8Bh6E9cVzHhqx1jW9aSCCC0tI+ZJZVgzHEo6ucnj6jHatPxVoPi+yiM1zq63CyPsAtCzkd+cKMDNZ2heFdY1PUZorjXJrO2hyGnmkZVfnHyAkE5+g4H4Uocqhuipcznsyhren6pBdSQRQRXUSyMI5oIgS4HOcDn8/Q1Ut9J1S81exsjaOrTzIhDWwXbkjJ6dBUl5od6rN9s1SMoGIy14hbbnrgtx0zya1fhfpttF4zNzDJFILW3mlj+dWbOMAkKfftmnWqKnScrrRBRpupVUbbs2/iDffbNUfTbXP2WF8sBxuPpx6Z/WudFrb6fCWljDyEgRRA4IGeuO46/THWuihsbi5uXk3IpaTcCUPLck7ccHPzcdfTvXYeHvDf2VTPdckIDLvhYDktwDzjjcpAHpk5ya8LDUXJXex9FXrcvurc87/4R+7m8rUJZLS2ihxGAkyskjM3B2gqTgYPufxrVuNGkDxwpfq0skpjjWBgiuADkqx65G04PTPORzXot9otrNc2entbusEsuGkRSQGcfMuccjuWJ4HU0zX/AAzrFvdWc0MRmsbe4yU2qXKADKgBQdpIz2wT1xxXoqKS2OFzd9zk9F0vWtOvksjbqnyb3cHCKAD8pIGGPA6AZ64rA+J3hgQ6lFrOnQwIs0my9hKArHJ/fJJHDfz+tep3Un22F0jDzvHMGH71UZtvIPOc47HAzg1m65YWuqWE2mR20arPlJMuHfBGdwAB4zyOBmohTUKnPEVWTqQcZHg1xo0kEqzx263EbHhkPBPOM7eB2yOfrVpZrnyo1WwtVRVI8zymO71JIY5x7VreC9L0pMWWuWsbJCzo22dgoYHlnQuBjPfntWTe6XHAZJree3jhaRkCrOCFPZfy7V6UJJuzPJnFpXFSS5YIrWtqT1+dCuf1Ar1T4JeM9E0qzutN1NbLTrm4nCwnYwWTIwMk5C4Pqe9eTW9tcW6tLJeRQY5Dpc4wfTA68Vr6P4d13xTq0On2F1cSySdXEzMqIOrnBPAqpWRKuz3jxV4XvNY8P3+lK9t50w5eQnavPBIGDWvpPh2bS9AhsNNEj29qFU+bId755zhjwPRc8Vf8JeBtO0bw8NMtZruK9H+vnlBaSaTH3mJ7eg6AVtW+nT6XbtKt5LM77WuFfBUYHO3A4zXn4hOXxL3TsouMNtzkJv7WuYUEUMsl0iNEfnOVOfl+XPy49RgV4f4WutGt/ijrVlr9i8+rO7RJHMcAx4+YAkEEn25r234l+MbDRb6yjjuLaBZ0YozggGRRwCx4C/hmvmH4j61qF545t9ajjEN0LaJhJlW+cZ5BAxitMMo811K48Q5OG1kdho3g/wAL6/r0A0/VDZafJHNPcxyAM1qidcsQABnjnB+tclr8nhsanNZ6FdTXtqq7ftE8OwO/cqBk7fTvWXdS61qa3Ky3Jia6+a4c5QS45wQgAP0xUFlpV7MCTp0zK7ojSru/dliACx5rvvZHnpO53tnpVxY+B4LS1KteawTKSmR+56DryOATivQfAOh6fayzQ3dyPtQiWXzoHGLfPy7Wwcngfw5+lcD4+t5Li5tY4GWN43jsrJGfaNy4BOePf86H0fx1PdRvptuLS7UtG4tdyq6E4DMwbBGe1eHVfPPm6H0+FdOnT5Zb9Geg3OswXlvizvB50tyIIklcCUon3s8jOcZ4x09actvrE3iJr0X9lc2Fsd8UFu+2W4c4+8MnjtyfwrO1X4WSrbWqm5/0rC/aJSGco55O1Q4B9DmtXRfAmojUI5Lqa2triMiISwGRVlU85G7j9OfU9a4Z0p2emp6bx1BfA9PQ9A+Ht1fXmjSQ3VzIrByJI3Z8xL/dBI6e1ReNfClvrUdzDp7W0d41sY4Z9w3KMdAdp7+oBHUGptI8L/2TvurmYggNG29iFcA5U7R1/wDr1YeeykkVILXLxSEbhkLuJ5APbPrxgcV104tRUZrVHhVJ3m5wZ87fE+xkuNBWyuLVbT7DIisEZ9zMBgsxbdyfpXmjWiRyiLdM4U/eKjB/3fWvoL4w6RqNvpWu6pI1uIHQeQoKhgw287R6evevn+G6tbqzY3E181+W+TaoMZUf3jnIOenBrvwnMotM4sY4ykpLsaNvd3jNFLdTySR2y+XEjbRtTHTIwTx71o291NeGOMFYI4Y2dTtJZgozjAB9vbmprrW9I1qA29r4bn0/UliRYjCoKswGGXaO2Pm3Hn2p/giyt11qS71AACwbcnmZKmb+DjHb73/Aa2lUUKbm1YxhBzqqG53n9qW3gfw/DqWuLJdavMu61tZFUmDI4BAHL9CSeF9zzXnl1deOviPcXdxIxgtInO8NMIo0IGccnLNjGQMnkcV7B4M0jR/GOiPNruhSzXjThop/nDtErblYEcjIOCBgn8jXSt4W0ZhqOofaJAl9MklvG8K7/MjblmGMsTwMnnAXvXFTpc/vz3f4HfKvGl7kEfLNh4Wkm0mPVpZpJ7FZzDcraqZZ4TuxxGcZzkdKrSW2nRTp/Z+rJMO+EaGSJvRlbHPuOK968TR2+la8klxqM0KX522pVQguJGwCnb5Qcggkkbl9ecHx7p/hzUNHnttYaSHU7AmRXkt2I3u4A3Sgbdpzj6gEn1uUFZoVOvLmXY5bwV4ivdNYWd1cjEhKiUjLjPcE+nHFM+LzSW3gHRbOR3eS5vZpnZhg5X/9qqOjSafBe2x1G3kmtI5FeREOGkjBGQCe5Fanxu/5Fnw+yrtVpp3Vd27aCEwMnk9uTXHhI/7RFnbmGlBnl9iis218qM9QK0oItyMA7RkNhVVeo9c5qjFcSJbCIbVXduzzkn86updbZv4JhntuwefTNfQJM+auiWBRGxaRmPpxn61OhPn9ivT7o/lQLkTSlpoPLLHcVTCj8BjgU53Tz2URkY7Mf/rVQjW0Rl/tNSsbyqw5VVOemT+AxVPVrhJ9QlLI4Gdp2oeAOP6U62MhuFWING68grzgfhUCSgOzfMVPUkdalLUd9CteMYkDIWXsGKsAf0rNlvphIR5kS+3pW5O0T2JVmYN64yB+FYqLBg7opHO48rgA8+hBpMaLmnzT+QuxRHtOfl9a6NLS4e2hnicxMUwGXOWrM0KKOW38rNoHJ3eZI5Xao65yQP610Vlb3UtrFHHl2GcCJg3OBzgZ9RVtx6k2l0F8J6LrGraiLG31gRMFLKXkbbgHnGAfWvQfixa6hZ2VlHogaOFVHnTR5QgerE4wD7+nXHBh+FWl3dnez397b+TG0Xlo0jKD97J+U8jp1rsNe0mbVIlgt7i5iUSK8htmBBA5wTgkn/PsfPrVF7ZdkdtKm3Seup4y+t6lY6k8FndtNEsQVWlBIztB3KOMgEnGR0xWbAr3txNJrF9NHIVLqzR7yz9lxkADrzXdeLLWym8QWVvqGpspjTMnnBdyR43AFgOp56jjdntzzuoasdJmuxY+ciy5S3aI7BHg9Qw68hSS3J79jXVT5WrxWpzTunZvQ57+ybyWDzSuI8ZDdB+BJrufhY1t9ql09YrKJzZyMsoZS8pJAG45+UD0rn9I1C71C3Gl3Rt2VkaOJsBnBb+82egznnOMmsbwjrdhomu21wzRtvm8udsqR5RPUAjOc4NTXg6sHFmmHmqdRSR9HWDaXZ2EFssca3pUSSZDEZ25+8APwGBnAHGTV7SJPMdIJof9D+6quSeoJ3DjOOBx27etcFp2ZLv7U15C06zG3dpTuaIdCiknG3IU9e5znAFdGL+K1tJZJrkpGg8xsSpGwAyNvA6Y5x16da4kuVWR6TfNqzr4DDp9jM9qGdI2dyPOAEZ3cjJ6dW59jWZ4l8U6TbWcTXd1FPg8Lby7WZwTjIAOevc9cVw2o6pb3tlfiFpPJJbEkZkBlVf7pGMNyc9ehHQVzusa5dNfjfFYRwSupKpMnzYzwRyVGAeAc9yCcgVq9gSS3Nh/GUMl39p0pPLmhDqLaRnwpHIL8Anr65OPwqPRfH5utRtjJpyw+ZJIsrQx4PXj5ex+uc8dK4HUdUsdyPLHBKxC+fNLFgxn0XgHr6c/KPWunmvYbLwxLqbbrSG1VpIo14O8ghSATnnj8DSceyDm7speKvC9w1tfXL+QVeWWbYZQMqXJwXB+Ujv064rmJdN1OCSVblUt0VVTE9yFUEYIAAbnGe+RWBJ4n8RazYx6TdXpnRJQ+dm12PXLsD90dsn0qe2e3a2aZo5pXCKgeOfBUdMtkElfoR1rtjFp6HmyldanQXOjlbe2Ftf2N1JKhaQJcx4ib+6xJ5JHP+Fe9fs/eHT4f8NHVJGhW+vTl2JyoUfdUkfnx7V842MH2+9tbeMxJ5k6xshU7jnuD+fv0r6q+Hvh3Ul0w3F2yXGm7z9mtlHzbAcbie/TpjtU1Zy51DuKnBcrkd6k2pS3MUu6BYAv7xsls+yiodXlkSFvs+8yrlj1AH51YEkKKsYyh4+Q8YHYY7VLcs87KsezaVIweuD1xUtKS3HdxPNNe07w7qWh30uq3MUcqxs/nSOFMGR94dP1618k+Imm1HWYZdNM80SR+WrQg8hTgHA9RX0frWl3ms3t34fW6RrgswWTZhEUZBbPfr09a+d/iD4bvvCF7aaXPMzzxhhLJESFbJyuOhwQCaww6d43Vjom1yyV+xoaZ4f1O4SWRvtDRKm4NJE4+b0IYf8A1q2NO1V/7cFg0lnPqF28CrJHGIoolU/dChRh89e59a4nR7G+vsLBHcSAAnjOB/hW14djuLPxJp7XV80EaXS/ujKG5PHK7h69a6asbxepz0p2knY9f0Lwl/b/AMQre6mha4s7Bf8AR4jJsXI+9Ic8MScnBxXsVlp8R1OTy9KicLbbVnnAAQ5wVGB0PWsXRbO8h1pTpElpEwQRs8+4hQRyVAwGP4iumubiO3tJrbT7yNpxj7UYWTIfHof4j7815dOT5eZnp1fisiKwgsWupbv7RaSTKCphDhlkH8JPpz7VHqXiNLKbzriwwu7ybeTcrBm6EjkYA+lZVnaz6pHGJbeO3tHY/aSzbZJV/wBsAZfntx9ao+OjpejaKJQzXjWihljMZkM7Z6CMcD9OgrPnk43joUqceZJ6l7xJq00MPkqtzcG5dVKxP5YhUYJ68NzgHHrWH4X8RWN3NdfatJmt2uZmSeDrnnAJbPJ4zgYpunur6PBfX0hjupiZPsk8hVHZlOFXdwDgH7p5965nTrHWH8SQzaVai3hALXUUr7IlBbsGBIGOm4DnvTV20OSSTQnxb1Wyfw7qlja2ouRHbs8cy3ZcQBmA4GTjIA4NeDWCXUlj5K7S0mfm2jdj34x+IPevU/iFDJpXw81e/mnQ3d9eLHD5cm9EXdlVU9CAF9K8i0w3M8USwyJNKHwYpXEYbuQG/wDr59K7sOm4uRw12lJROvtbNrPSIbyOcyLG5i2o+2U4GSwAwce+T3rZ+HC6gdbkbw3dWSFoh5n2uHzACy7gzAbeg6/Udc4ri49TFrPPJZtJHM8Rh8xbkgop+8BkDJ+h5ra+EVrpU2vrDrMt2lhPIXdopzumKhvlkO7gdD8x/h6HNaVYvluyaMkpadj2aW7vL91tNPVdG1VZIXuL62RLZp2wVLMrj/VqOO+T0GBk6D3N5Dp1xp+salp+pa1HcCaC3jk3MVU/JjIznaHIPAPf1qxPrnhiza3/AOJvDcfa7bMdtMwCgqgw24DJyAvcgHFYOv8AxNs7KYGa4t5fLt1dPOxIrv8AN8gUcs23A4z745qOtg1epsah4cTWtbsdT1Rrq2urLE8cgi8xbYdMN/DuJAJCjj17k+JnhOHUJLe/vLOG5gM6iS5iQLtUEMQ4J+b7p478jqRWO8gutSTxNpVw9jd6hFHaiAXBIdB82eM7DjAGD2x61h+KNT1rxV4d1TSbu4uNO0/TrlLiXzt9s8qMMmJ+STg5+fjOQcYoVne49U1Y4XxLHbS6w9xpumQWFmSrQJDcGUFf72T0J5OO1T/Gi9s7bRNM066sTcXRWTy2DECBgIxkjoehGPrVrw/pFrDeRxwkixhkbY7nog5yxwOw7jOa5n4p/wBoXsul6pdT7LIMPtEeQTuZyWO0ckgNj64rhwq5sTp0uepj3y4ZK+uhxcFxMi+U1uduOjJjnvVlMsFaOKPKnOMH/Gr1lo99PqQtY7F7lnXdFzg7Twm4gnbn3xS+IrXT7K6+y2tw8jJGm/Zn5ZMfMhBA6HPQnjFe8rdj535kUV0yyJI0aKyHKlSRg/UU2W5WS6kmcOzsSWYyZz9eKiSO1k/1dyoIAys3yEnvg8j8yKsDSrjG6K1acEf8sZFk+uQpOKOZdQ5WaWlRQXco8tmZs/cDgHGDnJqiyxq3DSBc4wAM/nU2i350qW4aa1aNvJKhXHrxk5HP6VVWeGbAj+Vs4ANC3EyUeTIkkfnyKWXgEdj+BqvJaHe37+Tr3FSxdSFb1yc1YSFmUMVPPPIocQTKunSDyiVOzAI+bBzmtS0uHguvMlaQxKMx7PLzzjOc9fb8ax9IuoREPOiiBzghSQf1zXQWFxpcl0ftazGNTw6KrMcduo4696mWxUdzpINU0e6ja0vjJOgQFDLborq3fDxjd2qnJqWnQ6ik2lreWuJMAncxB6cHPPHHPSo7XVPD9vLICLuFDjLxIA31xv8A6mp7a30vUJnutK1C786ANNL5wBbb6gZ5AFcyjy9HY6HJS6ozYJmmvXkmmuJUZhGnnfKY/myOuVC+xPQniqt3ayi4McqKpDYzlW59CV47dKvKtpLOsMM8T+ax3uwaPknj7pII/IU278NXX2VGj1IXcSH5Etrpsg9xsz2+mefrW8Z2epjKF9UVGlSx+aG4ga68phGMqHTryfTrnrnFYOomYodl0+GyCC7Z68deDnPAFX57Zo3ZEV8hfmDsdxxzznk9DTZhJFbcOY8oT95gW46YGcZ4Hv0rS3UzT6HZ/DjWk1iW30/UY4zf6fEVjJciSdFzwP8AaAwDyOFHHUjodY1S0ljmhEt1JM5+eIMA4DDJwzcAEL145PA7jxsfaMqbOR4JInEqNE5QI+eoz6ZbGP8A9em3iM6jAi61ayFrdiftkIUlick7kbg9+Rj0xXLUo2d0d9LEJq0joL3XrOWV1MAnuYVDOkn7vydqLzgq2CSvHuST6jPEk15frpytHbWkUa7vs8aP5jBe4bAJAPbPTOepqrZXvh/z55JNSiigmH3CjqzH1ww498EjOcVHqHiLQLfd5F55/ThIyXb1G4gDr/XmsrPsbc8N7mhcWkk1xb2FrbyqCwZ5WYOy7RtGTwQOvBxxj0rD8feIluLkaPZMZbWAKJJHYsJZFGM59ufx+lZ2p+JNQvIpLXSLNtOtZWxIV+/IPdgOB9PzrMttPRopJpJP3u44VQDn9RWsIpfEznqTcvhRbsLsbXzbRNnkMd/XPAyDkfmK2rW8twI2+xWjyAElWV+Dn/e5/DFGn+D9dk0RdaW0Y2RYozr8xX13BeQPelGlyI5DXCOFwCcNgegJxxXReC3OW03sdf4J8WWHh7VYL5tA0+6RPmZZEky3PPJLAY659ulfWGleMdK/si0vZbea0S4iEqbgpQL25U4wRXxrotk1vewztIr7DuIVgUK+nPvXqHgbx9pllo0fhrxNptzPpyllhu4iSYQTnaefu9wc8VzzqRT0ZvGnJx1R7cPGEF74hlsbbymPkhju/gU9yR/jV153i0qWct5nykKScZyfWvE4vG3haK0n1LS59fFik3lyG6svPQsPRgdwH+TT9X+N3hrWNFudHsrXUo3jKhZfJwrYPIUDJH4/nWK91OTdy+RyaSR0niqV7GO51LTVNlqETKiSoAY1X+44HJBz6H8K8c1JZPGGp3M+sTy30kcuEuMhfujG0KBgDrjFOu9Qtta8SPCviHM13AI47gK6xKoz95GwBJ9emM964jU7LWPC90IGkmawnJ8uQH5ZQpweueB71MFOSsnYuThDdXNXxHYQaaiJb6nM/BUwyxsPwBA5rAdJnuIvNBiVWXcYHJKjP3tpHJFa+kSaR9sP2oSw2bj5vKXcWb/dYgVo3ejeGJ4ZG07XBbMcAx3Y8r8iGYfnW6k4qzMuVSd0eweFNZh8U+DrfULG9uLeWxzHI+djlwcAMAehHP41s2PjDSbLSXUabNHaWyMt/dXCbSpPTDdwe386+evDur3ng69eWO4kudNuGAniTLIwHTDDjNeu+EtbguNNj1VLxrme8kNwbT7QyQccKGUcce4NefUh7OV+jPQpv2sfNHcJ4sknsbWVbFprfJaLdc+UhAGVyB8zDHUNx04qlp6Xur3VteX139iMkZj2Qx5Mj7skgEc4U4zjim6VrMPlSSix02T/AEciWCS5zMzL8xGD1HIxnHHtVCTx/bizN7rCR2VmMiYOshZXH3THhgnQ/wAOfrUcuuuqKu7NWOvuvDss1t9onh/0VXwh81t4XGBlduG/Q15ffao99qcuixoI7R5THJJLE0TkA8qBnPoCcD+tNT4malNGx0u9W9trmRltx5y/uioySVQbgScY3ADBx15ri/HfjHTtPdNTjl1T+3XiDpbXcgkWB8nOCefLOcgcEVrCnzPRESbhrLYb8e9Vja907wta3ClLFPNmVBghmHA444Az7ZrmPD+qaTpWqR3WraOGRtjo0cpUpwfnCjrng9hWDd38V/i+iuDcahe7lu45Iiz7yeMZ4OexHNP00wHSodOS0eOSO4MjSK+4tnAwEPGRj15r0qVPlikeZVqc8nI2dTaz+zSWKQveX9xMs8d1G42rGw+6V27g3I4NdXq3hOaPRLO20G4VFgUz3pnXkyYGELbcEHJxg8V02hR+E7vw1Dr1xGupJCqCY3am3kEiNjORkAYxwMg4rH8aazpXiS2k0Xw5bzRXzkKZTaCBgFzkM/TbjJHCnkVNV81kOneOq3MHwX4b0nVbCK71XWrH7LLMwis3ug0omLBSGQKxI6YIxXR2nhJdEtL65WHR7ZAiu2JNs6Jxk5xgEbs/h+NcLruhPpunTytHplnf27sqLZ3KDe2BjfuY5HDA+9Gj+J9d02wCywTzWrIQTCQyAEEFdr/dznJCkZ+XjgVm19xtzc3kz03xDqk+iaZHDPdXs8VyqzaWFtoZN6Dpu54X0IPAPUHFZtuuo69BaW8y3EUJj868RWKrJLuyQT/dGBzz6DFcfB42jtZoFuk1G6eKIRw286n5FHQKMEYFV9S8a+JNSn+y2CfYYeSpMewKP7xBFZyjdaHRS5Iu8mekahc6HDNLpc1+iN9hZ0USBdsoH3H3YBzyPlycHPavC9fvJb7V7hmkYrvzs37gGwAx44ycUms3VzbXaQ2upLdsj7i7JllYHP8AFnmpI7e7solmvrV4zKjPFcDIaQsBwRnBGCemPXmtMPQ9l73VmGLxPtnyp6Iu+HdW1bTY3g0u9ltFdlkYxYDFl5HP+f55n1K4utSvJbzUZhc3Eh+eTaFz+C4FZlgGUFwx6c4FTO0jLuWTHcAiu+yPPJEggcYKkEGo2tUjk+ViO2cVcgtw+ltcbHeaGQGQqeNh9uxz7VAh88soQAAkkliaSkOzWpatbGR9Nvp/Px5aqQN5BOTzx37VnxswUK4HyA7cIAfxOOfxrcikZNFuflBUnaTsLc8dPm46jtWZp6xtdxB2eON3G59nQZHv9aUd2Nt6FieRPs9tbxbfNUs8zCMKckDC9M8YP5mp7eR1iCmKNjzyUBPWqEnmKizi3DIwY5PQHPrj0FVftl5k7RGBnuKHYSTNfw/otrdaNdam97b2/kn93BK4Dynvgdfyp8PLYZsqgPA7DPX8zVTSNPhleC0t1ijNy4ADAsB1xnH1rpU8PXtmZLe6FtAkiDBZnRmXKkYDR85PbcOh5rN1FB6s09m5bGC6LuJwSvUO2T/+oVMssyXGd8ZeX5S8sYdT3yCQR6fStO+s7fTpvKka6PHHmKu18dwdzAjtwaTNhtgaSC6lVCQVR1HX1+U88D8qvm5kRazMSF2VmVs4PC7l+Wmrc3EbBY5dqgn5QOPyroZrnQY9NEiWUclwJNpgfzFbkfeDZwfT69sVRabT5Iwzac0JPTbOx7+4pqV+gONuoQ6jL5Yiu7VbpZADGsiYzz2Pp1p1zf2lzM8smnW24uoEcI2bRjAAC4B6ZyM89etNSWCU5ZbvCr5YH2j7q+n3cAZJ4pJILFmEiLdLCvVtocjPqeKVkGpTga3WWR40ijAyfn5J54A5x/LpVnXYdE8m1usF/tCs0qRsN6EEckcdck1DeWdn9pdo1Z7dIxjygAc4xljk455xjpge9Zt8luYifNmeUHg+WOB+dZyipamkZOOhUu49KUs62s0sY4BdlDZ4wMZPr1/wrH1JPs06SQ2bWoKhlDEtn35rQuIYhE5Ekj8Arke/+f0qN9k1pFAysNjMVOBnB7delCgkxud0U7fVL+OfMc4U5/ujHP4VpWusaupCx3bA+gVQP5VQ8i3ABBZic+2Ku2SW6YyrlsdA2Ofyp8sexPPPuev/AAB8U3lrrE2l6pMJredS0SysAC3Qr+I5x7Uz4vLf6D4unfR9QubWBwrmCKZgsRbP3cYAHHT3rzy3SGWKNLhZIgTwZHwu313YI6j0p6TafMES+i1G5KElG+0rkZ+qE0WXYSv3Or8C3Gp6trbLqd9fzpCnnIslwxXrwT7VX+KlvDF9kjt5rQSAk5UgSHP07fhVzwNpyXV/IdHaa3cQfvxdSbiEz/DhR/Ksj4nWaWerxxTSJeTmMbmQEFR2ByMH8K5lrXOl6UTl9L8TappenXmnQ3UqW92VLsDkIR32kYPHarGoaTr0elTz3d9NucKYordQnmhuQeBzWPLGrAqu4Y6gjgflW94e1+S2tV0++aaaAMDC6je0frkdStbypx3MI1JrqReFdMWC6TT9Uk1COTerCO2RWyD2JJ+U5966KHxDbSanb6RrXhWK6ukJgDzXDQ+XuPGMlgB0Pp6Vyk0kkN/dTQajcs+QUmKtEX5646gY9av6hrVzq93BfXMAee3gSJ2HO7b0fpxQqaeoOT2Oh8ceELjwxFCt28ZaUts8i58zA9xtUj8+a5hpopre1tWVI2iJ3zkMWkz0zyRx7AVc1TWLrVJY5r68ncqgjG1guB9FAAPrVT7Qqx7VVnBOAzgcH+ta69CF5soXFrcRHdFPknnKMRj2o0++1nTJ1kt7poiRkq3Qj6VPc3HmSDaksaKmNqyZyfXkcD2qvpaW8mowx6jcTQ2rNiV4jyv58dalwclaRUZ8rvE6Sy+JV5ECl3bOzhSscltO0bIfUYNWbD4op/ZEmk6ml3PBsdY/mDMWP3Wdm3E4OegzXE3ejXwuGVbV3VpAiMhDqSfujcuRkjtmq+s6XHYGALcxzmWPc4UcxsDgqfoe9YrDUuhs8XVe50A8RatZpu0m2hhZkIM8MfmOM9SPT8q5zzp2mlvJJZnmWRWMsigvvByOSabZSNGoiEzxbmB3I2SPwFd7p1hJcWCDVVt7qQjas8gw5TsM9altUiverLc40XnnTyTGIb5G3P0HPfgAAV0vh24QtNdQ29hPLED5dtdTvFgcHzdwIHHTAIOTxWheeDvtsP2+3urRIVyGMPz5PoQP51La/DfUZhG0l9ZIrEYHzMw/4CBmrVala7djJ0qidkYa3d/9knsrm9mt7QyLN9mJxEXz97bj5vX36nNa+ia59n1DNxqs0kTvvl80Fw3rwen0FdvpXgGLT0P9owi+bcwEkhUoRj5Shb5cZ6n0zwa5rXIPBMHmRw2MklwG5xcMsX/AMds+1Z+0VRuKVzTkcEm3Y5TxglnNcq9nLbTxSEuNibWUk9DnqfesW3kurW6iaORG8txhZeUBz6V6H4Y8P+Fdc1CKyttP1aOZyql0fzEjznkk4x0OOuccVZPwruL6W+uNLuYdlrL9njimiw0kgO1l6lSyjn5SenrWkZW91ozlH7SZL4f8PtqIs7i4mhf927vdRIpWQDHKt6bs4zjjsa5/xHemx16TS4ma3JUfvFthIWB5PBPQ9h1r03RrDxZZ6QlkmmQWpsYtks0TCaSRQRzsIAyyg45IHGQOo8n8Y6DrUXju7sY4bkXEr7o04BkyM5yOPXvURjeRTlaJyUNndPdhrmKRPOc/vJImxk98AfyBrtfskd/4estJja3s7iHMkxlYKq8clj1GaqWGgeIr1Ht49OuHQRC6wV4VADhgTx/jj2rr7W08Pr4RMl5DBca2LURtE9yseF28O2RnKtjPI/lnSpfQmnbXQ4e60tbNPm1jTZCeggn8xvyA4qqqW6of9KdvQCP9eTU8djYwt/peqxKf7kEbSn6dl/WtCws4ZvnsdGu9QGeHupBGjf8AAVx/6FWvNZasy5bvRDNO0fWLkfaLKwuriAcMUVePTIycduv1rbstDWC5a68T2otonHAe7SJyfVRwCOv8uTUE6eLvs4t4bM2VuQCiWpVVAB6gklj+dc7crdW14rXyXJmyDIZF+Yj685rPWenN9xppDWx3E03hIaRPNa/bjaI20t5DMHPHQZUD8W9PpWRZy+FLm6toFbUEkll2/wCqQqM+uTzWTHeQvoT2a25EhnEgJ52jBzj8hWZZtKkyzJG26Nt4IB7YPb6U40bX1ZMqrfRHa2t/pNj5osrK71MDKiNrZNsRB69TnOD37+1Zcfia+hQRmCzO3j95apuHsc5P5k1D4Vv2t9TiSQObaVj5gIyBnv8AgR/Os7xJcGLXbuNZldRJwWXacfSl7GPNqX7V8uhHpqMMTRNIsqt8pBxj8e1b9p4n1i3iYyaldAArt/enIHOeTnHauItNRs0shITcDLbMbQcdDn7wrsNN8e6PBoxt9Qs7zUJEdBGJECqEABIO1wSc+uRVVPS5nD1HS3s2pzgzz+dG/wAweSXfIT068cZ7YpJbFYW+WaNoupbfj+Z9qi1/4h6VqvyRWE1tDHgJCkC4UDODvLk/lgVl23iSxu5CpiuE4xnap/rVQbtroKSV9DprTQ9S1N3k0+2SZIcBmRgQPQ4zn15+vpV5PBXiKY5itBJHg8q4bp6hckfSubsPF1rphV4ZL+K5TONirsPbn5ueCecd63rn4rrqGlta6jc6sr71CCGKP7oweX3Bic1nOVTm91qxcYw5feTuUdT0u4s3CMtnFhQpBu0DE45LZIxn0x0x71C2k6gZESMW5ZucR3SE4xnOAx6A5qleeINDmPmRx6huc5Yuqlsnqc7uec1nT6pYsrfZ45wfVlXk/gfrWiem5DWuxpXWlzLOUm8mJ4nPyvOoZD06Zqf7HOkHnNcWx80EksytuBPOPTv6YrKHibzriH7ZJdXBTA/eESbQOw3Hp7V0HhibTNUuRYRWcsk0jbg0sgjRVzz8qjJPXuBUynyq7KjDmdkY81rGuV863243D5+o+nWqMlrAxOJhnoNpPP6V3d9Y6Ws1zp6aNbpPGjFZkuHHIGehz61yN7JFCxhktF3Y3fLJkZz/ALoxShVUkVKk4mY1mUfaI3BzzninG2kBy4C4GPX+VaIuoJI/ltZAyfeJnGPXj5f55p8LR3UbyRWmxFUsQ8+egJ6bKrnRPIylbpgZjZWIGcFSf0xViO03yqDNHGvU4BOK1re5tLOwWc6XG6sOSLhlfPsQBgUmhNZatqVvYLBOk00oRWaYFQP++SaPaKwcjO98F2clnawzR3Ec6yWxBKg7twbpyMj8K5b4nOJtXT7TCqgRq2Y2BPfqcZP49K6rwx/atsl1Fp32dIYZjH5c0rsuRwSMDIz9azviDBEtsl9qGnwPP/q1aKY4AxnoV5/E1xwdq1zqlG9Kx5gqLtbarDJ4+lPj08efE7bcOw43Y4+pq79qs1ni3Wh8sffCuRuGef8AOa2L/wAQaXd31gtppf8AoVmmyNJT8+McgnJyM12uZxqJjJHMJJGG5U3EhSd3H8jUqyCYpDFZQrLn52Uklx9O34UpheSEtHBGpJz/AK44xn/dNVoftQbassSMW4/dBgPz/mMUPlY1dEhWOEuk1uxH8LbipB/HrToraKR1Bm2EjIMin+lXoYb3yBDdrbyAn5Xjdl791IOfz/Oo0s7hbpViii3hgNskxK/nszRzBa7M3ZbQz7JHkkBwGKAAY74zzTbb7DJeSfalltoFRjGYoxIxI+6DkgfjW4dIFw7sLdFZOWAnIBx/wD9aijSzhie3nsS0bkMds43DHoSn+FLniPkaKF14kv08PW2i2pK2i/PcrLh1kfORgdhWd4ktZFuvNuIbK1nPyva2y7dnAIbqQcg9jWtNFp8d8pNnI1ovJjEwVzx/eKH+VY8qK7tJCpVWY8M3OPy/WiEYLWKCUpPRsyBAxbvXRWuouujrpt5btKqyB93m7SV9CaS1t7RkHmyT5C5YBQQPpzz+lOMOnrEEaabJYkD7Ov8A6FuzRPlloxQ5lsb8usXMGmyW+k3MEMbgFSJ49y/3uSc/z/CsoSatNKkMt7eDfhsPK5GP73p+NN8m1KxGO6uHSJG2LJCuFB5IA3HvUNvDayyoqyTeYx+UtGMfjzSgorYcnJm28cWnXKyPqtjeOIWUq4aYLnuOwYdRzwaTQYrSbXLSTUGSaOSQKYfKZi+7gcJjnkHj8j0qBtLhE0qy3kxkGGY+UDnP/Aqv+GtHuLrXbOLT9QMF1uLRSvFkIVGc4yc+wqk0luS030PoPSo9H8P6dPdW62ltaM4jBWPZHFlQSBuAOSw/i9cV5t441jU7TUo7n+ytLk0qxnjdJ4ZAylHHykrnfuBBOcgHHSjxX4d1XUtNh1XULyxmuGgjGTCSAQxUPtPyZJ6jbx2J6VKWstC8KXui+Iprm7W7LSbrSJFG0EYzuOc5IPBHp3rnT11NWtNDdtPEun3X2a8ivrvWL1IEeaVF8qGMNj5tjDkNg9M4x1HNGkeIvBOsa1czyosd82x1ibaM8AjaeUwW554DVn+P9Vj8J+FNPn02GKNtqCErbgDzSPvFM7eg+8Qxz+deM2S3MMz31pcva3EiNueBthwx5Gfwqo0+bVCc7aM9+fUIf7GuftiQi6CNzJphiWfgEJsZsFcfLkkcduleDapq8OoPJdxaJbWFzLK7u0H+qKEDCBCOMEHnPf8AGo30q9uVRrq+uLhd2RvuGPIG0dR6AD6VKLFI3MZBcmPcNznA/ICtacLbkSbZFpeqxWk1sZNLtZ44yfMDjl8nqCMYxxjr0rt9G8fWtysOn39nb6dEzBTJApx2x2zjseen1ri4tPcSCMw2zbgGG5n4zj0Iq94gs9E8qyn0SG6SOe18yRbsgsrBmU4KnkZUnkUVKMJ7oIVZw2Z6JrmpxaRof9r2U9rd2ckm1kDshkbdj5WXpjnscgVxfifxS+sWjXMmmrFaNmKHFwTKHAGTu4yORkEYrmpGvEtBatIpgB3CPe20H1A6A1ratoOp6d4Z0jWZrm2kg1LzDDHyxTaQCSGGMnjpWdPDRhvqy6mIczHtZnt9P/eeYzSOWQiU9NrA5GcZyRz14rMWaZUdUnkUEHox5zWzPFe2un29wXtjG8rBUEKnnAyTke9ZXnzRs+0xKenECf4cV0owZf0CS3g1FPtK7k2kybj06k/jiqV3efaLqWcsBvYkDaOB2/Srk15LPp93JOsbTyYJkCKCTu5zxWKs3H3VP/AR/hStqVfQ/9k="/>
          <p:cNvSpPr>
            <a:spLocks noChangeAspect="1" noChangeArrowheads="1"/>
          </p:cNvSpPr>
          <p:nvPr/>
        </p:nvSpPr>
        <p:spPr bwMode="auto">
          <a:xfrm>
            <a:off x="66992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A7F2BF39-AB0E-4F7E-A139-3E299A8DE870}"/>
              </a:ext>
            </a:extLst>
          </p:cNvPr>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7876" y="2664374"/>
            <a:ext cx="5884209" cy="366602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19093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872587"/>
            <a:ext cx="8407893" cy="4215792"/>
          </a:xfrm>
        </p:spPr>
        <p:txBody>
          <a:bodyPr rtlCol="0">
            <a:normAutofit/>
          </a:bodyPr>
          <a:lstStyle/>
          <a:p>
            <a:pPr eaLnBrk="1" fontAlgn="auto" hangingPunct="1">
              <a:spcAft>
                <a:spcPts val="0"/>
              </a:spcAft>
              <a:buFont typeface="Wingdings" panose="05000000000000000000" pitchFamily="2" charset="2"/>
              <a:buChar char="§"/>
              <a:defRPr/>
            </a:pPr>
            <a:r>
              <a:rPr lang="en-US" sz="3200" dirty="0">
                <a:solidFill>
                  <a:schemeClr val="tx1"/>
                </a:solidFill>
              </a:rPr>
              <a:t>A mineral that is essential for health</a:t>
            </a:r>
          </a:p>
          <a:p>
            <a:pPr eaLnBrk="1" fontAlgn="auto" hangingPunct="1">
              <a:spcAft>
                <a:spcPts val="0"/>
              </a:spcAft>
              <a:buFont typeface="Wingdings" panose="05000000000000000000" pitchFamily="2" charset="2"/>
              <a:buChar char="§"/>
              <a:defRPr/>
            </a:pPr>
            <a:r>
              <a:rPr lang="en-US" sz="3200" dirty="0">
                <a:solidFill>
                  <a:schemeClr val="tx1"/>
                </a:solidFill>
              </a:rPr>
              <a:t>High salt intake can raise blood pressure</a:t>
            </a:r>
            <a:endParaRPr lang="en-US" sz="3200" dirty="0">
              <a:solidFill>
                <a:schemeClr val="tx1"/>
              </a:solidFill>
              <a:cs typeface="Calibri"/>
            </a:endParaRPr>
          </a:p>
          <a:p>
            <a:pPr eaLnBrk="1" fontAlgn="auto" hangingPunct="1">
              <a:spcAft>
                <a:spcPts val="0"/>
              </a:spcAft>
              <a:buFont typeface="Wingdings" panose="05000000000000000000" pitchFamily="2" charset="2"/>
              <a:buChar char="§"/>
              <a:defRPr/>
            </a:pPr>
            <a:r>
              <a:rPr lang="en-US" sz="3200" dirty="0">
                <a:solidFill>
                  <a:schemeClr val="tx1"/>
                </a:solidFill>
              </a:rPr>
              <a:t>Most Canadians eat way too much salt</a:t>
            </a:r>
          </a:p>
          <a:p>
            <a:pPr>
              <a:buFont typeface="Wingdings" panose="05000000000000000000" pitchFamily="2" charset="2"/>
              <a:buChar char="§"/>
              <a:defRPr/>
            </a:pPr>
            <a:r>
              <a:rPr lang="en-US" sz="3200" dirty="0">
                <a:solidFill>
                  <a:schemeClr val="tx1"/>
                </a:solidFill>
                <a:cs typeface="Calibri"/>
              </a:rPr>
              <a:t>Sea salt, rock salt, Himalayan pink salt:</a:t>
            </a:r>
            <a:br>
              <a:rPr lang="en-US" sz="3200" dirty="0">
                <a:solidFill>
                  <a:schemeClr val="tx1"/>
                </a:solidFill>
                <a:cs typeface="Calibri"/>
              </a:rPr>
            </a:br>
            <a:r>
              <a:rPr lang="en-US" sz="3200" dirty="0">
                <a:solidFill>
                  <a:schemeClr val="tx1"/>
                </a:solidFill>
                <a:cs typeface="Calibri"/>
              </a:rPr>
              <a:t>Not healthier than table salt</a:t>
            </a:r>
            <a:endParaRPr lang="en-US" sz="3200" dirty="0">
              <a:solidFill>
                <a:schemeClr val="tx1"/>
              </a:solidFill>
              <a:cs typeface="Arial"/>
            </a:endParaRPr>
          </a:p>
        </p:txBody>
      </p:sp>
      <p:sp>
        <p:nvSpPr>
          <p:cNvPr id="20482" name="Title 1"/>
          <p:cNvSpPr>
            <a:spLocks noGrp="1"/>
          </p:cNvSpPr>
          <p:nvPr>
            <p:ph type="title"/>
          </p:nvPr>
        </p:nvSpPr>
        <p:spPr/>
        <p:txBody>
          <a:bodyPr/>
          <a:lstStyle/>
          <a:p>
            <a:pPr eaLnBrk="1" hangingPunct="1"/>
            <a:r>
              <a:rPr lang="en-US" altLang="en-US" sz="4400"/>
              <a:t>Sodium (SALT)</a:t>
            </a:r>
          </a:p>
        </p:txBody>
      </p:sp>
      <p:pic>
        <p:nvPicPr>
          <p:cNvPr id="1187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9829" y="4972050"/>
            <a:ext cx="2319371" cy="157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A7F2BF39-AB0E-4F7E-A139-3E299A8DE870}"/>
              </a:ext>
            </a:extLst>
          </p:cNvPr>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8529" y="4968238"/>
            <a:ext cx="2540618" cy="1582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66700" y="274638"/>
            <a:ext cx="6572250" cy="1143000"/>
          </a:xfrm>
        </p:spPr>
        <p:txBody>
          <a:bodyPr/>
          <a:lstStyle/>
          <a:p>
            <a:r>
              <a:rPr lang="en-US" altLang="en-US" sz="4000"/>
              <a:t>Sodium – Where Is it?</a:t>
            </a:r>
          </a:p>
        </p:txBody>
      </p:sp>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6075"/>
            <a:ext cx="7439025" cy="531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0" y="0"/>
            <a:ext cx="209550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76200" y="3124200"/>
            <a:ext cx="3124200" cy="1676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21253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88732" y="246996"/>
            <a:ext cx="8229600" cy="1143000"/>
          </a:xfrm>
        </p:spPr>
        <p:txBody>
          <a:bodyPr/>
          <a:lstStyle/>
          <a:p>
            <a:r>
              <a:rPr lang="en-US" sz="4400"/>
              <a:t>Highly Processed Foods</a:t>
            </a:r>
            <a:endParaRPr lang="en-US" altLang="en-US" sz="4400"/>
          </a:p>
        </p:txBody>
      </p:sp>
      <p:pic>
        <p:nvPicPr>
          <p:cNvPr id="35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0460" y="4429620"/>
            <a:ext cx="336550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504" y="1766339"/>
            <a:ext cx="4572000" cy="3138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206" y="4339242"/>
            <a:ext cx="1673225" cy="223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Image result for kfc"/>
          <p:cNvPicPr/>
          <p:nvPr/>
        </p:nvPicPr>
        <p:blipFill>
          <a:blip r:embed="rId6">
            <a:extLst>
              <a:ext uri="{28A0092B-C50C-407E-A947-70E740481C1C}">
                <a14:useLocalDpi xmlns:a14="http://schemas.microsoft.com/office/drawing/2010/main" val="0"/>
              </a:ext>
            </a:extLst>
          </a:blip>
          <a:srcRect/>
          <a:stretch>
            <a:fillRect/>
          </a:stretch>
        </p:blipFill>
        <p:spPr bwMode="auto">
          <a:xfrm>
            <a:off x="284206" y="1738295"/>
            <a:ext cx="3200400" cy="2495925"/>
          </a:xfrm>
          <a:prstGeom prst="rect">
            <a:avLst/>
          </a:prstGeom>
          <a:noFill/>
          <a:ln>
            <a:noFill/>
          </a:ln>
        </p:spPr>
      </p:pic>
      <p:pic>
        <p:nvPicPr>
          <p:cNvPr id="11981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539" t="14381" r="2252" b="14075"/>
          <a:stretch/>
        </p:blipFill>
        <p:spPr bwMode="auto">
          <a:xfrm>
            <a:off x="5771156" y="5125402"/>
            <a:ext cx="2775006" cy="1390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3625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5943" y="355847"/>
            <a:ext cx="8768443" cy="1054394"/>
          </a:xfrm>
        </p:spPr>
        <p:txBody>
          <a:bodyPr/>
          <a:lstStyle/>
          <a:p>
            <a:r>
              <a:rPr lang="en-US" sz="3600"/>
              <a:t>How to add flavour without salt</a:t>
            </a:r>
          </a:p>
        </p:txBody>
      </p:sp>
      <p:pic>
        <p:nvPicPr>
          <p:cNvPr id="1229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96" r="11296"/>
          <a:stretch/>
        </p:blipFill>
        <p:spPr bwMode="auto">
          <a:xfrm>
            <a:off x="6532574" y="4436598"/>
            <a:ext cx="1222401" cy="2168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2196" y="4480939"/>
            <a:ext cx="944165" cy="209919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368" r="15377"/>
          <a:stretch/>
        </p:blipFill>
        <p:spPr bwMode="auto">
          <a:xfrm>
            <a:off x="5126531" y="1734730"/>
            <a:ext cx="1404257"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FC6637C6-C38C-4166-A370-2B8B4B8893B8}"/>
              </a:ext>
            </a:extLst>
          </p:cNvPr>
          <p:cNvSpPr txBox="1"/>
          <p:nvPr/>
        </p:nvSpPr>
        <p:spPr>
          <a:xfrm>
            <a:off x="1193763" y="5749138"/>
            <a:ext cx="51939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a:latin typeface="+mn-lt"/>
                <a:cs typeface="Arial"/>
              </a:rPr>
              <a:t>Talk to your doctor before using</a:t>
            </a:r>
            <a:br>
              <a:rPr lang="en-US" sz="2400">
                <a:latin typeface="+mn-lt"/>
                <a:cs typeface="Arial"/>
              </a:rPr>
            </a:br>
            <a:r>
              <a:rPr lang="en-US" sz="2400">
                <a:latin typeface="+mn-lt"/>
                <a:cs typeface="Arial"/>
              </a:rPr>
              <a:t>salt substitutes (e.g. Half Salt, No Salt)</a:t>
            </a:r>
            <a:endParaRPr lang="en-US" sz="2400">
              <a:latin typeface="+mn-lt"/>
            </a:endParaRPr>
          </a:p>
        </p:txBody>
      </p:sp>
      <p:pic>
        <p:nvPicPr>
          <p:cNvPr id="5" name="Picture 7" descr="A wooden cutting board&#10;&#10;Description automatically generated">
            <a:extLst>
              <a:ext uri="{FF2B5EF4-FFF2-40B4-BE49-F238E27FC236}">
                <a16:creationId xmlns:a16="http://schemas.microsoft.com/office/drawing/2014/main" id="{BE419BEA-1ECE-496E-B8A8-B669962A35A5}"/>
              </a:ext>
            </a:extLst>
          </p:cNvPr>
          <p:cNvPicPr>
            <a:picLocks noChangeAspect="1"/>
          </p:cNvPicPr>
          <p:nvPr/>
        </p:nvPicPr>
        <p:blipFill>
          <a:blip r:embed="rId6"/>
          <a:stretch>
            <a:fillRect/>
          </a:stretch>
        </p:blipFill>
        <p:spPr>
          <a:xfrm>
            <a:off x="6529581" y="2272248"/>
            <a:ext cx="2202907" cy="1838451"/>
          </a:xfrm>
          <a:prstGeom prst="rect">
            <a:avLst/>
          </a:prstGeom>
        </p:spPr>
      </p:pic>
      <p:pic>
        <p:nvPicPr>
          <p:cNvPr id="9" name="Picture 9" descr="A table with wine glasses&#10;&#10;Description automatically generated">
            <a:extLst>
              <a:ext uri="{FF2B5EF4-FFF2-40B4-BE49-F238E27FC236}">
                <a16:creationId xmlns:a16="http://schemas.microsoft.com/office/drawing/2014/main" id="{71752897-A2A7-4884-BC9C-049ECEBC7F9C}"/>
              </a:ext>
            </a:extLst>
          </p:cNvPr>
          <p:cNvPicPr>
            <a:picLocks noChangeAspect="1"/>
          </p:cNvPicPr>
          <p:nvPr/>
        </p:nvPicPr>
        <p:blipFill>
          <a:blip r:embed="rId7"/>
          <a:stretch>
            <a:fillRect/>
          </a:stretch>
        </p:blipFill>
        <p:spPr>
          <a:xfrm rot="5400000">
            <a:off x="898244" y="1231618"/>
            <a:ext cx="2005127" cy="3011351"/>
          </a:xfrm>
          <a:prstGeom prst="rect">
            <a:avLst/>
          </a:prstGeom>
        </p:spPr>
      </p:pic>
      <p:pic>
        <p:nvPicPr>
          <p:cNvPr id="130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195" y="3901232"/>
            <a:ext cx="2292569" cy="1190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descr="A green plant in a garden&#10;&#10;Description automatically generated">
            <a:extLst>
              <a:ext uri="{FF2B5EF4-FFF2-40B4-BE49-F238E27FC236}">
                <a16:creationId xmlns:a16="http://schemas.microsoft.com/office/drawing/2014/main" id="{200309B5-671C-480A-9F06-6757DCD969C3}"/>
              </a:ext>
            </a:extLst>
          </p:cNvPr>
          <p:cNvPicPr>
            <a:picLocks noChangeAspect="1"/>
          </p:cNvPicPr>
          <p:nvPr/>
        </p:nvPicPr>
        <p:blipFill>
          <a:blip r:embed="rId9"/>
          <a:stretch>
            <a:fillRect/>
          </a:stretch>
        </p:blipFill>
        <p:spPr>
          <a:xfrm>
            <a:off x="2747396" y="2889610"/>
            <a:ext cx="2429554" cy="1515456"/>
          </a:xfrm>
          <a:prstGeom prst="rect">
            <a:avLst/>
          </a:prstGeom>
        </p:spPr>
      </p:pic>
      <p:sp>
        <p:nvSpPr>
          <p:cNvPr id="7" name="Arrow: Right 6">
            <a:extLst>
              <a:ext uri="{FF2B5EF4-FFF2-40B4-BE49-F238E27FC236}">
                <a16:creationId xmlns:a16="http://schemas.microsoft.com/office/drawing/2014/main" id="{FF21ED6B-CDCC-4C68-9767-866E2352A92E}"/>
              </a:ext>
            </a:extLst>
          </p:cNvPr>
          <p:cNvSpPr/>
          <p:nvPr/>
        </p:nvSpPr>
        <p:spPr>
          <a:xfrm rot="20585081">
            <a:off x="5570948" y="5381915"/>
            <a:ext cx="793630" cy="297244"/>
          </a:xfrm>
          <a:prstGeom prst="rightArrow">
            <a:avLst/>
          </a:prstGeom>
          <a:solidFill>
            <a:schemeClr val="tx2"/>
          </a:solidFill>
          <a:ln>
            <a:solidFill>
              <a:srgbClr val="97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3408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fade">
                                      <p:cBhvr>
                                        <p:cTn id="12" dur="1000"/>
                                        <p:tgtEl>
                                          <p:spTgt spid="12291"/>
                                        </p:tgtEl>
                                      </p:cBhvr>
                                    </p:animEffect>
                                    <p:anim calcmode="lin" valueType="num">
                                      <p:cBhvr>
                                        <p:cTn id="13" dur="1000" fill="hold"/>
                                        <p:tgtEl>
                                          <p:spTgt spid="12291"/>
                                        </p:tgtEl>
                                        <p:attrNameLst>
                                          <p:attrName>ppt_x</p:attrName>
                                        </p:attrNameLst>
                                      </p:cBhvr>
                                      <p:tavLst>
                                        <p:tav tm="0">
                                          <p:val>
                                            <p:strVal val="#ppt_x"/>
                                          </p:val>
                                        </p:tav>
                                        <p:tav tm="100000">
                                          <p:val>
                                            <p:strVal val="#ppt_x"/>
                                          </p:val>
                                        </p:tav>
                                      </p:tavLst>
                                    </p:anim>
                                    <p:anim calcmode="lin" valueType="num">
                                      <p:cBhvr>
                                        <p:cTn id="14" dur="1000" fill="hold"/>
                                        <p:tgtEl>
                                          <p:spTgt spid="1229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292"/>
                                        </p:tgtEl>
                                        <p:attrNameLst>
                                          <p:attrName>style.visibility</p:attrName>
                                        </p:attrNameLst>
                                      </p:cBhvr>
                                      <p:to>
                                        <p:strVal val="visible"/>
                                      </p:to>
                                    </p:set>
                                    <p:animEffect transition="in" filter="fade">
                                      <p:cBhvr>
                                        <p:cTn id="17" dur="1000"/>
                                        <p:tgtEl>
                                          <p:spTgt spid="12292"/>
                                        </p:tgtEl>
                                      </p:cBhvr>
                                    </p:animEffect>
                                    <p:anim calcmode="lin" valueType="num">
                                      <p:cBhvr>
                                        <p:cTn id="18" dur="1000" fill="hold"/>
                                        <p:tgtEl>
                                          <p:spTgt spid="12292"/>
                                        </p:tgtEl>
                                        <p:attrNameLst>
                                          <p:attrName>ppt_x</p:attrName>
                                        </p:attrNameLst>
                                      </p:cBhvr>
                                      <p:tavLst>
                                        <p:tav tm="0">
                                          <p:val>
                                            <p:strVal val="#ppt_x"/>
                                          </p:val>
                                        </p:tav>
                                        <p:tav tm="100000">
                                          <p:val>
                                            <p:strVal val="#ppt_x"/>
                                          </p:val>
                                        </p:tav>
                                      </p:tavLst>
                                    </p:anim>
                                    <p:anim calcmode="lin" valueType="num">
                                      <p:cBhvr>
                                        <p:cTn id="19" dur="1000" fill="hold"/>
                                        <p:tgtEl>
                                          <p:spTgt spid="12292"/>
                                        </p:tgtEl>
                                        <p:attrNameLst>
                                          <p:attrName>ppt_y</p:attrName>
                                        </p:attrNameLst>
                                      </p:cBhvr>
                                      <p:tavLst>
                                        <p:tav tm="0">
                                          <p:val>
                                            <p:strVal val="#ppt_y+.1"/>
                                          </p:val>
                                        </p:tav>
                                        <p:tav tm="100000">
                                          <p:val>
                                            <p:strVal val="#ppt_y"/>
                                          </p:val>
                                        </p:tav>
                                      </p:tavLst>
                                    </p:anim>
                                  </p:childTnLst>
                                </p:cTn>
                              </p:par>
                              <p:par>
                                <p:cTn id="20" presetID="2" presetClass="entr" presetSubtype="1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0-#ppt_w/2"/>
                                          </p:val>
                                        </p:tav>
                                        <p:tav tm="100000">
                                          <p:val>
                                            <p:strVal val="#ppt_x"/>
                                          </p:val>
                                        </p:tav>
                                      </p:tavLst>
                                    </p:anim>
                                    <p:anim calcmode="lin" valueType="num">
                                      <p:cBhvr additive="base">
                                        <p:cTn id="2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lassic Tuna Sandwich | StarKi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0962" y="1725899"/>
            <a:ext cx="2961991" cy="144844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66700" y="355847"/>
            <a:ext cx="8591550" cy="1054394"/>
          </a:xfrm>
        </p:spPr>
        <p:txBody>
          <a:bodyPr/>
          <a:lstStyle/>
          <a:p>
            <a:r>
              <a:rPr lang="en-US" sz="4000" cap="none"/>
              <a:t>WAYS TO REDUCE SODIUM INTAKE</a:t>
            </a:r>
          </a:p>
        </p:txBody>
      </p:sp>
      <p:pic>
        <p:nvPicPr>
          <p:cNvPr id="120834" name="Picture 2" descr="Super Easy Instant Pot Hamburger Soup | Mom's Dinner"/>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t="-1" b="25757"/>
          <a:stretch/>
        </p:blipFill>
        <p:spPr bwMode="auto">
          <a:xfrm>
            <a:off x="245082" y="3314700"/>
            <a:ext cx="2640078" cy="2503704"/>
          </a:xfrm>
          <a:prstGeom prst="rect">
            <a:avLst/>
          </a:prstGeom>
          <a:noFill/>
          <a:extLst>
            <a:ext uri="{909E8E84-426E-40DD-AFC4-6F175D3DCCD1}">
              <a14:hiddenFill xmlns:a14="http://schemas.microsoft.com/office/drawing/2010/main">
                <a:solidFill>
                  <a:srgbClr val="FFFFFF"/>
                </a:solidFill>
              </a14:hiddenFill>
            </a:ext>
          </a:extLst>
        </p:spPr>
      </p:pic>
      <p:pic>
        <p:nvPicPr>
          <p:cNvPr id="1208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5333" y="3654594"/>
            <a:ext cx="3224505" cy="215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61213" y="5939135"/>
            <a:ext cx="8773237" cy="615553"/>
          </a:xfrm>
          <a:prstGeom prst="rect">
            <a:avLst/>
          </a:prstGeom>
        </p:spPr>
        <p:txBody>
          <a:bodyPr wrap="square">
            <a:spAutoFit/>
          </a:bodyPr>
          <a:lstStyle/>
          <a:p>
            <a:pPr marL="0" indent="0" algn="ctr">
              <a:buNone/>
            </a:pPr>
            <a:r>
              <a:rPr lang="en-CA" sz="3400">
                <a:latin typeface="+mn-lt"/>
              </a:rPr>
              <a:t>Limit sodium intake to max 2300 mg per day</a:t>
            </a:r>
            <a:endParaRPr lang="en-CA" sz="3400">
              <a:latin typeface="+mn-lt"/>
              <a:cs typeface="Calibri"/>
            </a:endParaRPr>
          </a:p>
        </p:txBody>
      </p:sp>
      <p:pic>
        <p:nvPicPr>
          <p:cNvPr id="120838"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039" r="8034"/>
          <a:stretch/>
        </p:blipFill>
        <p:spPr bwMode="auto">
          <a:xfrm>
            <a:off x="6269362" y="1770091"/>
            <a:ext cx="1456445" cy="1714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39"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239" r="18000"/>
          <a:stretch/>
        </p:blipFill>
        <p:spPr bwMode="auto">
          <a:xfrm>
            <a:off x="3369024" y="3460275"/>
            <a:ext cx="1423953" cy="2233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518820" y="2018581"/>
            <a:ext cx="923026" cy="39703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487787" y="4243246"/>
            <a:ext cx="1173490" cy="55039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Clover LEAF® Chunk Light Tuna in Water | Walmart Canad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9790" b="16725"/>
          <a:stretch/>
        </p:blipFill>
        <p:spPr bwMode="auto">
          <a:xfrm>
            <a:off x="747008" y="1861948"/>
            <a:ext cx="1421405" cy="90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21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834"/>
                                        </p:tgtEl>
                                        <p:attrNameLst>
                                          <p:attrName>style.visibility</p:attrName>
                                        </p:attrNameLst>
                                      </p:cBhvr>
                                      <p:to>
                                        <p:strVal val="visible"/>
                                      </p:to>
                                    </p:set>
                                    <p:animEffect transition="in" filter="fade">
                                      <p:cBhvr>
                                        <p:cTn id="7" dur="500"/>
                                        <p:tgtEl>
                                          <p:spTgt spid="1208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083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083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2083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8" presetClass="emph" presetSubtype="0" fill="hold" grpId="1" nodeType="withEffect">
                                  <p:stCondLst>
                                    <p:cond delay="0"/>
                                  </p:stCondLst>
                                  <p:childTnLst>
                                    <p:animRot by="21600000">
                                      <p:cBhvr>
                                        <p:cTn id="31" dur="1500" fill="hold"/>
                                        <p:tgtEl>
                                          <p:spTgt spid="15"/>
                                        </p:tgtEl>
                                        <p:attrNameLst>
                                          <p:attrName>r</p:attrName>
                                        </p:attrNameLst>
                                      </p:cBhvr>
                                    </p:animRot>
                                  </p:childTnLst>
                                </p:cTn>
                              </p:par>
                              <p:par>
                                <p:cTn id="32" presetID="8" presetClass="emph" presetSubtype="0" fill="hold" grpId="1" nodeType="withEffect">
                                  <p:stCondLst>
                                    <p:cond delay="0"/>
                                  </p:stCondLst>
                                  <p:childTnLst>
                                    <p:animRot by="21600000">
                                      <p:cBhvr>
                                        <p:cTn id="33" dur="1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5" grpId="0" animBg="1"/>
      <p:bldP spid="15"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8014" y="961697"/>
            <a:ext cx="6453352" cy="1324303"/>
          </a:xfrm>
        </p:spPr>
        <p:txBody>
          <a:bodyPr/>
          <a:lstStyle/>
          <a:p>
            <a:pPr algn="ctr"/>
            <a:r>
              <a:rPr lang="en-US" sz="5400"/>
              <a:t>LABEL READING</a:t>
            </a:r>
          </a:p>
        </p:txBody>
      </p:sp>
      <p:pic>
        <p:nvPicPr>
          <p:cNvPr id="131074" name="Picture 2" descr="Watch what you eat: Indian packaged food unhealthiest in the world, finds  survey | Lifestyle News,The Indian 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733" y="2802264"/>
            <a:ext cx="6221115" cy="345790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784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2002221"/>
            <a:ext cx="8407893" cy="4124258"/>
          </a:xfrm>
        </p:spPr>
        <p:txBody>
          <a:bodyPr>
            <a:normAutofit/>
          </a:bodyPr>
          <a:lstStyle/>
          <a:p>
            <a:pPr marL="452755" indent="-342900">
              <a:buFont typeface="Wingdings" panose="05000000000000000000" pitchFamily="2" charset="2"/>
              <a:buChar char="§"/>
              <a:defRPr/>
            </a:pPr>
            <a:r>
              <a:rPr lang="en-US" sz="3200">
                <a:solidFill>
                  <a:schemeClr val="tx1"/>
                </a:solidFill>
              </a:rPr>
              <a:t>Dietary fats </a:t>
            </a:r>
            <a:endParaRPr lang="en-US" sz="3200">
              <a:solidFill>
                <a:schemeClr val="tx1"/>
              </a:solidFill>
              <a:cs typeface="Calibri"/>
            </a:endParaRPr>
          </a:p>
          <a:p>
            <a:pPr marL="452755" indent="-342900">
              <a:buFont typeface="Wingdings" panose="05000000000000000000" pitchFamily="2" charset="2"/>
              <a:buChar char="§"/>
              <a:defRPr/>
            </a:pPr>
            <a:r>
              <a:rPr lang="en-US" sz="3200">
                <a:solidFill>
                  <a:schemeClr val="tx1"/>
                </a:solidFill>
              </a:rPr>
              <a:t>Sugar</a:t>
            </a:r>
          </a:p>
          <a:p>
            <a:pPr marL="452755" indent="-342900">
              <a:buFont typeface="Wingdings" panose="05000000000000000000" pitchFamily="2" charset="2"/>
              <a:buChar char="§"/>
              <a:defRPr/>
            </a:pPr>
            <a:r>
              <a:rPr lang="en-US" sz="3200">
                <a:solidFill>
                  <a:schemeClr val="tx1"/>
                </a:solidFill>
              </a:rPr>
              <a:t>Fibre</a:t>
            </a:r>
            <a:endParaRPr lang="en-US" sz="3200">
              <a:solidFill>
                <a:schemeClr val="tx1"/>
              </a:solidFill>
              <a:cs typeface="Calibri"/>
            </a:endParaRPr>
          </a:p>
          <a:p>
            <a:pPr marL="452755" indent="-342900">
              <a:buFont typeface="Wingdings" panose="05000000000000000000" pitchFamily="2" charset="2"/>
              <a:buChar char="§"/>
              <a:defRPr/>
            </a:pPr>
            <a:r>
              <a:rPr lang="en-US" sz="3200">
                <a:solidFill>
                  <a:schemeClr val="tx1"/>
                </a:solidFill>
              </a:rPr>
              <a:t>Sodium (salt)</a:t>
            </a:r>
            <a:endParaRPr lang="en-US" sz="3200">
              <a:solidFill>
                <a:schemeClr val="tx1"/>
              </a:solidFill>
              <a:cs typeface="Calibri"/>
            </a:endParaRPr>
          </a:p>
          <a:p>
            <a:pPr marL="452755" indent="-342900">
              <a:buFont typeface="Wingdings" panose="05000000000000000000" pitchFamily="2" charset="2"/>
              <a:buChar char="§"/>
              <a:defRPr/>
            </a:pPr>
            <a:r>
              <a:rPr lang="en-US" sz="3200">
                <a:solidFill>
                  <a:schemeClr val="tx1"/>
                </a:solidFill>
              </a:rPr>
              <a:t>Processed foods</a:t>
            </a:r>
            <a:endParaRPr lang="en-US" sz="3200">
              <a:solidFill>
                <a:schemeClr val="tx1"/>
              </a:solidFill>
              <a:cs typeface="Calibri"/>
            </a:endParaRPr>
          </a:p>
          <a:p>
            <a:pPr marL="452755" indent="-342900">
              <a:buFont typeface="Wingdings" panose="05000000000000000000" pitchFamily="2" charset="2"/>
              <a:buChar char="§"/>
              <a:defRPr/>
            </a:pPr>
            <a:r>
              <a:rPr lang="en-US" sz="3200">
                <a:solidFill>
                  <a:schemeClr val="tx1"/>
                </a:solidFill>
                <a:cs typeface="Calibri"/>
              </a:rPr>
              <a:t>Label reading</a:t>
            </a:r>
            <a:endParaRPr lang="en-US" sz="3200">
              <a:solidFill>
                <a:schemeClr val="tx1"/>
              </a:solidFill>
            </a:endParaRPr>
          </a:p>
          <a:p>
            <a:pPr marL="452755" indent="-342900">
              <a:buFont typeface="Wingdings" panose="05000000000000000000" pitchFamily="2" charset="2"/>
              <a:buChar char="§"/>
              <a:defRPr/>
            </a:pPr>
            <a:r>
              <a:rPr lang="en-US" sz="3200">
                <a:solidFill>
                  <a:schemeClr val="tx1"/>
                </a:solidFill>
              </a:rPr>
              <a:t>Putting it all together</a:t>
            </a:r>
            <a:endParaRPr lang="en-US" sz="3200">
              <a:solidFill>
                <a:schemeClr val="tx1"/>
              </a:solidFill>
              <a:cs typeface="Calibri"/>
            </a:endParaRPr>
          </a:p>
        </p:txBody>
      </p:sp>
      <p:sp>
        <p:nvSpPr>
          <p:cNvPr id="2" name="Title 1"/>
          <p:cNvSpPr>
            <a:spLocks noGrp="1"/>
          </p:cNvSpPr>
          <p:nvPr>
            <p:ph type="title"/>
          </p:nvPr>
        </p:nvSpPr>
        <p:spPr/>
        <p:txBody>
          <a:bodyPr/>
          <a:lstStyle/>
          <a:p>
            <a:r>
              <a:rPr lang="en-US" sz="4400" cap="none"/>
              <a:t>CLASS OUTLINE </a:t>
            </a:r>
          </a:p>
        </p:txBody>
      </p:sp>
    </p:spTree>
    <p:extLst>
      <p:ext uri="{BB962C8B-B14F-4D97-AF65-F5344CB8AC3E}">
        <p14:creationId xmlns:p14="http://schemas.microsoft.com/office/powerpoint/2010/main" val="1499016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cap="none"/>
              <a:t>LABEL READING</a:t>
            </a:r>
          </a:p>
        </p:txBody>
      </p:sp>
      <p:pic>
        <p:nvPicPr>
          <p:cNvPr id="102402" name="Picture 2" descr="C:\Users\sdoerksen2\Desktop\dsBuff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64" y="2207665"/>
            <a:ext cx="2914650" cy="3514725"/>
          </a:xfrm>
          <a:prstGeom prst="rect">
            <a:avLst/>
          </a:prstGeom>
          <a:noFill/>
          <a:extLst>
            <a:ext uri="{909E8E84-426E-40DD-AFC4-6F175D3DCCD1}">
              <a14:hiddenFill xmlns:a14="http://schemas.microsoft.com/office/drawing/2010/main">
                <a:solidFill>
                  <a:srgbClr val="FFFFFF"/>
                </a:solidFill>
              </a14:hiddenFill>
            </a:ext>
          </a:extLst>
        </p:spPr>
      </p:pic>
      <p:pic>
        <p:nvPicPr>
          <p:cNvPr id="102403" name="Picture 3" descr="C:\Users\sdoerksen2\Desktop\dsBuff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421" y="1704109"/>
            <a:ext cx="2300960" cy="49093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76421" y="2618777"/>
            <a:ext cx="2300960" cy="415498"/>
          </a:xfrm>
          <a:prstGeom prst="rect">
            <a:avLst/>
          </a:prstGeom>
          <a:solidFill>
            <a:srgbClr val="EDEDE5"/>
          </a:solidFill>
        </p:spPr>
        <p:txBody>
          <a:bodyPr wrap="square" rtlCol="0">
            <a:spAutoFit/>
          </a:bodyPr>
          <a:lstStyle/>
          <a:p>
            <a:r>
              <a:rPr lang="en-US" sz="1050">
                <a:solidFill>
                  <a:schemeClr val="tx1">
                    <a:lumMod val="85000"/>
                    <a:lumOff val="15000"/>
                  </a:schemeClr>
                </a:solidFill>
                <a:latin typeface="Arial" panose="020B0604020202020204" pitchFamily="34" charset="0"/>
                <a:cs typeface="Arial" panose="020B0604020202020204" pitchFamily="34" charset="0"/>
              </a:rPr>
              <a:t>2 ½” piece (1/10</a:t>
            </a:r>
            <a:r>
              <a:rPr lang="en-US" sz="1050" baseline="30000">
                <a:solidFill>
                  <a:schemeClr val="tx1">
                    <a:lumMod val="85000"/>
                    <a:lumOff val="15000"/>
                  </a:schemeClr>
                </a:solidFill>
                <a:latin typeface="Arial" panose="020B0604020202020204" pitchFamily="34" charset="0"/>
                <a:cs typeface="Arial" panose="020B0604020202020204" pitchFamily="34" charset="0"/>
              </a:rPr>
              <a:t>th</a:t>
            </a:r>
            <a:r>
              <a:rPr lang="en-US" sz="1050">
                <a:solidFill>
                  <a:schemeClr val="tx1">
                    <a:lumMod val="85000"/>
                    <a:lumOff val="15000"/>
                  </a:schemeClr>
                </a:solidFill>
                <a:latin typeface="Arial" panose="020B0604020202020204" pitchFamily="34" charset="0"/>
                <a:cs typeface="Arial" panose="020B0604020202020204" pitchFamily="34" charset="0"/>
              </a:rPr>
              <a:t> of sausage ring)</a:t>
            </a:r>
          </a:p>
          <a:p>
            <a:endParaRPr lang="en-US" sz="105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5620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C:\Users\sdoerksen2\Desktop\dsBuff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72" y="1665916"/>
            <a:ext cx="2646302" cy="49845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defRPr/>
            </a:pPr>
            <a:r>
              <a:rPr lang="en-US" sz="4400" cap="none"/>
              <a:t>LABEL READING</a:t>
            </a:r>
          </a:p>
        </p:txBody>
      </p:sp>
      <p:sp>
        <p:nvSpPr>
          <p:cNvPr id="6" name="Content Placeholder 2"/>
          <p:cNvSpPr txBox="1">
            <a:spLocks/>
          </p:cNvSpPr>
          <p:nvPr/>
        </p:nvSpPr>
        <p:spPr>
          <a:xfrm>
            <a:off x="3294993" y="2000920"/>
            <a:ext cx="5580992" cy="1233238"/>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fontAlgn="auto">
              <a:spcBef>
                <a:spcPts val="0"/>
              </a:spcBef>
              <a:buNone/>
            </a:pPr>
            <a:r>
              <a:rPr lang="en-US" sz="3200">
                <a:solidFill>
                  <a:schemeClr val="tx1"/>
                </a:solidFill>
              </a:rPr>
              <a:t>1) Look at the serving size</a:t>
            </a:r>
          </a:p>
          <a:p>
            <a:pPr marL="0" indent="0" fontAlgn="auto">
              <a:spcBef>
                <a:spcPts val="0"/>
              </a:spcBef>
              <a:buNone/>
            </a:pPr>
            <a:r>
              <a:rPr lang="en-US" sz="3200">
                <a:solidFill>
                  <a:schemeClr val="tx1"/>
                </a:solidFill>
              </a:rPr>
              <a:t>Compare to your </a:t>
            </a:r>
            <a:r>
              <a:rPr lang="en-US" sz="3200" b="1" u="sng">
                <a:solidFill>
                  <a:schemeClr val="tx1"/>
                </a:solidFill>
              </a:rPr>
              <a:t>actual intake</a:t>
            </a:r>
          </a:p>
        </p:txBody>
      </p:sp>
      <p:sp>
        <p:nvSpPr>
          <p:cNvPr id="3" name="TextBox 2"/>
          <p:cNvSpPr txBox="1"/>
          <p:nvPr/>
        </p:nvSpPr>
        <p:spPr>
          <a:xfrm>
            <a:off x="335572" y="2604488"/>
            <a:ext cx="2646302" cy="477054"/>
          </a:xfrm>
          <a:prstGeom prst="rect">
            <a:avLst/>
          </a:prstGeom>
          <a:solidFill>
            <a:srgbClr val="EDEDE5"/>
          </a:solidFill>
        </p:spPr>
        <p:txBody>
          <a:bodyPr wrap="square" rtlCol="0">
            <a:spAutoFit/>
          </a:bodyPr>
          <a:lstStyle/>
          <a:p>
            <a:r>
              <a:rPr lang="en-US" sz="1250">
                <a:solidFill>
                  <a:schemeClr val="tx1">
                    <a:lumMod val="85000"/>
                    <a:lumOff val="15000"/>
                  </a:schemeClr>
                </a:solidFill>
                <a:latin typeface="Arial" panose="020B0604020202020204" pitchFamily="34" charset="0"/>
                <a:cs typeface="Arial" panose="020B0604020202020204" pitchFamily="34" charset="0"/>
              </a:rPr>
              <a:t>2 ½” piece (1/10</a:t>
            </a:r>
            <a:r>
              <a:rPr lang="en-US" sz="1250" baseline="30000">
                <a:solidFill>
                  <a:schemeClr val="tx1">
                    <a:lumMod val="85000"/>
                    <a:lumOff val="15000"/>
                  </a:schemeClr>
                </a:solidFill>
                <a:latin typeface="Arial" panose="020B0604020202020204" pitchFamily="34" charset="0"/>
                <a:cs typeface="Arial" panose="020B0604020202020204" pitchFamily="34" charset="0"/>
              </a:rPr>
              <a:t>th</a:t>
            </a:r>
            <a:r>
              <a:rPr lang="en-US" sz="1250">
                <a:solidFill>
                  <a:schemeClr val="tx1">
                    <a:lumMod val="85000"/>
                    <a:lumOff val="15000"/>
                  </a:schemeClr>
                </a:solidFill>
                <a:latin typeface="Arial" panose="020B0604020202020204" pitchFamily="34" charset="0"/>
                <a:cs typeface="Arial" panose="020B0604020202020204" pitchFamily="34" charset="0"/>
              </a:rPr>
              <a:t> of sausage ring)</a:t>
            </a:r>
          </a:p>
          <a:p>
            <a:endParaRPr lang="en-US" sz="1250">
              <a:solidFill>
                <a:schemeClr val="tx1">
                  <a:lumMod val="85000"/>
                  <a:lumOff val="15000"/>
                </a:schemeClr>
              </a:solidFill>
              <a:latin typeface="Arial" panose="020B060402020202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id="{A0182860-38D5-4C3C-9BAF-C81923E71790}"/>
              </a:ext>
            </a:extLst>
          </p:cNvPr>
          <p:cNvSpPr/>
          <p:nvPr/>
        </p:nvSpPr>
        <p:spPr>
          <a:xfrm>
            <a:off x="287665" y="2277838"/>
            <a:ext cx="2718062" cy="679403"/>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71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C:\Users\sdoerksen2\Desktop\dsBuff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72" y="1665916"/>
            <a:ext cx="2646302" cy="49845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defRPr/>
            </a:pPr>
            <a:r>
              <a:rPr lang="en-US" sz="4400" cap="none"/>
              <a:t>LABEL READING</a:t>
            </a:r>
          </a:p>
        </p:txBody>
      </p:sp>
      <p:sp>
        <p:nvSpPr>
          <p:cNvPr id="3" name="TextBox 2"/>
          <p:cNvSpPr txBox="1"/>
          <p:nvPr/>
        </p:nvSpPr>
        <p:spPr>
          <a:xfrm>
            <a:off x="335572" y="2604488"/>
            <a:ext cx="2646302" cy="477054"/>
          </a:xfrm>
          <a:prstGeom prst="rect">
            <a:avLst/>
          </a:prstGeom>
          <a:solidFill>
            <a:srgbClr val="EDEDE5"/>
          </a:solidFill>
        </p:spPr>
        <p:txBody>
          <a:bodyPr wrap="square" rtlCol="0">
            <a:spAutoFit/>
          </a:bodyPr>
          <a:lstStyle/>
          <a:p>
            <a:r>
              <a:rPr lang="en-US" sz="1250">
                <a:solidFill>
                  <a:schemeClr val="tx1">
                    <a:lumMod val="85000"/>
                    <a:lumOff val="15000"/>
                  </a:schemeClr>
                </a:solidFill>
                <a:latin typeface="Arial" panose="020B0604020202020204" pitchFamily="34" charset="0"/>
                <a:cs typeface="Arial" panose="020B0604020202020204" pitchFamily="34" charset="0"/>
              </a:rPr>
              <a:t>2 ½” piece (1/10</a:t>
            </a:r>
            <a:r>
              <a:rPr lang="en-US" sz="1250" baseline="30000">
                <a:solidFill>
                  <a:schemeClr val="tx1">
                    <a:lumMod val="85000"/>
                    <a:lumOff val="15000"/>
                  </a:schemeClr>
                </a:solidFill>
                <a:latin typeface="Arial" panose="020B0604020202020204" pitchFamily="34" charset="0"/>
                <a:cs typeface="Arial" panose="020B0604020202020204" pitchFamily="34" charset="0"/>
              </a:rPr>
              <a:t>th</a:t>
            </a:r>
            <a:r>
              <a:rPr lang="en-US" sz="1250">
                <a:solidFill>
                  <a:schemeClr val="tx1">
                    <a:lumMod val="85000"/>
                    <a:lumOff val="15000"/>
                  </a:schemeClr>
                </a:solidFill>
                <a:latin typeface="Arial" panose="020B0604020202020204" pitchFamily="34" charset="0"/>
                <a:cs typeface="Arial" panose="020B0604020202020204" pitchFamily="34" charset="0"/>
              </a:rPr>
              <a:t> of sausage ring)</a:t>
            </a:r>
          </a:p>
          <a:p>
            <a:endParaRPr lang="en-US" sz="1250">
              <a:solidFill>
                <a:schemeClr val="tx1">
                  <a:lumMod val="85000"/>
                  <a:lumOff val="15000"/>
                </a:schemeClr>
              </a:solidFill>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A0182860-38D5-4C3C-9BAF-C81923E71790}"/>
              </a:ext>
            </a:extLst>
          </p:cNvPr>
          <p:cNvSpPr/>
          <p:nvPr/>
        </p:nvSpPr>
        <p:spPr>
          <a:xfrm>
            <a:off x="2008935" y="3115880"/>
            <a:ext cx="993795" cy="3534573"/>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A0182860-38D5-4C3C-9BAF-C81923E71790}"/>
              </a:ext>
            </a:extLst>
          </p:cNvPr>
          <p:cNvSpPr/>
          <p:nvPr/>
        </p:nvSpPr>
        <p:spPr>
          <a:xfrm>
            <a:off x="342900" y="3672022"/>
            <a:ext cx="2638974" cy="652328"/>
          </a:xfrm>
          <a:prstGeom prst="roundRect">
            <a:avLst/>
          </a:prstGeom>
          <a:no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A0182860-38D5-4C3C-9BAF-C81923E71790}"/>
              </a:ext>
            </a:extLst>
          </p:cNvPr>
          <p:cNvSpPr/>
          <p:nvPr/>
        </p:nvSpPr>
        <p:spPr>
          <a:xfrm>
            <a:off x="355601" y="4477123"/>
            <a:ext cx="2647130" cy="266615"/>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flipV="1">
            <a:off x="17511" y="3775630"/>
            <a:ext cx="467703" cy="226278"/>
          </a:xfrm>
          <a:prstGeom prst="straightConnector1">
            <a:avLst/>
          </a:prstGeom>
          <a:ln w="57150">
            <a:solidFill>
              <a:schemeClr val="tx2"/>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A0182860-38D5-4C3C-9BAF-C81923E71790}"/>
              </a:ext>
            </a:extLst>
          </p:cNvPr>
          <p:cNvSpPr/>
          <p:nvPr/>
        </p:nvSpPr>
        <p:spPr>
          <a:xfrm>
            <a:off x="335572" y="4953373"/>
            <a:ext cx="2667159" cy="266615"/>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rot="6600000" flipH="1" flipV="1">
            <a:off x="2883594" y="3787010"/>
            <a:ext cx="467703" cy="226278"/>
          </a:xfrm>
          <a:prstGeom prst="straightConnector1">
            <a:avLst/>
          </a:prstGeom>
          <a:ln w="57150">
            <a:solidFill>
              <a:schemeClr val="tx2"/>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094319" y="1745282"/>
            <a:ext cx="5848882" cy="2769989"/>
          </a:xfrm>
          <a:prstGeom prst="rect">
            <a:avLst/>
          </a:prstGeom>
        </p:spPr>
        <p:txBody>
          <a:bodyPr wrap="square">
            <a:spAutoFit/>
          </a:bodyPr>
          <a:lstStyle/>
          <a:p>
            <a:pPr marL="0" indent="0" fontAlgn="auto">
              <a:spcBef>
                <a:spcPts val="0"/>
              </a:spcBef>
              <a:spcAft>
                <a:spcPts val="600"/>
              </a:spcAft>
              <a:buNone/>
            </a:pPr>
            <a:r>
              <a:rPr lang="en-US" sz="3200">
                <a:latin typeface="+mn-lt"/>
              </a:rPr>
              <a:t>1) Look at the serving size</a:t>
            </a:r>
          </a:p>
          <a:p>
            <a:pPr marL="0" indent="0" fontAlgn="auto">
              <a:spcBef>
                <a:spcPts val="0"/>
              </a:spcBef>
              <a:spcAft>
                <a:spcPts val="600"/>
              </a:spcAft>
              <a:buNone/>
            </a:pPr>
            <a:r>
              <a:rPr lang="en-US" sz="3200">
                <a:latin typeface="+mn-lt"/>
              </a:rPr>
              <a:t>Compare to your </a:t>
            </a:r>
            <a:r>
              <a:rPr lang="en-US" sz="3200" b="1" u="sng">
                <a:latin typeface="+mn-lt"/>
              </a:rPr>
              <a:t>actual intake</a:t>
            </a:r>
          </a:p>
          <a:p>
            <a:pPr marL="0" indent="0" fontAlgn="auto">
              <a:spcBef>
                <a:spcPts val="0"/>
              </a:spcBef>
              <a:spcAft>
                <a:spcPts val="600"/>
              </a:spcAft>
              <a:buNone/>
            </a:pPr>
            <a:endParaRPr lang="en-US" sz="3000">
              <a:latin typeface="+mn-lt"/>
            </a:endParaRPr>
          </a:p>
          <a:p>
            <a:pPr marL="0" indent="0" fontAlgn="auto">
              <a:spcBef>
                <a:spcPts val="0"/>
              </a:spcBef>
              <a:spcAft>
                <a:spcPts val="600"/>
              </a:spcAft>
              <a:buNone/>
            </a:pPr>
            <a:endParaRPr lang="en-US" sz="3000">
              <a:latin typeface="+mn-lt"/>
            </a:endParaRPr>
          </a:p>
          <a:p>
            <a:pPr marL="0" indent="0" fontAlgn="auto">
              <a:spcBef>
                <a:spcPts val="0"/>
              </a:spcBef>
              <a:spcAft>
                <a:spcPts val="600"/>
              </a:spcAft>
              <a:buNone/>
            </a:pPr>
            <a:r>
              <a:rPr lang="en-US" sz="3000">
                <a:latin typeface="+mn-lt"/>
              </a:rPr>
              <a:t>2) Look at the % daily value (% DV)</a:t>
            </a:r>
          </a:p>
        </p:txBody>
      </p:sp>
      <p:sp>
        <p:nvSpPr>
          <p:cNvPr id="5" name="TextBox 4"/>
          <p:cNvSpPr txBox="1"/>
          <p:nvPr/>
        </p:nvSpPr>
        <p:spPr>
          <a:xfrm>
            <a:off x="3528050" y="4447031"/>
            <a:ext cx="5415152" cy="2169825"/>
          </a:xfrm>
          <a:prstGeom prst="rect">
            <a:avLst/>
          </a:prstGeom>
          <a:noFill/>
        </p:spPr>
        <p:txBody>
          <a:bodyPr wrap="square" rtlCol="0">
            <a:spAutoFit/>
          </a:bodyPr>
          <a:lstStyle/>
          <a:p>
            <a:pPr marL="0" indent="0" fontAlgn="auto">
              <a:spcBef>
                <a:spcPts val="0"/>
              </a:spcBef>
              <a:spcAft>
                <a:spcPts val="600"/>
              </a:spcAft>
              <a:buNone/>
            </a:pPr>
            <a:r>
              <a:rPr lang="en-US" sz="3000">
                <a:latin typeface="+mn-lt"/>
              </a:rPr>
              <a:t>Focus on:</a:t>
            </a:r>
          </a:p>
          <a:p>
            <a:pPr marL="914400" lvl="1" indent="-457200" fontAlgn="auto">
              <a:spcBef>
                <a:spcPts val="0"/>
              </a:spcBef>
              <a:spcAft>
                <a:spcPts val="600"/>
              </a:spcAft>
              <a:buFont typeface="Wingdings" panose="05000000000000000000" pitchFamily="2" charset="2"/>
              <a:buChar char="§"/>
            </a:pPr>
            <a:r>
              <a:rPr lang="en-US" sz="3000" b="1">
                <a:latin typeface="+mn-lt"/>
              </a:rPr>
              <a:t>Sodium</a:t>
            </a:r>
            <a:r>
              <a:rPr lang="en-US" sz="3000">
                <a:latin typeface="+mn-lt"/>
              </a:rPr>
              <a:t>  (limit)</a:t>
            </a:r>
          </a:p>
          <a:p>
            <a:pPr marL="914400" lvl="1" indent="-457200" fontAlgn="auto">
              <a:spcBef>
                <a:spcPts val="0"/>
              </a:spcBef>
              <a:spcAft>
                <a:spcPts val="600"/>
              </a:spcAft>
              <a:buFont typeface="Wingdings" panose="05000000000000000000" pitchFamily="2" charset="2"/>
              <a:buChar char="§"/>
            </a:pPr>
            <a:r>
              <a:rPr lang="en-US" sz="3000" b="1">
                <a:latin typeface="+mn-lt"/>
              </a:rPr>
              <a:t>Saturated fat  </a:t>
            </a:r>
            <a:r>
              <a:rPr lang="en-US" sz="3000">
                <a:latin typeface="+mn-lt"/>
              </a:rPr>
              <a:t>(limit)</a:t>
            </a:r>
          </a:p>
          <a:p>
            <a:pPr marL="914400" lvl="1" indent="-457200" fontAlgn="auto">
              <a:spcBef>
                <a:spcPts val="0"/>
              </a:spcBef>
              <a:spcAft>
                <a:spcPts val="600"/>
              </a:spcAft>
              <a:buFont typeface="Wingdings" panose="05000000000000000000" pitchFamily="2" charset="2"/>
              <a:buChar char="§"/>
            </a:pPr>
            <a:r>
              <a:rPr lang="en-US" sz="3000" b="1">
                <a:latin typeface="+mn-lt"/>
              </a:rPr>
              <a:t>Fibre </a:t>
            </a:r>
            <a:r>
              <a:rPr lang="en-US" sz="3000">
                <a:latin typeface="+mn-lt"/>
              </a:rPr>
              <a:t> (eat more)</a:t>
            </a:r>
          </a:p>
        </p:txBody>
      </p:sp>
    </p:spTree>
    <p:extLst>
      <p:ext uri="{BB962C8B-B14F-4D97-AF65-F5344CB8AC3E}">
        <p14:creationId xmlns:p14="http://schemas.microsoft.com/office/powerpoint/2010/main" val="63116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47"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1" presetClass="exit" presetSubtype="0" fill="hold" grpId="1"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par>
                                <p:cTn id="46" presetID="1" presetClass="exit" presetSubtype="0" fill="hold" grpId="1" nodeType="withEffect">
                                  <p:stCondLst>
                                    <p:cond delay="0"/>
                                  </p:stCondLst>
                                  <p:childTnLst>
                                    <p:set>
                                      <p:cBhvr>
                                        <p:cTn id="47" dur="1" fill="hold">
                                          <p:stCondLst>
                                            <p:cond delay="0"/>
                                          </p:stCondLst>
                                        </p:cTn>
                                        <p:tgtEl>
                                          <p:spTgt spid="15"/>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5" grpId="0" animBg="1"/>
      <p:bldP spid="15" grpId="1" animBg="1"/>
      <p:bldP spid="11" grpId="0" animBg="1"/>
      <p:bldP spid="11" grpId="1"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989423" y="383739"/>
            <a:ext cx="7239000" cy="822325"/>
          </a:xfrm>
        </p:spPr>
        <p:txBody>
          <a:bodyPr/>
          <a:lstStyle/>
          <a:p>
            <a:r>
              <a:rPr lang="en-US" altLang="en-US" sz="4400" cap="none"/>
              <a:t>LABEL READING</a:t>
            </a:r>
            <a:endParaRPr lang="en-US" sz="4400" cap="none"/>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74" y="2119747"/>
            <a:ext cx="7887930" cy="4045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754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C:\Users\sdoerksen2\Desktop\dsBuff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72" y="1665916"/>
            <a:ext cx="2646302" cy="49845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defRPr/>
            </a:pPr>
            <a:r>
              <a:rPr lang="en-US" sz="4400" cap="none"/>
              <a:t>LABEL READING</a:t>
            </a:r>
          </a:p>
        </p:txBody>
      </p:sp>
      <p:sp>
        <p:nvSpPr>
          <p:cNvPr id="3" name="TextBox 2"/>
          <p:cNvSpPr txBox="1"/>
          <p:nvPr/>
        </p:nvSpPr>
        <p:spPr>
          <a:xfrm>
            <a:off x="335572" y="2604488"/>
            <a:ext cx="2646302" cy="477054"/>
          </a:xfrm>
          <a:prstGeom prst="rect">
            <a:avLst/>
          </a:prstGeom>
          <a:solidFill>
            <a:srgbClr val="EDEDE5"/>
          </a:solidFill>
        </p:spPr>
        <p:txBody>
          <a:bodyPr wrap="square" rtlCol="0">
            <a:spAutoFit/>
          </a:bodyPr>
          <a:lstStyle/>
          <a:p>
            <a:r>
              <a:rPr lang="en-US" sz="1250">
                <a:solidFill>
                  <a:schemeClr val="tx1">
                    <a:lumMod val="85000"/>
                    <a:lumOff val="15000"/>
                  </a:schemeClr>
                </a:solidFill>
                <a:latin typeface="Arial" panose="020B0604020202020204" pitchFamily="34" charset="0"/>
                <a:cs typeface="Arial" panose="020B0604020202020204" pitchFamily="34" charset="0"/>
              </a:rPr>
              <a:t>2 ½” piece (1/10</a:t>
            </a:r>
            <a:r>
              <a:rPr lang="en-US" sz="1250" baseline="30000">
                <a:solidFill>
                  <a:schemeClr val="tx1">
                    <a:lumMod val="85000"/>
                    <a:lumOff val="15000"/>
                  </a:schemeClr>
                </a:solidFill>
                <a:latin typeface="Arial" panose="020B0604020202020204" pitchFamily="34" charset="0"/>
                <a:cs typeface="Arial" panose="020B0604020202020204" pitchFamily="34" charset="0"/>
              </a:rPr>
              <a:t>th</a:t>
            </a:r>
            <a:r>
              <a:rPr lang="en-US" sz="1250">
                <a:solidFill>
                  <a:schemeClr val="tx1">
                    <a:lumMod val="85000"/>
                    <a:lumOff val="15000"/>
                  </a:schemeClr>
                </a:solidFill>
                <a:latin typeface="Arial" panose="020B0604020202020204" pitchFamily="34" charset="0"/>
                <a:cs typeface="Arial" panose="020B0604020202020204" pitchFamily="34" charset="0"/>
              </a:rPr>
              <a:t> of sausage ring)</a:t>
            </a:r>
          </a:p>
          <a:p>
            <a:endParaRPr lang="en-US" sz="1250">
              <a:solidFill>
                <a:schemeClr val="tx1">
                  <a:lumMod val="85000"/>
                  <a:lumOff val="15000"/>
                </a:schemeClr>
              </a:solidFill>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A0182860-38D5-4C3C-9BAF-C81923E71790}"/>
              </a:ext>
            </a:extLst>
          </p:cNvPr>
          <p:cNvSpPr/>
          <p:nvPr/>
        </p:nvSpPr>
        <p:spPr>
          <a:xfrm>
            <a:off x="355601" y="4477123"/>
            <a:ext cx="2626274" cy="266615"/>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3619014" y="1502218"/>
            <a:ext cx="5165762" cy="3322896"/>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228600" indent="-228600" fontAlgn="auto">
              <a:spcBef>
                <a:spcPts val="0"/>
              </a:spcBef>
              <a:buClr>
                <a:schemeClr val="accent1"/>
              </a:buClr>
              <a:buNone/>
            </a:pPr>
            <a:r>
              <a:rPr lang="en-US" sz="3200" b="1"/>
              <a:t>a)  Sodium</a:t>
            </a:r>
          </a:p>
          <a:p>
            <a:pPr marL="228600" lvl="1" indent="-228600" fontAlgn="auto">
              <a:spcBef>
                <a:spcPts val="0"/>
              </a:spcBef>
              <a:spcAft>
                <a:spcPts val="1800"/>
              </a:spcAft>
              <a:buClr>
                <a:schemeClr val="accent1"/>
              </a:buClr>
              <a:buFont typeface="Wingdings" panose="05000000000000000000" pitchFamily="2" charset="2"/>
              <a:buChar char="§"/>
            </a:pPr>
            <a:r>
              <a:rPr lang="en-US" sz="2800">
                <a:solidFill>
                  <a:schemeClr val="tx1"/>
                </a:solidFill>
              </a:rPr>
              <a:t>Aim for 15% DV or less</a:t>
            </a:r>
            <a:br>
              <a:rPr lang="en-US" sz="2800" b="1">
                <a:solidFill>
                  <a:schemeClr val="tx1"/>
                </a:solidFill>
              </a:rPr>
            </a:br>
            <a:r>
              <a:rPr lang="en-US" sz="2800">
                <a:solidFill>
                  <a:schemeClr val="tx1"/>
                </a:solidFill>
              </a:rPr>
              <a:t>(the lower, the better)</a:t>
            </a:r>
          </a:p>
          <a:p>
            <a:pPr marL="228600" lvl="1" indent="-228600" fontAlgn="auto">
              <a:spcBef>
                <a:spcPts val="0"/>
              </a:spcBef>
              <a:spcAft>
                <a:spcPts val="300"/>
              </a:spcAft>
              <a:buClr>
                <a:schemeClr val="accent1"/>
              </a:buClr>
              <a:buFont typeface="Wingdings" panose="05000000000000000000" pitchFamily="2" charset="2"/>
              <a:buChar char="§"/>
            </a:pPr>
            <a:r>
              <a:rPr lang="en-US" sz="2400">
                <a:solidFill>
                  <a:schemeClr val="tx1"/>
                </a:solidFill>
              </a:rPr>
              <a:t>Remember the serving size</a:t>
            </a:r>
          </a:p>
          <a:p>
            <a:pPr marL="228600" lvl="1" indent="-228600" fontAlgn="auto">
              <a:spcBef>
                <a:spcPts val="0"/>
              </a:spcBef>
              <a:spcAft>
                <a:spcPts val="300"/>
              </a:spcAft>
              <a:buClr>
                <a:schemeClr val="accent1"/>
              </a:buClr>
              <a:buFont typeface="Wingdings" panose="05000000000000000000" pitchFamily="2" charset="2"/>
              <a:buChar char="§"/>
            </a:pPr>
            <a:r>
              <a:rPr lang="en-US" sz="2400">
                <a:solidFill>
                  <a:schemeClr val="tx1"/>
                </a:solidFill>
              </a:rPr>
              <a:t>If you eat a 5-inch piece of sausage</a:t>
            </a:r>
            <a:br>
              <a:rPr lang="en-US" sz="2400">
                <a:solidFill>
                  <a:schemeClr val="tx1"/>
                </a:solidFill>
              </a:rPr>
            </a:br>
            <a:r>
              <a:rPr lang="en-US" sz="2400">
                <a:solidFill>
                  <a:schemeClr val="tx1"/>
                </a:solidFill>
              </a:rPr>
              <a:t>= 2 servings</a:t>
            </a:r>
          </a:p>
        </p:txBody>
      </p:sp>
      <p:sp>
        <p:nvSpPr>
          <p:cNvPr id="4" name="TextBox 3"/>
          <p:cNvSpPr txBox="1"/>
          <p:nvPr/>
        </p:nvSpPr>
        <p:spPr>
          <a:xfrm>
            <a:off x="3619014" y="4678153"/>
            <a:ext cx="4987141" cy="1969770"/>
          </a:xfrm>
          <a:prstGeom prst="rect">
            <a:avLst/>
          </a:prstGeom>
          <a:noFill/>
        </p:spPr>
        <p:txBody>
          <a:bodyPr wrap="square" rtlCol="0">
            <a:spAutoFit/>
          </a:bodyPr>
          <a:lstStyle/>
          <a:p>
            <a:pPr marL="0" lvl="1"/>
            <a:r>
              <a:rPr lang="en-US" sz="2800">
                <a:latin typeface="+mn-lt"/>
              </a:rPr>
              <a:t>42% DV of sodium per serving</a:t>
            </a:r>
          </a:p>
          <a:p>
            <a:pPr marL="0" lvl="1">
              <a:spcAft>
                <a:spcPts val="600"/>
              </a:spcAft>
            </a:pPr>
            <a:r>
              <a:rPr lang="en-US" sz="2800">
                <a:latin typeface="+mn-lt"/>
              </a:rPr>
              <a:t>x 2 servings</a:t>
            </a:r>
          </a:p>
          <a:p>
            <a:pPr>
              <a:spcBef>
                <a:spcPts val="600"/>
              </a:spcBef>
            </a:pPr>
            <a:r>
              <a:rPr lang="en-US" sz="2800">
                <a:solidFill>
                  <a:schemeClr val="tx2"/>
                </a:solidFill>
                <a:latin typeface="+mn-lt"/>
              </a:rPr>
              <a:t>84% daily value of sodium</a:t>
            </a:r>
          </a:p>
          <a:p>
            <a:r>
              <a:rPr lang="en-US" sz="2800">
                <a:solidFill>
                  <a:schemeClr val="tx2"/>
                </a:solidFill>
                <a:latin typeface="+mn-lt"/>
              </a:rPr>
              <a:t>(actual intake)</a:t>
            </a:r>
          </a:p>
        </p:txBody>
      </p:sp>
      <p:cxnSp>
        <p:nvCxnSpPr>
          <p:cNvPr id="18" name="Straight Connector 17"/>
          <p:cNvCxnSpPr/>
          <p:nvPr/>
        </p:nvCxnSpPr>
        <p:spPr>
          <a:xfrm>
            <a:off x="3656608" y="5652372"/>
            <a:ext cx="48179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ounded Rectangle 20">
            <a:extLst>
              <a:ext uri="{FF2B5EF4-FFF2-40B4-BE49-F238E27FC236}">
                <a16:creationId xmlns:a16="http://schemas.microsoft.com/office/drawing/2014/main" id="{A0182860-38D5-4C3C-9BAF-C81923E71790}"/>
              </a:ext>
            </a:extLst>
          </p:cNvPr>
          <p:cNvSpPr/>
          <p:nvPr/>
        </p:nvSpPr>
        <p:spPr>
          <a:xfrm>
            <a:off x="287665" y="2277838"/>
            <a:ext cx="2718062" cy="679403"/>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47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C:\Users\sdoerksen2\Desktop\dsBuff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22" y="1665916"/>
            <a:ext cx="2646302" cy="49845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defRPr/>
            </a:pPr>
            <a:r>
              <a:rPr lang="en-US" sz="4400" cap="none"/>
              <a:t>LABEL READING</a:t>
            </a:r>
          </a:p>
        </p:txBody>
      </p:sp>
      <p:sp>
        <p:nvSpPr>
          <p:cNvPr id="3" name="TextBox 2"/>
          <p:cNvSpPr txBox="1"/>
          <p:nvPr/>
        </p:nvSpPr>
        <p:spPr>
          <a:xfrm>
            <a:off x="240322" y="2604488"/>
            <a:ext cx="2646302" cy="477054"/>
          </a:xfrm>
          <a:prstGeom prst="rect">
            <a:avLst/>
          </a:prstGeom>
          <a:solidFill>
            <a:srgbClr val="EDEDE5"/>
          </a:solidFill>
        </p:spPr>
        <p:txBody>
          <a:bodyPr wrap="square" rtlCol="0">
            <a:spAutoFit/>
          </a:bodyPr>
          <a:lstStyle/>
          <a:p>
            <a:r>
              <a:rPr lang="en-US" sz="1250">
                <a:solidFill>
                  <a:schemeClr val="tx1">
                    <a:lumMod val="85000"/>
                    <a:lumOff val="15000"/>
                  </a:schemeClr>
                </a:solidFill>
                <a:latin typeface="Arial" panose="020B0604020202020204" pitchFamily="34" charset="0"/>
                <a:cs typeface="Arial" panose="020B0604020202020204" pitchFamily="34" charset="0"/>
              </a:rPr>
              <a:t>2 ½” piece (1/10</a:t>
            </a:r>
            <a:r>
              <a:rPr lang="en-US" sz="1250" baseline="30000">
                <a:solidFill>
                  <a:schemeClr val="tx1">
                    <a:lumMod val="85000"/>
                    <a:lumOff val="15000"/>
                  </a:schemeClr>
                </a:solidFill>
                <a:latin typeface="Arial" panose="020B0604020202020204" pitchFamily="34" charset="0"/>
                <a:cs typeface="Arial" panose="020B0604020202020204" pitchFamily="34" charset="0"/>
              </a:rPr>
              <a:t>th</a:t>
            </a:r>
            <a:r>
              <a:rPr lang="en-US" sz="1250">
                <a:solidFill>
                  <a:schemeClr val="tx1">
                    <a:lumMod val="85000"/>
                    <a:lumOff val="15000"/>
                  </a:schemeClr>
                </a:solidFill>
                <a:latin typeface="Arial" panose="020B0604020202020204" pitchFamily="34" charset="0"/>
                <a:cs typeface="Arial" panose="020B0604020202020204" pitchFamily="34" charset="0"/>
              </a:rPr>
              <a:t> of sausage ring)</a:t>
            </a:r>
          </a:p>
          <a:p>
            <a:endParaRPr lang="en-US" sz="1250">
              <a:solidFill>
                <a:schemeClr val="tx1">
                  <a:lumMod val="85000"/>
                  <a:lumOff val="15000"/>
                </a:schemeClr>
              </a:solidFill>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A0182860-38D5-4C3C-9BAF-C81923E71790}"/>
              </a:ext>
            </a:extLst>
          </p:cNvPr>
          <p:cNvSpPr/>
          <p:nvPr/>
        </p:nvSpPr>
        <p:spPr>
          <a:xfrm>
            <a:off x="223900" y="3672022"/>
            <a:ext cx="2691422" cy="652328"/>
          </a:xfrm>
          <a:prstGeom prst="roundRect">
            <a:avLst/>
          </a:prstGeom>
          <a:no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flipV="1">
            <a:off x="-66734" y="3790814"/>
            <a:ext cx="467703" cy="226278"/>
          </a:xfrm>
          <a:prstGeom prst="straightConnector1">
            <a:avLst/>
          </a:prstGeom>
          <a:ln w="57150">
            <a:solidFill>
              <a:schemeClr val="tx2"/>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133350" y="3200400"/>
            <a:ext cx="224297" cy="513547"/>
          </a:xfrm>
          <a:prstGeom prst="straightConnector1">
            <a:avLst/>
          </a:prstGeom>
          <a:ln w="57150">
            <a:solidFill>
              <a:schemeClr val="accent3"/>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9180000" flipH="1" flipV="1">
            <a:off x="2942834" y="3677675"/>
            <a:ext cx="467703" cy="226278"/>
          </a:xfrm>
          <a:prstGeom prst="straightConnector1">
            <a:avLst/>
          </a:prstGeom>
          <a:ln w="57150">
            <a:solidFill>
              <a:schemeClr val="accent3"/>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Content Placeholder 2"/>
          <p:cNvSpPr txBox="1">
            <a:spLocks/>
          </p:cNvSpPr>
          <p:nvPr/>
        </p:nvSpPr>
        <p:spPr>
          <a:xfrm>
            <a:off x="2953890" y="1665915"/>
            <a:ext cx="6132960" cy="4830135"/>
          </a:xfrm>
          <a:prstGeom prst="rect">
            <a:avLst/>
          </a:prstGeom>
          <a:ln>
            <a:noFill/>
          </a:ln>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228600" indent="-228600" fontAlgn="auto">
              <a:spcBef>
                <a:spcPts val="0"/>
              </a:spcBef>
              <a:buClr>
                <a:schemeClr val="accent1"/>
              </a:buClr>
              <a:buNone/>
            </a:pPr>
            <a:r>
              <a:rPr lang="en-US" sz="3200" b="1"/>
              <a:t>b)  Saturated Fat</a:t>
            </a:r>
          </a:p>
          <a:p>
            <a:pPr marL="228600" lvl="1" indent="-228600" fontAlgn="auto">
              <a:spcBef>
                <a:spcPts val="0"/>
              </a:spcBef>
              <a:spcAft>
                <a:spcPts val="300"/>
              </a:spcAft>
              <a:buClr>
                <a:schemeClr val="accent1"/>
              </a:buClr>
              <a:buFont typeface="Wingdings" panose="05000000000000000000" pitchFamily="2" charset="2"/>
              <a:buChar char="§"/>
            </a:pPr>
            <a:r>
              <a:rPr lang="en-US" sz="2700">
                <a:solidFill>
                  <a:schemeClr val="tx1"/>
                </a:solidFill>
              </a:rPr>
              <a:t>Total fat content is </a:t>
            </a:r>
            <a:r>
              <a:rPr lang="en-US" sz="2700" u="sng">
                <a:solidFill>
                  <a:schemeClr val="tx1"/>
                </a:solidFill>
              </a:rPr>
              <a:t>not</a:t>
            </a:r>
            <a:r>
              <a:rPr lang="en-US" sz="2700">
                <a:solidFill>
                  <a:schemeClr val="tx1"/>
                </a:solidFill>
              </a:rPr>
              <a:t> very important</a:t>
            </a:r>
          </a:p>
          <a:p>
            <a:pPr marL="228600" lvl="1" indent="-228600" fontAlgn="auto">
              <a:spcBef>
                <a:spcPts val="0"/>
              </a:spcBef>
              <a:spcAft>
                <a:spcPts val="1800"/>
              </a:spcAft>
              <a:buClr>
                <a:schemeClr val="accent1"/>
              </a:buClr>
              <a:buFont typeface="Wingdings" panose="05000000000000000000" pitchFamily="2" charset="2"/>
              <a:buChar char="§"/>
            </a:pPr>
            <a:r>
              <a:rPr lang="en-US" sz="2700">
                <a:solidFill>
                  <a:schemeClr val="accent3"/>
                </a:solidFill>
              </a:rPr>
              <a:t>Total fat </a:t>
            </a:r>
            <a:r>
              <a:rPr lang="en-US" sz="2700">
                <a:solidFill>
                  <a:schemeClr val="tx1"/>
                </a:solidFill>
              </a:rPr>
              <a:t>= unsaturated + </a:t>
            </a:r>
            <a:r>
              <a:rPr lang="en-US" sz="2700"/>
              <a:t>saturated</a:t>
            </a:r>
            <a:r>
              <a:rPr lang="en-US" sz="2700">
                <a:solidFill>
                  <a:schemeClr val="tx1"/>
                </a:solidFill>
              </a:rPr>
              <a:t> + </a:t>
            </a:r>
            <a:br>
              <a:rPr lang="en-US" sz="2700">
                <a:solidFill>
                  <a:schemeClr val="tx1"/>
                </a:solidFill>
              </a:rPr>
            </a:br>
            <a:r>
              <a:rPr lang="en-US" sz="2700">
                <a:solidFill>
                  <a:schemeClr val="tx1"/>
                </a:solidFill>
              </a:rPr>
              <a:t>+ trans fats)</a:t>
            </a:r>
          </a:p>
          <a:p>
            <a:pPr marL="228600" lvl="1" indent="-228600" fontAlgn="auto">
              <a:spcBef>
                <a:spcPts val="0"/>
              </a:spcBef>
              <a:spcAft>
                <a:spcPts val="1800"/>
              </a:spcAft>
              <a:buClr>
                <a:schemeClr val="accent1"/>
              </a:buClr>
              <a:buFont typeface="Wingdings" panose="05000000000000000000" pitchFamily="2" charset="2"/>
              <a:buChar char="§"/>
            </a:pPr>
            <a:endParaRPr lang="en-US" sz="2700">
              <a:solidFill>
                <a:schemeClr val="tx1"/>
              </a:solidFill>
            </a:endParaRPr>
          </a:p>
          <a:p>
            <a:pPr marL="228600" lvl="1" indent="-228600" fontAlgn="auto">
              <a:spcBef>
                <a:spcPts val="0"/>
              </a:spcBef>
              <a:spcAft>
                <a:spcPts val="1800"/>
              </a:spcAft>
              <a:buClr>
                <a:schemeClr val="accent1"/>
              </a:buClr>
              <a:buFont typeface="Wingdings" panose="05000000000000000000" pitchFamily="2" charset="2"/>
              <a:buChar char="§"/>
            </a:pPr>
            <a:r>
              <a:rPr lang="en-US" sz="2700"/>
              <a:t>Saturated fat </a:t>
            </a:r>
            <a:r>
              <a:rPr lang="en-US" sz="2700">
                <a:solidFill>
                  <a:schemeClr val="tx1"/>
                </a:solidFill>
              </a:rPr>
              <a:t>is a better indicator of the food’s overall nutrition quality</a:t>
            </a:r>
          </a:p>
          <a:p>
            <a:pPr marL="228600" lvl="1" indent="-228600" fontAlgn="auto">
              <a:spcBef>
                <a:spcPts val="0"/>
              </a:spcBef>
              <a:spcAft>
                <a:spcPts val="1800"/>
              </a:spcAft>
              <a:buClr>
                <a:schemeClr val="accent1"/>
              </a:buClr>
              <a:buFont typeface="Wingdings" panose="05000000000000000000" pitchFamily="2" charset="2"/>
              <a:buChar char="§"/>
            </a:pPr>
            <a:r>
              <a:rPr lang="en-US" sz="2657">
                <a:solidFill>
                  <a:schemeClr val="tx1"/>
                </a:solidFill>
              </a:rPr>
              <a:t>Aim for saturated fat of 15% DV or less</a:t>
            </a:r>
            <a:br>
              <a:rPr lang="en-US" sz="2657" b="1">
                <a:solidFill>
                  <a:schemeClr val="tx1"/>
                </a:solidFill>
              </a:rPr>
            </a:br>
            <a:r>
              <a:rPr lang="en-US" sz="2657">
                <a:solidFill>
                  <a:schemeClr val="tx1"/>
                </a:solidFill>
              </a:rPr>
              <a:t>(the lower, the better)</a:t>
            </a:r>
          </a:p>
        </p:txBody>
      </p:sp>
      <p:cxnSp>
        <p:nvCxnSpPr>
          <p:cNvPr id="19" name="Straight Arrow Connector 18"/>
          <p:cNvCxnSpPr/>
          <p:nvPr/>
        </p:nvCxnSpPr>
        <p:spPr>
          <a:xfrm rot="9180000" flipH="1" flipV="1">
            <a:off x="2951191" y="3967843"/>
            <a:ext cx="467703" cy="226278"/>
          </a:xfrm>
          <a:prstGeom prst="straightConnector1">
            <a:avLst/>
          </a:prstGeom>
          <a:ln w="57150">
            <a:solidFill>
              <a:schemeClr val="tx2"/>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68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xEl>
                                              <p:pRg st="5" end="5"/>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7">
                                            <p:txEl>
                                              <p:pRg st="2" end="2"/>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C:\Users\sdoerksen2\Desktop\dsBuff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72" y="1665916"/>
            <a:ext cx="2646302" cy="49845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defRPr/>
            </a:pPr>
            <a:r>
              <a:rPr lang="en-US" sz="4400" cap="none"/>
              <a:t>LABEL READING</a:t>
            </a:r>
          </a:p>
        </p:txBody>
      </p:sp>
      <p:sp>
        <p:nvSpPr>
          <p:cNvPr id="3" name="TextBox 2"/>
          <p:cNvSpPr txBox="1"/>
          <p:nvPr/>
        </p:nvSpPr>
        <p:spPr>
          <a:xfrm>
            <a:off x="335572" y="2604488"/>
            <a:ext cx="2646302" cy="477054"/>
          </a:xfrm>
          <a:prstGeom prst="rect">
            <a:avLst/>
          </a:prstGeom>
          <a:solidFill>
            <a:srgbClr val="EDEDE5"/>
          </a:solidFill>
        </p:spPr>
        <p:txBody>
          <a:bodyPr wrap="square" rtlCol="0">
            <a:spAutoFit/>
          </a:bodyPr>
          <a:lstStyle/>
          <a:p>
            <a:r>
              <a:rPr lang="en-US" sz="1250">
                <a:solidFill>
                  <a:schemeClr val="tx1">
                    <a:lumMod val="85000"/>
                    <a:lumOff val="15000"/>
                  </a:schemeClr>
                </a:solidFill>
                <a:latin typeface="Arial" panose="020B0604020202020204" pitchFamily="34" charset="0"/>
                <a:cs typeface="Arial" panose="020B0604020202020204" pitchFamily="34" charset="0"/>
              </a:rPr>
              <a:t>2 ½” piece (1/10</a:t>
            </a:r>
            <a:r>
              <a:rPr lang="en-US" sz="1250" baseline="30000">
                <a:solidFill>
                  <a:schemeClr val="tx1">
                    <a:lumMod val="85000"/>
                    <a:lumOff val="15000"/>
                  </a:schemeClr>
                </a:solidFill>
                <a:latin typeface="Arial" panose="020B0604020202020204" pitchFamily="34" charset="0"/>
                <a:cs typeface="Arial" panose="020B0604020202020204" pitchFamily="34" charset="0"/>
              </a:rPr>
              <a:t>th</a:t>
            </a:r>
            <a:r>
              <a:rPr lang="en-US" sz="1250">
                <a:solidFill>
                  <a:schemeClr val="tx1">
                    <a:lumMod val="85000"/>
                    <a:lumOff val="15000"/>
                  </a:schemeClr>
                </a:solidFill>
                <a:latin typeface="Arial" panose="020B0604020202020204" pitchFamily="34" charset="0"/>
                <a:cs typeface="Arial" panose="020B0604020202020204" pitchFamily="34" charset="0"/>
              </a:rPr>
              <a:t> of sausage ring)</a:t>
            </a:r>
          </a:p>
          <a:p>
            <a:endParaRPr lang="en-US" sz="1250">
              <a:solidFill>
                <a:schemeClr val="tx1">
                  <a:lumMod val="85000"/>
                  <a:lumOff val="15000"/>
                </a:schemeClr>
              </a:solidFill>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A0182860-38D5-4C3C-9BAF-C81923E71790}"/>
              </a:ext>
            </a:extLst>
          </p:cNvPr>
          <p:cNvSpPr/>
          <p:nvPr/>
        </p:nvSpPr>
        <p:spPr>
          <a:xfrm>
            <a:off x="344968" y="4264463"/>
            <a:ext cx="2626274" cy="266615"/>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00401" y="2872646"/>
            <a:ext cx="5738648" cy="2631490"/>
          </a:xfrm>
          <a:prstGeom prst="rect">
            <a:avLst/>
          </a:prstGeom>
        </p:spPr>
        <p:txBody>
          <a:bodyPr wrap="square">
            <a:spAutoFit/>
          </a:bodyPr>
          <a:lstStyle/>
          <a:p>
            <a:pPr marL="228600" indent="-228600" fontAlgn="auto">
              <a:spcBef>
                <a:spcPts val="0"/>
              </a:spcBef>
              <a:spcAft>
                <a:spcPts val="1800"/>
              </a:spcAft>
              <a:buClr>
                <a:schemeClr val="accent1"/>
              </a:buClr>
              <a:buNone/>
            </a:pPr>
            <a:r>
              <a:rPr lang="en-US" sz="3200" b="1">
                <a:solidFill>
                  <a:schemeClr val="tx2"/>
                </a:solidFill>
                <a:latin typeface="+mn-lt"/>
              </a:rPr>
              <a:t>c)  Dietary Cholesterol</a:t>
            </a:r>
          </a:p>
          <a:p>
            <a:pPr marL="228600" lvl="1" indent="-228600" fontAlgn="auto">
              <a:spcBef>
                <a:spcPts val="0"/>
              </a:spcBef>
              <a:spcAft>
                <a:spcPts val="1200"/>
              </a:spcAft>
              <a:buClr>
                <a:schemeClr val="accent1"/>
              </a:buClr>
              <a:buFont typeface="Wingdings" panose="05000000000000000000" pitchFamily="2" charset="2"/>
              <a:buChar char="§"/>
            </a:pPr>
            <a:r>
              <a:rPr lang="en-US" sz="2700">
                <a:latin typeface="+mn-lt"/>
              </a:rPr>
              <a:t>Cholesterol in food has </a:t>
            </a:r>
            <a:r>
              <a:rPr lang="en-US" sz="2700" u="sng">
                <a:latin typeface="+mn-lt"/>
              </a:rPr>
              <a:t>very little </a:t>
            </a:r>
            <a:r>
              <a:rPr lang="en-US" sz="2700">
                <a:latin typeface="+mn-lt"/>
              </a:rPr>
              <a:t>effect on blood cholesterol levels</a:t>
            </a:r>
          </a:p>
          <a:p>
            <a:pPr marL="228600" lvl="1" indent="-228600" fontAlgn="auto">
              <a:spcBef>
                <a:spcPts val="0"/>
              </a:spcBef>
              <a:spcAft>
                <a:spcPts val="1200"/>
              </a:spcAft>
              <a:buClr>
                <a:schemeClr val="accent1"/>
              </a:buClr>
              <a:buFont typeface="Wingdings" panose="05000000000000000000" pitchFamily="2" charset="2"/>
              <a:buChar char="§"/>
            </a:pPr>
            <a:r>
              <a:rPr lang="en-US" sz="2700">
                <a:latin typeface="+mn-lt"/>
              </a:rPr>
              <a:t>Saturated fat is a better indicator of the food’s overall nutrition quality</a:t>
            </a:r>
          </a:p>
        </p:txBody>
      </p:sp>
    </p:spTree>
    <p:extLst>
      <p:ext uri="{BB962C8B-B14F-4D97-AF65-F5344CB8AC3E}">
        <p14:creationId xmlns:p14="http://schemas.microsoft.com/office/powerpoint/2010/main" val="370369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C:\Users\sdoerksen2\Desktop\dsBuff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72" y="1665916"/>
            <a:ext cx="2646302" cy="49845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defRPr/>
            </a:pPr>
            <a:r>
              <a:rPr lang="en-US" sz="4400" cap="none"/>
              <a:t>LABEL READING</a:t>
            </a:r>
          </a:p>
        </p:txBody>
      </p:sp>
      <p:sp>
        <p:nvSpPr>
          <p:cNvPr id="3" name="TextBox 2"/>
          <p:cNvSpPr txBox="1"/>
          <p:nvPr/>
        </p:nvSpPr>
        <p:spPr>
          <a:xfrm>
            <a:off x="335572" y="2604488"/>
            <a:ext cx="2646302" cy="477054"/>
          </a:xfrm>
          <a:prstGeom prst="rect">
            <a:avLst/>
          </a:prstGeom>
          <a:solidFill>
            <a:srgbClr val="EDEDE5"/>
          </a:solidFill>
        </p:spPr>
        <p:txBody>
          <a:bodyPr wrap="square" rtlCol="0">
            <a:spAutoFit/>
          </a:bodyPr>
          <a:lstStyle/>
          <a:p>
            <a:r>
              <a:rPr lang="en-US" sz="1250">
                <a:solidFill>
                  <a:schemeClr val="tx1">
                    <a:lumMod val="85000"/>
                    <a:lumOff val="15000"/>
                  </a:schemeClr>
                </a:solidFill>
                <a:latin typeface="Arial" panose="020B0604020202020204" pitchFamily="34" charset="0"/>
                <a:cs typeface="Arial" panose="020B0604020202020204" pitchFamily="34" charset="0"/>
              </a:rPr>
              <a:t>2 ½” piece (1/10</a:t>
            </a:r>
            <a:r>
              <a:rPr lang="en-US" sz="1250" baseline="30000">
                <a:solidFill>
                  <a:schemeClr val="tx1">
                    <a:lumMod val="85000"/>
                    <a:lumOff val="15000"/>
                  </a:schemeClr>
                </a:solidFill>
                <a:latin typeface="Arial" panose="020B0604020202020204" pitchFamily="34" charset="0"/>
                <a:cs typeface="Arial" panose="020B0604020202020204" pitchFamily="34" charset="0"/>
              </a:rPr>
              <a:t>th</a:t>
            </a:r>
            <a:r>
              <a:rPr lang="en-US" sz="1250">
                <a:solidFill>
                  <a:schemeClr val="tx1">
                    <a:lumMod val="85000"/>
                    <a:lumOff val="15000"/>
                  </a:schemeClr>
                </a:solidFill>
                <a:latin typeface="Arial" panose="020B0604020202020204" pitchFamily="34" charset="0"/>
                <a:cs typeface="Arial" panose="020B0604020202020204" pitchFamily="34" charset="0"/>
              </a:rPr>
              <a:t> of sausage ring)</a:t>
            </a:r>
          </a:p>
          <a:p>
            <a:endParaRPr lang="en-US" sz="1250">
              <a:solidFill>
                <a:schemeClr val="tx1">
                  <a:lumMod val="85000"/>
                  <a:lumOff val="15000"/>
                </a:schemeClr>
              </a:solidFill>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A0182860-38D5-4C3C-9BAF-C81923E71790}"/>
              </a:ext>
            </a:extLst>
          </p:cNvPr>
          <p:cNvSpPr/>
          <p:nvPr/>
        </p:nvSpPr>
        <p:spPr>
          <a:xfrm>
            <a:off x="355601" y="4945663"/>
            <a:ext cx="2626274" cy="266615"/>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a:xfrm>
            <a:off x="3218358" y="3641768"/>
            <a:ext cx="5165762" cy="2607790"/>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228600" indent="-228600" fontAlgn="auto">
              <a:spcBef>
                <a:spcPts val="0"/>
              </a:spcBef>
              <a:spcAft>
                <a:spcPts val="1200"/>
              </a:spcAft>
              <a:buClr>
                <a:schemeClr val="accent1"/>
              </a:buClr>
              <a:buNone/>
            </a:pPr>
            <a:r>
              <a:rPr lang="en-US" sz="3200" b="1"/>
              <a:t>d)  Fibre</a:t>
            </a:r>
          </a:p>
          <a:p>
            <a:pPr marL="228600" lvl="1" indent="-228600" fontAlgn="auto">
              <a:spcBef>
                <a:spcPts val="0"/>
              </a:spcBef>
              <a:spcAft>
                <a:spcPts val="1800"/>
              </a:spcAft>
              <a:buClr>
                <a:schemeClr val="accent1"/>
              </a:buClr>
              <a:buFont typeface="Wingdings" panose="05000000000000000000" pitchFamily="2" charset="2"/>
              <a:buChar char="§"/>
            </a:pPr>
            <a:r>
              <a:rPr lang="en-US" sz="3200">
                <a:solidFill>
                  <a:schemeClr val="tx1"/>
                </a:solidFill>
              </a:rPr>
              <a:t>Aim for 15% DV or more</a:t>
            </a:r>
            <a:br>
              <a:rPr lang="en-US" sz="3200" b="1">
                <a:solidFill>
                  <a:schemeClr val="tx1"/>
                </a:solidFill>
              </a:rPr>
            </a:br>
            <a:r>
              <a:rPr lang="en-US" sz="3200">
                <a:solidFill>
                  <a:schemeClr val="tx1"/>
                </a:solidFill>
              </a:rPr>
              <a:t>(the higher, the better)</a:t>
            </a:r>
          </a:p>
        </p:txBody>
      </p:sp>
    </p:spTree>
    <p:extLst>
      <p:ext uri="{BB962C8B-B14F-4D97-AF65-F5344CB8AC3E}">
        <p14:creationId xmlns:p14="http://schemas.microsoft.com/office/powerpoint/2010/main" val="382143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cap="none"/>
              <a:t>COMPARING FOODS</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06" t="660" r="2648" b="740"/>
          <a:stretch/>
        </p:blipFill>
        <p:spPr>
          <a:xfrm>
            <a:off x="234640" y="1931212"/>
            <a:ext cx="4206240" cy="4345229"/>
          </a:xfrm>
        </p:spPr>
      </p:pic>
      <p:pic>
        <p:nvPicPr>
          <p:cNvPr id="7"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10721" t="16896" r="17759" b="6016"/>
          <a:stretch/>
        </p:blipFill>
        <p:spPr>
          <a:xfrm>
            <a:off x="4685606" y="1983633"/>
            <a:ext cx="4195155" cy="4223311"/>
          </a:xfrm>
          <a:prstGeom prst="rect">
            <a:avLst/>
          </a:prstGeom>
        </p:spPr>
      </p:pic>
    </p:spTree>
    <p:extLst>
      <p:ext uri="{BB962C8B-B14F-4D97-AF65-F5344CB8AC3E}">
        <p14:creationId xmlns:p14="http://schemas.microsoft.com/office/powerpoint/2010/main" val="23647036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989423" y="383739"/>
            <a:ext cx="7239000" cy="822325"/>
          </a:xfrm>
        </p:spPr>
        <p:txBody>
          <a:bodyPr/>
          <a:lstStyle/>
          <a:p>
            <a:r>
              <a:rPr lang="en-US" altLang="en-US" sz="4400" cap="none"/>
              <a:t>LABEL READING</a:t>
            </a:r>
            <a:endParaRPr lang="en-US" sz="4400" cap="none"/>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74" y="2119747"/>
            <a:ext cx="7887930" cy="4045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5427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235" y="4193627"/>
            <a:ext cx="6324600" cy="1645920"/>
          </a:xfrm>
        </p:spPr>
        <p:txBody>
          <a:bodyPr/>
          <a:lstStyle/>
          <a:p>
            <a:r>
              <a:rPr lang="en-US" sz="4400"/>
              <a:t>TRUE OR FALSE?</a:t>
            </a:r>
          </a:p>
        </p:txBody>
      </p:sp>
      <p:pic>
        <p:nvPicPr>
          <p:cNvPr id="111618" name="Picture 2" descr="Should we use questions to teach? – Part 1 | ...to the re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866" y="583324"/>
            <a:ext cx="3200403" cy="3200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681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3" descr="C:\Users\sdoerksen2\Desktop\label4.jpg"/>
          <p:cNvPicPr>
            <a:picLocks noChangeAspect="1" noChangeArrowheads="1"/>
          </p:cNvPicPr>
          <p:nvPr/>
        </p:nvPicPr>
        <p:blipFill rotWithShape="1">
          <a:blip r:embed="rId3">
            <a:extLst>
              <a:ext uri="{28A0092B-C50C-407E-A947-70E740481C1C}">
                <a14:useLocalDpi xmlns:a14="http://schemas.microsoft.com/office/drawing/2010/main" val="0"/>
              </a:ext>
            </a:extLst>
          </a:blip>
          <a:srcRect l="4295"/>
          <a:stretch/>
        </p:blipFill>
        <p:spPr bwMode="auto">
          <a:xfrm>
            <a:off x="741858" y="1703015"/>
            <a:ext cx="2260752" cy="38195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4400" cap="none"/>
              <a:t>COMPARING FOODS</a:t>
            </a:r>
          </a:p>
        </p:txBody>
      </p:sp>
      <p:sp>
        <p:nvSpPr>
          <p:cNvPr id="10" name="Rounded Rectangle 9">
            <a:extLst>
              <a:ext uri="{FF2B5EF4-FFF2-40B4-BE49-F238E27FC236}">
                <a16:creationId xmlns:a16="http://schemas.microsoft.com/office/drawing/2014/main" id="{A0182860-38D5-4C3C-9BAF-C81923E71790}"/>
              </a:ext>
            </a:extLst>
          </p:cNvPr>
          <p:cNvSpPr/>
          <p:nvPr/>
        </p:nvSpPr>
        <p:spPr>
          <a:xfrm>
            <a:off x="3818071" y="2157115"/>
            <a:ext cx="2278125" cy="26223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A0182860-38D5-4C3C-9BAF-C81923E71790}"/>
              </a:ext>
            </a:extLst>
          </p:cNvPr>
          <p:cNvSpPr/>
          <p:nvPr/>
        </p:nvSpPr>
        <p:spPr>
          <a:xfrm>
            <a:off x="3817309" y="3401568"/>
            <a:ext cx="1654460" cy="21121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A0182860-38D5-4C3C-9BAF-C81923E71790}"/>
              </a:ext>
            </a:extLst>
          </p:cNvPr>
          <p:cNvSpPr/>
          <p:nvPr/>
        </p:nvSpPr>
        <p:spPr>
          <a:xfrm>
            <a:off x="3829807" y="3401568"/>
            <a:ext cx="1634647" cy="485482"/>
          </a:xfrm>
          <a:prstGeom prst="roundRect">
            <a:avLst/>
          </a:prstGeom>
          <a:noFill/>
          <a:ln w="762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a:xfrm>
            <a:off x="6376953" y="2157115"/>
            <a:ext cx="2755078" cy="3759924"/>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fontAlgn="auto">
              <a:spcBef>
                <a:spcPts val="600"/>
              </a:spcBef>
              <a:spcAft>
                <a:spcPts val="1200"/>
              </a:spcAft>
              <a:buNone/>
            </a:pPr>
            <a:r>
              <a:rPr lang="en-US" sz="2800">
                <a:solidFill>
                  <a:schemeClr val="tx1"/>
                </a:solidFill>
              </a:rPr>
              <a:t>1) Serving size</a:t>
            </a:r>
          </a:p>
          <a:p>
            <a:pPr marL="0" indent="0" fontAlgn="auto">
              <a:spcBef>
                <a:spcPts val="600"/>
              </a:spcBef>
              <a:spcAft>
                <a:spcPts val="1200"/>
              </a:spcAft>
              <a:buNone/>
            </a:pPr>
            <a:r>
              <a:rPr lang="en-US" sz="2800">
                <a:solidFill>
                  <a:schemeClr val="tx1"/>
                </a:solidFill>
              </a:rPr>
              <a:t>2) Saturated fat</a:t>
            </a:r>
          </a:p>
          <a:p>
            <a:pPr marL="0" indent="0" fontAlgn="auto">
              <a:spcBef>
                <a:spcPts val="600"/>
              </a:spcBef>
              <a:spcAft>
                <a:spcPts val="1200"/>
              </a:spcAft>
              <a:buNone/>
            </a:pPr>
            <a:r>
              <a:rPr lang="en-US" sz="2800">
                <a:solidFill>
                  <a:schemeClr val="tx1"/>
                </a:solidFill>
              </a:rPr>
              <a:t>3) Sodium</a:t>
            </a:r>
          </a:p>
          <a:p>
            <a:pPr marL="0" indent="0" fontAlgn="auto">
              <a:spcBef>
                <a:spcPts val="600"/>
              </a:spcBef>
              <a:spcAft>
                <a:spcPts val="1200"/>
              </a:spcAft>
              <a:buNone/>
            </a:pPr>
            <a:r>
              <a:rPr lang="en-US" sz="2800">
                <a:solidFill>
                  <a:schemeClr val="tx1"/>
                </a:solidFill>
              </a:rPr>
              <a:t>4) Fibre</a:t>
            </a:r>
          </a:p>
        </p:txBody>
      </p:sp>
      <p:sp>
        <p:nvSpPr>
          <p:cNvPr id="20" name="Content Placeholder 2"/>
          <p:cNvSpPr txBox="1">
            <a:spLocks/>
          </p:cNvSpPr>
          <p:nvPr/>
        </p:nvSpPr>
        <p:spPr>
          <a:xfrm>
            <a:off x="3711968" y="5094206"/>
            <a:ext cx="2512463" cy="1132980"/>
          </a:xfrm>
          <a:prstGeom prst="roundRect">
            <a:avLst/>
          </a:prstGeom>
          <a:solidFill>
            <a:schemeClr val="accent4">
              <a:lumMod val="75000"/>
            </a:schemeClr>
          </a:solidFill>
          <a:ln>
            <a:solidFill>
              <a:schemeClr val="accent4">
                <a:lumMod val="75000"/>
              </a:schemeClr>
            </a:solidFill>
          </a:ln>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lgn="ctr" fontAlgn="auto">
              <a:spcBef>
                <a:spcPts val="0"/>
              </a:spcBef>
              <a:spcAft>
                <a:spcPts val="0"/>
              </a:spcAft>
              <a:buNone/>
            </a:pPr>
            <a:r>
              <a:rPr lang="en-US" sz="3000">
                <a:solidFill>
                  <a:schemeClr val="bg1"/>
                </a:solidFill>
              </a:rPr>
              <a:t>37 g net carb per 2/3 cup</a:t>
            </a:r>
          </a:p>
        </p:txBody>
      </p:sp>
      <p:pic>
        <p:nvPicPr>
          <p:cNvPr id="21"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906" t="660" r="2648" b="740"/>
          <a:stretch/>
        </p:blipFill>
        <p:spPr>
          <a:xfrm>
            <a:off x="145594" y="1637702"/>
            <a:ext cx="717739" cy="741455"/>
          </a:xfrm>
        </p:spPr>
      </p:pic>
      <p:pic>
        <p:nvPicPr>
          <p:cNvPr id="22"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259531" y="1709822"/>
            <a:ext cx="3070123" cy="492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l="10721" t="16896" r="17759" b="6016"/>
          <a:stretch/>
        </p:blipFill>
        <p:spPr>
          <a:xfrm>
            <a:off x="5319907" y="1783871"/>
            <a:ext cx="932212" cy="938468"/>
          </a:xfrm>
          <a:prstGeom prst="rect">
            <a:avLst/>
          </a:prstGeom>
        </p:spPr>
      </p:pic>
      <p:pic>
        <p:nvPicPr>
          <p:cNvPr id="109570" name="Picture 2" descr="C:\Users\sdoerksen2\Desktop\label1.jpg"/>
          <p:cNvPicPr>
            <a:picLocks noChangeAspect="1" noChangeArrowheads="1"/>
          </p:cNvPicPr>
          <p:nvPr/>
        </p:nvPicPr>
        <p:blipFill rotWithShape="1">
          <a:blip r:embed="rId7">
            <a:extLst>
              <a:ext uri="{28A0092B-C50C-407E-A947-70E740481C1C}">
                <a14:useLocalDpi xmlns:a14="http://schemas.microsoft.com/office/drawing/2010/main" val="0"/>
              </a:ext>
            </a:extLst>
          </a:blip>
          <a:srcRect r="8359" b="9667"/>
          <a:stretch/>
        </p:blipFill>
        <p:spPr bwMode="auto">
          <a:xfrm>
            <a:off x="741859" y="5522540"/>
            <a:ext cx="2260752" cy="1049710"/>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24" name="Picture 2" descr="C:\Users\sdoerksen2\Desktop\label1.jpg"/>
          <p:cNvPicPr>
            <a:picLocks noChangeAspect="1" noChangeArrowheads="1"/>
          </p:cNvPicPr>
          <p:nvPr/>
        </p:nvPicPr>
        <p:blipFill rotWithShape="1">
          <a:blip r:embed="rId7">
            <a:extLst>
              <a:ext uri="{28A0092B-C50C-407E-A947-70E740481C1C}">
                <a14:useLocalDpi xmlns:a14="http://schemas.microsoft.com/office/drawing/2010/main" val="0"/>
              </a:ext>
            </a:extLst>
          </a:blip>
          <a:srcRect l="76525" r="1611" b="9667"/>
          <a:stretch/>
        </p:blipFill>
        <p:spPr bwMode="auto">
          <a:xfrm>
            <a:off x="2463235" y="5522540"/>
            <a:ext cx="539376" cy="104971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A0182860-38D5-4C3C-9BAF-C81923E71790}"/>
              </a:ext>
            </a:extLst>
          </p:cNvPr>
          <p:cNvSpPr/>
          <p:nvPr/>
        </p:nvSpPr>
        <p:spPr>
          <a:xfrm>
            <a:off x="784990" y="1703015"/>
            <a:ext cx="2226248" cy="339702"/>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A0182860-38D5-4C3C-9BAF-C81923E71790}"/>
              </a:ext>
            </a:extLst>
          </p:cNvPr>
          <p:cNvSpPr/>
          <p:nvPr/>
        </p:nvSpPr>
        <p:spPr>
          <a:xfrm>
            <a:off x="3199148" y="2270357"/>
            <a:ext cx="2052369" cy="469233"/>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A0182860-38D5-4C3C-9BAF-C81923E71790}"/>
              </a:ext>
            </a:extLst>
          </p:cNvPr>
          <p:cNvSpPr/>
          <p:nvPr/>
        </p:nvSpPr>
        <p:spPr>
          <a:xfrm>
            <a:off x="759112" y="2959596"/>
            <a:ext cx="2226248" cy="339702"/>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A0182860-38D5-4C3C-9BAF-C81923E71790}"/>
              </a:ext>
            </a:extLst>
          </p:cNvPr>
          <p:cNvSpPr/>
          <p:nvPr/>
        </p:nvSpPr>
        <p:spPr>
          <a:xfrm>
            <a:off x="3235950" y="3681454"/>
            <a:ext cx="3093703" cy="329184"/>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A0182860-38D5-4C3C-9BAF-C81923E71790}"/>
              </a:ext>
            </a:extLst>
          </p:cNvPr>
          <p:cNvSpPr/>
          <p:nvPr/>
        </p:nvSpPr>
        <p:spPr>
          <a:xfrm>
            <a:off x="749809" y="3815083"/>
            <a:ext cx="2226248" cy="339702"/>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A0182860-38D5-4C3C-9BAF-C81923E71790}"/>
              </a:ext>
            </a:extLst>
          </p:cNvPr>
          <p:cNvSpPr/>
          <p:nvPr/>
        </p:nvSpPr>
        <p:spPr>
          <a:xfrm>
            <a:off x="3235544" y="4318884"/>
            <a:ext cx="3093703" cy="329184"/>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A0182860-38D5-4C3C-9BAF-C81923E71790}"/>
              </a:ext>
            </a:extLst>
          </p:cNvPr>
          <p:cNvSpPr/>
          <p:nvPr/>
        </p:nvSpPr>
        <p:spPr>
          <a:xfrm>
            <a:off x="753186" y="4382492"/>
            <a:ext cx="2226248" cy="339702"/>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A0182860-38D5-4C3C-9BAF-C81923E71790}"/>
              </a:ext>
            </a:extLst>
          </p:cNvPr>
          <p:cNvSpPr/>
          <p:nvPr/>
        </p:nvSpPr>
        <p:spPr>
          <a:xfrm>
            <a:off x="3255044" y="4814250"/>
            <a:ext cx="3093703" cy="320040"/>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47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fade">
                                      <p:cBhvr>
                                        <p:cTn id="20" dur="500"/>
                                        <p:tgtEl>
                                          <p:spTgt spid="16">
                                            <p:txEl>
                                              <p:pRg st="1" end="1"/>
                                            </p:txEl>
                                          </p:spTgt>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2" end="2"/>
                                            </p:txEl>
                                          </p:spTgt>
                                        </p:tgtEl>
                                        <p:attrNameLst>
                                          <p:attrName>style.visibility</p:attrName>
                                        </p:attrNameLst>
                                      </p:cBhvr>
                                      <p:to>
                                        <p:strVal val="visible"/>
                                      </p:to>
                                    </p:set>
                                    <p:animEffect transition="in" filter="fade">
                                      <p:cBhvr>
                                        <p:cTn id="37" dur="500"/>
                                        <p:tgtEl>
                                          <p:spTgt spid="16">
                                            <p:txEl>
                                              <p:pRg st="2" end="2"/>
                                            </p:txEl>
                                          </p:spTgt>
                                        </p:tgtEl>
                                      </p:cBhvr>
                                    </p:animEffect>
                                  </p:childTnLst>
                                </p:cTn>
                              </p:par>
                              <p:par>
                                <p:cTn id="38" presetID="1" presetClass="exit" presetSubtype="0" fill="hold" grpId="1" nodeType="withEffect">
                                  <p:stCondLst>
                                    <p:cond delay="0"/>
                                  </p:stCondLst>
                                  <p:childTnLst>
                                    <p:set>
                                      <p:cBhvr>
                                        <p:cTn id="39" dur="1" fill="hold">
                                          <p:stCondLst>
                                            <p:cond delay="0"/>
                                          </p:stCondLst>
                                        </p:cTn>
                                        <p:tgtEl>
                                          <p:spTgt spid="26"/>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2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xEl>
                                              <p:pRg st="3" end="3"/>
                                            </p:txEl>
                                          </p:spTgt>
                                        </p:tgtEl>
                                        <p:attrNameLst>
                                          <p:attrName>style.visibility</p:attrName>
                                        </p:attrNameLst>
                                      </p:cBhvr>
                                      <p:to>
                                        <p:strVal val="visible"/>
                                      </p:to>
                                    </p:set>
                                    <p:animEffect transition="in" filter="fade">
                                      <p:cBhvr>
                                        <p:cTn id="54" dur="500"/>
                                        <p:tgtEl>
                                          <p:spTgt spid="16">
                                            <p:txEl>
                                              <p:pRg st="3" end="3"/>
                                            </p:txEl>
                                          </p:spTgt>
                                        </p:tgtEl>
                                      </p:cBhvr>
                                    </p:animEffect>
                                  </p:childTnLst>
                                </p:cTn>
                              </p:par>
                              <p:par>
                                <p:cTn id="55" presetID="1" presetClass="exit" presetSubtype="0" fill="hold" grpId="1" nodeType="withEffect">
                                  <p:stCondLst>
                                    <p:cond delay="0"/>
                                  </p:stCondLst>
                                  <p:childTnLst>
                                    <p:set>
                                      <p:cBhvr>
                                        <p:cTn id="56" dur="1" fill="hold">
                                          <p:stCondLst>
                                            <p:cond delay="0"/>
                                          </p:stCondLst>
                                        </p:cTn>
                                        <p:tgtEl>
                                          <p:spTgt spid="2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5" grpId="0" animBg="1"/>
      <p:bldP spid="25" grpId="1" animBg="1"/>
      <p:bldP spid="26" grpId="0" animBg="1"/>
      <p:bldP spid="26" grpId="1" animBg="1"/>
      <p:bldP spid="27" grpId="0" animBg="1"/>
      <p:bldP spid="27" grpId="1" animBg="1"/>
      <p:bldP spid="28" grpId="0" animBg="1"/>
      <p:bldP spid="28" grpId="1" animBg="1"/>
      <p:bldP spid="30" grpId="0" animBg="1"/>
      <p:bldP spid="30" grpId="1" animBg="1"/>
      <p:bldP spid="31" grpId="0" animBg="1"/>
      <p:bldP spid="3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1203" y="1939987"/>
            <a:ext cx="6966993" cy="4406900"/>
          </a:xfrm>
        </p:spPr>
      </p:pic>
      <p:sp>
        <p:nvSpPr>
          <p:cNvPr id="2" name="Title 1"/>
          <p:cNvSpPr>
            <a:spLocks noGrp="1"/>
          </p:cNvSpPr>
          <p:nvPr>
            <p:ph type="title"/>
          </p:nvPr>
        </p:nvSpPr>
        <p:spPr>
          <a:xfrm>
            <a:off x="204716" y="355847"/>
            <a:ext cx="8679976" cy="1054394"/>
          </a:xfrm>
        </p:spPr>
        <p:txBody>
          <a:bodyPr rtlCol="0">
            <a:noAutofit/>
          </a:bodyPr>
          <a:lstStyle/>
          <a:p>
            <a:pPr eaLnBrk="1" fontAlgn="auto" hangingPunct="1">
              <a:spcAft>
                <a:spcPts val="0"/>
              </a:spcAft>
              <a:defRPr/>
            </a:pPr>
            <a:r>
              <a:rPr lang="en-US"/>
              <a:t>Take home point:</a:t>
            </a:r>
            <a:br>
              <a:rPr lang="en-US"/>
            </a:br>
            <a:r>
              <a:rPr lang="en-US" sz="2700"/>
              <a:t>The overall pattern is what matters most!</a:t>
            </a:r>
          </a:p>
        </p:txBody>
      </p:sp>
    </p:spTree>
    <p:extLst>
      <p:ext uri="{BB962C8B-B14F-4D97-AF65-F5344CB8AC3E}">
        <p14:creationId xmlns:p14="http://schemas.microsoft.com/office/powerpoint/2010/main" val="2697580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8549"/>
            <a:ext cx="8381260" cy="1054394"/>
          </a:xfrm>
        </p:spPr>
        <p:txBody>
          <a:bodyPr/>
          <a:lstStyle/>
          <a:p>
            <a:r>
              <a:rPr lang="en-US" sz="3600">
                <a:solidFill>
                  <a:srgbClr val="FFFFFF"/>
                </a:solidFill>
              </a:rPr>
              <a:t>BALANCED MEALS:</a:t>
            </a:r>
            <a:br>
              <a:rPr lang="en-US" sz="3600">
                <a:solidFill>
                  <a:srgbClr val="FFFFFF"/>
                </a:solidFill>
              </a:rPr>
            </a:br>
            <a:r>
              <a:rPr lang="en-US" sz="3600">
                <a:solidFill>
                  <a:srgbClr val="FFFFFF"/>
                </a:solidFill>
              </a:rPr>
              <a:t>HEALTHY PLATE METHOD</a:t>
            </a:r>
            <a:endParaRPr lang="en-US" sz="360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907520" y="1687730"/>
            <a:ext cx="4921215" cy="491445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315309" y="2270234"/>
            <a:ext cx="3563006" cy="4206765"/>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0" indent="0" fontAlgn="auto">
              <a:spcAft>
                <a:spcPts val="1200"/>
              </a:spcAft>
              <a:buFont typeface="Wingdings 2" pitchFamily="18" charset="2"/>
              <a:buNone/>
            </a:pPr>
            <a:r>
              <a:rPr lang="en-CA" sz="2800">
                <a:solidFill>
                  <a:schemeClr val="tx1"/>
                </a:solidFill>
              </a:rPr>
              <a:t>Benefits to using the Plate Method:</a:t>
            </a:r>
          </a:p>
          <a:p>
            <a:pPr fontAlgn="auto">
              <a:spcAft>
                <a:spcPts val="0"/>
              </a:spcAft>
            </a:pPr>
            <a:r>
              <a:rPr lang="en-CA" sz="2800">
                <a:solidFill>
                  <a:schemeClr val="tx1"/>
                </a:solidFill>
              </a:rPr>
              <a:t>Healthy, balanced meals</a:t>
            </a:r>
          </a:p>
          <a:p>
            <a:pPr fontAlgn="auto">
              <a:spcAft>
                <a:spcPts val="0"/>
              </a:spcAft>
            </a:pPr>
            <a:r>
              <a:rPr lang="en-CA" sz="2800">
                <a:solidFill>
                  <a:schemeClr val="tx1"/>
                </a:solidFill>
              </a:rPr>
              <a:t>Portion control</a:t>
            </a:r>
          </a:p>
          <a:p>
            <a:pPr fontAlgn="auto">
              <a:spcAft>
                <a:spcPts val="0"/>
              </a:spcAft>
            </a:pPr>
            <a:r>
              <a:rPr lang="en-CA" sz="2800">
                <a:solidFill>
                  <a:schemeClr val="tx1"/>
                </a:solidFill>
              </a:rPr>
              <a:t>Increase fullness &amp; satiety</a:t>
            </a:r>
          </a:p>
        </p:txBody>
      </p:sp>
    </p:spTree>
    <p:extLst>
      <p:ext uri="{BB962C8B-B14F-4D97-AF65-F5344CB8AC3E}">
        <p14:creationId xmlns:p14="http://schemas.microsoft.com/office/powerpoint/2010/main" val="209529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Four Cheese Pizza with Blue Cheese &amp; Side Salad with Roast Garlic  Vinaigrette – You Plate It: Dinnertime Meal Kits Made With Love in Pe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050" y="520263"/>
            <a:ext cx="8607972" cy="5738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8309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g;base64,%20/9j/4AAQSkZJRgABAQEAYABgAAD/2wBDAAUDBAQEAwUEBAQFBQUGBwwIBwcHBw8LCwkMEQ8SEhEPERETFhwXExQaFRERGCEYGh0dHx8fExciJCIeJBweHx7/2wBDAQUFBQcGBw4ICA4eFBEUHh4eHh4eHh4eHh4eHh4eHh4eHh4eHh4eHh4eHh4eHh4eHh4eHh4eHh4eHh4eHh4eHh7/wAARCACaAP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JFLRRQAUUUUAFFFFABRSVRv9Y0uxbbeahawN/deQA/lSclHVjSb2Mr4iTzReHJY4X2GbEZI64PpXnug+FJb6wSO8aWKzLGRmPEk47KP7o/8ArV1et61p+ua7Z6fYyPOluxlmdV+QEdBnv1rTk3DPXJ9q+azGUKtZyvdLQ9nDTnQpKNrN6lSxsrext0trO3SCNRgBRg//AF6kbbHnc4Bz0Jpojd9xWRt3pkVnyTCG7H2sNg/KhyTkn2xXlVKj00NIxc29TTjmDDPylf7wPWo76wstUh+zX8MUyPyA4/UGoXuYzL5YPA4JGPyqW2Aa4LtLuAGFHpVRqPbcTi4+9sczqvh3+yIjJptvbeXn5mkXOPxHNYU/9vSOqWsdkzsdqhSep+teoSIHUrJhgR0NcM01tY+IkkDFYYbjH07flV1KS0s7I7cNiZSi+ZXaO40y2a0s7e13BikYDse5xyfzqSZ1RsFQSOuamUAEdCD3FVtT2qAzR5OfXFdVa8YaHkxfNPXqMnMSwb4ZhGSOdxyKq2cckl5ueJFVOef51RuLe4MxkhZY4s5Knkn3q5YTtJA6sjMwGAw4rz1OM6iurHW6fLDR3L6YeY5ycGpIZAZnEb71PQHoKpWEMm/95PsA6qDnNaMUSK5dRgAYHHWuylzTs1octTljoYHxA0aPWvD01vIgMkf7yI9w46YryrSPHnivwzLt+2NdWUXDRXPzgEcEZ+8v617Tqkvl2srqTjaeDXjl/BeXjy301nDPGzFg0bhHA9+x/GssROpTqKdJtM9PL4wqU3Tqq6PafBni/SvE1kJLWQRXK8S20hAdT7eo966OvmFY2lkW4srpkuVyVdXCTRn1HZq77RvixfWRig1/R5JYUVVkurc5kz03NGf6V62CzqE1y19H36M48bk8oPmo6rt1X+Z7BRWfoWsabrdit5pl3HcwsOqnlT6EdQfrWhXvRkpK8XoeI007NBRRRTEFFFFABRRRQAUUUUAFU9X1G10uwlvbyQJFGMn1J9B6mrMsixxtJIyoijLMTgAV4l458SSa/rPlxo0tnEzCzjQcSEcF2/z0+tcOOxiw0L9XsdmCwjxM7dFubGs+PNSvpjFpTrbEsFSLGXA7sx6CuDj8JrN4ok1zUb64u53yfK3HYD7Z5/GtZmaztv3ELSXMzbpZZBtUN7+w7AUgspJlbzdQumZ/vFW2qfYDsK+Yq1qlV3m22fS0qNOkrQVjd8G3Cx+IpIDsUeQNqjgAbjniu/HOc5Ht0NeE3twugeJ7SeLcvnjYpLE5I5xk16h4a8V2N9DsuJgkq+p4NFKsk+WWhxYyi2+aJrXq6hG5a1COpHO4ZI+lUJVvIQAwBJxucDp7V0MF5A6AI8bj1DZp8phmQb0jce/aiWC5vejNnLDEOGjic/JY+dJ5uZAxAGF4A/8Ar1o6bD9ntwvl7AT93dnNLJcWVqgAniTHYvXPeIfGun2CsI5BPKM4CngVPLToPnm9TS9SsuVLQ1PEerQaVZSXM7DABKgnrXgupeKJ7pbi4cnMpZlZTwOuDVbxz4xutWuWtVlMk8oICr0RT39qxIbAmPYu/hcYPSueddzfM9F0PSw1BU1bqfQnw68cWHiDTbUbit0bdC6nGMgYOD9a7UNHMANwPtmvi+3vtY8L6qlzZsZLTfuliB+YDuV/wr1PwZ8WYpZWg+0pcELypfa6j6GuhYqUF7yvHuv1OOrglJ3hoz3xoomXZtCk8A1WttNFqZPKZXRjuIPY+1cJa/Ea1aM7lKn0JyKWX4mWinZ5Y5/izSeLwsmpPcw+qYhXS2PQI4VWXznYLgdDxzSXt2sEbGSRRgZyeleWah8R4ArNGA79iWzXEeLfiLLJaPJdXawQrn+Lr/jS+vRty04tsuOBk3ebPR/F/iyFbaS2t5SzkEbyeBnisHQxPBYxQuS5C4J65NZnw18G6l4sSDWvEEV1p+khlktrV/kmvO4Zv7kft1PtXs2n6TYWL7rWziicDGR6fjTpUqnxVHqzd4ilR92Op5++lR3g/faV5mec+SQfrms6+8Nx8+S09s2MFZQWX/GvXJGyMh1wc80xpIVCmVgAfXpVyo038Qo5hNbI8Z0S01bw9qL3+jX0UVzkGSMSnZIPRlNereC/iJpuuXaaZdxmw1EqNqOfkmPfYf6Gp7zSdJvmD3WnQynGQ5Xa2PqOa858deDxoq/2hpXmy2jPuCE/vLdvVT6VtQrVsH71N3j1Qqn1fHPlmrS6M93FLXmnww8fvqQh0nXWC3h+SK4I2iUj+FvRv0NelV9PhsTTxEFODPAxGHnh58k0LRRRXQYhRRRQAUnalrN8RatbaJpFxqN0wCRLkDuzdlHuTUykopyew4xcmktziPixr3nY8OWcjM7Ya6VDgt3WPPYdz7fWuNjhIJ24eRgA7jgD/ZUdh/Oo9Kaa7lvdaumJlvJGIz1Ve/8Ah+FaFjHdXGFtbVpZH/1aDn/gTH+EV8jiK/t6jm/l6H1eHoqhTUF8yIQyKuxhvX0qSKIx8jp/drqdM8LCOPOoXxkkPL+WMD6D2rVh0DSoxlbTzPTcSalUpMznjKcXbc8k8XW7XthNHFtE4UmFmGdr9j+deQ2/jS40GeSw8SLJaXKMR5yKWib8RyDX1lc+F9GnH7yxZPdHK15d8Tfg79sE2oaLm9VvmktJR+8B9VP8X061E6Ka99XX4hDFQk7J29ThdE+IcU0O6w1hJADghZOQfpWpN8SL1IjHJqTKPXfXmeofDW2+0N/o7QyKcMMFSpHY0yH4fKD87SMM9GYmub2WG6TaOnln1iddefEW3/j1ASMT0VtxrNm1rVdcfbZxyW8B4Mjj5m+g7VLo3gy2t8EQoD67a9p+DvgWwe2OsX9ukoWYfZQegK9W9+f5VNKlSnU5aSu+7HVk6UHOpsY3w3+DtwwFz4ijeyg2hlRJAZpSfU/w/wA69MsvAPhG0IWPRY5WUdZ5Gc/zrqjgnp9TVNblWdlHY9c9a9R0qVPpd+Z4ssVWqPR2XkZh8H+GHUq/hzTGB7G3Fc54g+EHw81c7pfDcdpL2nspWhkX6EGutvNSa0JOQxPQHtTLPVbyYH/R1fB6oKzeKpRly9fQahXtzX09Tw7xb8DPEVjE7+CvF0lwO1pqQAZR/sydD+NeKX9t45gunt5byMSwSNG48v8AiBwRX3US0wO6FkyO+MiuC+IvgyDUG/tK0hU3QGJFCgB19frU1W4rnhFP5HVha/NLkqM+UY7HxrdSBJtR8lCOTHGAa9N+DPwsh13WH1LXpZbyCy2mRZHz5rnovsOMmuoi8OhGCyRiIdmYZFejfCyxt7TR7tVwW+1EOQe4Arno1p1ZqPLZHZioqlSck9Tq4IW8oMqhUAwOwAHQVHc3NvHC6rIXlIwAvan3kaSxgNK6L/snFZs2n2ckLLEksTYOJAxzV15TWkEvm/y/4J5VNRlrJlmKNjGF8zO3G5uuCe1RXkL+ajKCUHQgZbPrVG3kmtdsJvG+Ubm4yT+NX7NkvlWaFZAOpLZHP0rFctRcqWpvKLg+boaMbhoFALZHHz9aSWGOeJoZEV0cYKnuDUdvBMrnbJ8pP3WHT8adqE0dnZS3DsNsaFjngcV6NO9rs43pL3WeL38mmaTrGopdmaCy3OrNtJaHa3DADng8g17D8L9em1nQjDeTCa+syIpZB/y1GMq/4j9a8WRjq02oSyTfv2L3EIHRhnOPyrsPhNe/ZPEdjJtWNdTtTHIiuSN6nKk56HGRWeV4n2ddJfC3/X4/metmND2lC73X9fkez0UlFfYHygtFFFACE4FeKfFvxI15r0mnweXLaWUTLjOQZmHLf8BHH1zXoXxI8Rx6DoMjJJtvLkNDaY5+fH3voOteD6ctudRihlkMkeDJOzHblvQV4Gc4zlXsYvXqe3lOFu/bSWnQ6TwlDcaxFa6NaxyIqJ/pFx2Rc8/ia9UsbSCztktbOKOGJBgAdT9fesP4drH/AMItb3G2ANclnYRDjG4hfyAroj3+b8K8ylHkgtdTTGVnObitkIJCgKqp3ds9qil1QwNtkixjqdwFFzIsbnfhiFyMdTVT7OLyMuEB38h2AyBWc6lT4YPUxhCL1mtDZtZDPAHcZPXjtQynGVwCPeuehnvYpytxcxKvmbY2XOQPp061sRtux+8kdh/ERgVtSr8ys0Z1KDg99Dk/iB4dtL0DVhGyXCYSXZj94vqfcVw50QbsKrHn0r2K9hE1vJDJGCGHIzXn7NsEo5LIxXj1HauXE4eEp83c9fAV24cr6GB/Z6W+XkjyijJ9K9Y8IvB/wj1r9mx5fljG3pXl+uPczWJ8iR7YEEEMPvfUVvfC7xJE2nLpNwSJrRVjc5zz0zRhZRo1Ldx5hGVSmvI9AupJtn7uPd7ZxWBPaagtz564gRmzIqtnI7fQ10ccgkXcjZ9xUd6C0IVgMZ5PtXViKHtFzN7HkUavs3axzjQTXN3E7SEQAlZCxz+db6S28MAjgAdB0Yd6qSWka2rR2+1V5YjGQxqbTrJpLaN5cxsB9wcj8DWNKnKMmorVm1apGcU29ESi4iwd8oUjt61PKivFtzlSOtEdnBE3mBAXx972ps8myLcxA+pwAPWu2mpR+M5Lpv3Tza6Vre4uIDwY5GUjOc1W+H2tLp/i7UNAlIiW+Zbm2Ynhm24Zf0zSSyiW+vJ1bPnXDPkd+eK4X4gpdWmpWWsWqsZbVt6H1xnI/I15zlyvmR9FKHtIcr6o+ikZd22TKdiOopLqEuuIJBkjuOK8n8B/FS3vtPT7RNv2nYWIwVPo3oa7fT/FmmSTDdcNGPet/rFKfut2/BnjzwtSDujasdDjjZpJWDO3p0q+lrBHHtzjj+HisiXxFpyje91Ft6isXWfiBpFqrCKZHIHr0rSLw1JaWM3DEVHqdXdzW9rGpkO1R3Jry74oeLUktRp1pISZ2MShTyc9T9AK4j4l/E6SS1ItXaUlwscaH5nPt7e9QfD3TdS1OddW1zDysMrF2jXt+JrKrXco2jomduGwtpJyNIWVzbabZ3yO0aiTyicc7SMH8DWl4cv5bW8sm8sLHa34VJARhueR+H9aPE41i6ZrXTfJWFV/ebx29PSs1Ifsmm+QriQwhmdgON2Mk1zUabhUTXQ9GtNSg0+p9ORtuQGis3w1dG70WzuCeXhRv0or7xO58UalRzyCOMsxAABJJ7D1qSuA+KWtKY08N2t0UuLld9yUPzRQDqT6bjx+dZYisqNNzZrQpOrUUEeeeOdVm8Ta3PqEKu1lbKY4AegUdW+p6/TFZdjYJLYvcXCHfJH+6VeMA9Ca6BbW3bTfssOfKAI9+etYOgXzW+n3VrMrz/YXaMOF5ZB0OfbpXxVb36jnUe59hSShDkgtj0L4W30N14Wh+zuF8iR4So7bTXXENgMuWPpjr9a+efh/4om8M3Vxa3B2x3DfakRj1VjyPwINe2eHvEdlq0KS28wBYDK55reE4tctzycRSkpORpRx+ZKZJ0KjPC7RzUrkuR1C9AOmKkWSNiCSCfU02fbJhfMUZ6gN2qvZ8qdjm5m3qc/q9iJrpQSrFcMEXoT2J9K29Ht5be0JuJC0jHhs9B6VLBbW8OWVBubq7c5qUzDB5PHqaijh1GftJbl1a7nFQWxW1G6W3heQuBgEgHua8jVZL7UL6W2unt2M5LA5KPkZz7V1vjjXreGOS3jmSRlUljnO31rl/BEMs+nIwjeSeeRpCqjPX/62KxqyVapy9Eejg4eyhzdywI71k8u4igdQuN0bZz+Brjdaa+0W+bU9MjaSUf6yMfKzqO2K9atvDd7KxEsQtxjOW5/lUV94E+3R7ZbtcjodhyPxqnQm1axrLFUVuznvAfxS0e+jEMkjwzqcSwycMh9xXo+na9p2oR4hnjfPvXi/jL4F3dy7aho2pq93HyuG2Pn0z0NcIdR8Z+Bm2a5pmoeSjbftHlFefc9DVKVakrLVdn/nscsqNGtrF/16H1ejW68l1X8sGpTdwBeJEAHvXzBbfF62ZAJL9o+mRKpWoLn4wWasynVIQB6Gqjiqq0VJmbwKe8j6fm1K1RSTcIOOSWry74i/EO1RZbGymzH0eTPB9hXimr/FaW+RoLFpbqQjgICF/E1m6Dp+ratqa32qzMx3gpEo+SP8O/41NWpVnH3/AHV+LN6GEhCWmrPc9JcvZxshVgVBBB607VrFr/TpYJIcEj5cNk5p2heGb90WbR2WBTgyLID5JPfHofpXZW3hvbCvnXJaTHPlpx+tQk5aNHTOtTp7s+YfE/hfUrK9a80u4msLxeTtHD+zKeDWVJ448QaYnlappl05X+O2OUY+uDyPpX1VqXhGG8h8uR1cf9NE6fQ9q43XfhbcNG0lmsVx/wBMyfm/A96VmlaceZfiL2tKfwyszwDUPimrwhIIr+ST/nmYiD/hWRP4i8Va06x2dq1kjfeeX5j+Ar1u/wDBEVvcmK6smgmH8MibTVy28NxwJtNrtK4JLDBA+lJYnD0/gp6+Zaw85by0MP4VeDLLH9p6tPNe3v8AG0nO32Ar0LWtQOjaYP7Mt1Rnk2s8mTtGOtWvD6WNrALeHmdhluKu6pLZfYyl3A0sZOGXZkAHgk+1Pn9oudvUrl5PdSOWGrXNxaLF52UAyMHjJ71JdMw07CMC0i+WDjqTUmseH4dEeNbdt9rcJuj2sW25HC+1W/BOnyax4gtrTbmC0KzXJxwuPupn+8Tya9DDUnVkoo83EVVSi2z3bw7F9n0y2g6eXEq/kKKsWC/IKK+rPnC8elfPPizVP7W8b+IZrKTakYWHzAOoj469xmvf76QraysvUIxB/CvlzwxNbw61JC0h2XZkDSF8gF/b614OeVGoQgup7eS005Tm+ljqdPvVkjFu6m2mZM4P3WHqprO8MW8zWLRp5ZsxdM+5vvvgcfgeDVu/hktNDkUn5mj8ondghuRnPTFV/AWpWOo6O32IuGilKTxyEbkcDGPp6V4Fm2rnu6JOxw3xH0O68oCF2R48+U46j/PpXJaB471Tw7MtvfTiMj7r5wDX0DqNjDfWrQzpkMOoHI968m8aeB4pvMilt/OQ/wAQQ4//AF1acYe7NafkYzp8+sdze034wuDGGm3DjPuK6mH4r2JUP5xBxyMc18yax8Pbm2Jaxup4BnhQxxWU+k+MLVvLjufNUf3gc11xoU5q9Or95xyi0/egfYUfxStI7cymQOT0GM5rjvFnxLub5wTdC3h+6FDYr5905fGjJ5LLEvo5J/lXU6F4Uu7p0m1ad7h1O4A8KPoK561LljapU08jWlSTd4xO20/WJtfvYrC0V5opWAdgDmQ54QfU9a+k/BmhroOixQOoN4RmZ+uCf4R7V5d8ENDgi1n7Z5YX7LESny4G48Z+te1K4xkc/WqwVOEVzpHPmFSSapfeKFLtgnmn+Vgf6zFQSeZJu2zbSemR0rMvIrm3VpWlMigZJzjFbzquOvLc8+FPmdr2NQzW6SbF+dz2HNR3tra3lvJbXUMc8LjDxyKGUj0IPFZGi3iz3EjMpUKBsk6q4IzkHvWx5gVQ3B9KilW543kXUpOnKx5V45+DGhX6i50C0t7GfnzIHyYpfpn7p/SvL7z4S+XOY5NMWKVR8ykjH4e1fVZ2uucduRWPr2lQ3MDSqgEqD5W7/T6UqlJ/FB2OrDYu3u1Fc+a7TwPHYTbDZ+Wev3ePzr0z4deB4Lgi+ujm3VsLGv8AGw/pWzMUWB965GOhHFdb4Rt1tdDt1hjVN43lQP4jya5adHnqe87o78VWdOl7ujZq2tlHFGqbQqKMKg6CpGkiU44wPamNKyD52YetZmo3jPujt43aQjjj9a66tWNNaHiwpyqS1LxvomuBCg3E+1LM0Y27gF3dycVhWyy6bEWhiuHlf5pGkztz3+lSXsjYW4ZfmXnGCRmuZ4mSg3Lc6Pq65lyvQs6zpllqtt9nvoBMmflboyH1B7V5x4p0S80i4jaad57N3wsx5K+x969UtXWaFS3UjPBqPUtPiv8ATp7O4ORIhAyM49DWk6Crxut/63Lw+LlQlZ7HjGqtYOqmw89XUddp+aoLT7HKxOqXkzbDuWElsZ9W/wAKs3mLf5Yd0U6EpKQcFSOCPaqU9vdyRG9ZNylNxdyBkCvLbaltr+B9CrW3NC7mXVLUabaTKq+YFEzfKIsngD1716l4D8N2uh6ZFZ2qEAcszHLO3ck9zXz99uMkkE0TbE80YGecg/e+lfVWkbJbGCeNg6SRqysO+R1r6nIZ80ZJ7nzWd01GcZItwIFA7UVKoxRX0J4ZS1Jh9lmXIA2NknoOO9fOkX2Xy1m+wQm+ypLqvzTKp7ex7V9Capta3mjkYhZEZGI7AjFfLmuT3Oj6lNpiuIXikGyTd94g9MnoCMfnXgZ5CTjCUT28lkuaUX1sb1/4u0i5lltJriOFj8vkzIVIPufb6VQjtxZudZ0Fo5bkffETBo5l7q46/Q1zviuz0bxXbmeVmhnXKm4Eo8wMOqlO/sa4nT9L17woG1Lw7qYvY43zJbkspY+wPQ/SvBjBS15rS8z3ubl0tofRdndz3FpHM0SxMwBZS2dpx0zUjzXO3/Vq698V4loXxZvrjXPsklxEjtgMl2u0ce4/nXpdn430dsQ6gxsZyvGW3RP7qw7fWtWpR0loZ2XQ22s7K9hO6PcpyrKe3sRWTdeD9Ldt0SlDnpjIA9quJqNphbqzf7SspCsLch8ntnHetjneB0NZtRluUro5E+D0U/uzF153DnH1rS0zw7a2pDyKJCB0PTNbuMcnrSk/MR1+lJUYJ3Hzy2LXgfa/iGSEcBYQ2BxgZr0JFVYyzHpXlnhS+8nx/DCXAhltHBIP8W4Yr1TcuNp6H2rvoW5WeLj7+0Ksk8O4qHOR2xTGeOSF42+YbSGVxjIPbmrEltbntwPemTW8RjwAyk9DnINQ1NHOpR0KaW6rbRQQwhECYAU8KB2GKsW9kGTG9gOy9hUkUMkahdxOBnGKs2jbgUK4K9QacKSbXME6rtoxsNv5Q+8TRKF8tt/3e9Sk9fSsbxTrVto2lSXlw20DCqO5NbyUacb9EZwUpyS6nAa3f7J7gQY5dguOg5rrPhde/b/B1jMZfMnG+OVjwVZWIxj6YrykyTNpqTQyGYuGcSHqcknP60z4deMJtD1e4066Yi3kO7b7eo9wa82FVU58zPcxNF1KVke+TxljuZWYep61BLb5kDoV+7wAeah0bV7fUIUkiuBIp6AD+dajMGXnbk+grs5I1FzRPFfPTdmY1qzwl8bGyeQx/r2q8sm5AHiEZPoP6082dvICSihj370QxCHMfBjHTLVjTpTg7PYudSMvUZDDHDJmIhQeqt61LI3lxu77kCDJ57U25ngtIWmmKIg6t2rz/wCIHjq0s9Km8ibKFGUnP3mPAX8TiuqKjSViYxlUZhz3VnfeLdRK+XLvBduOCM1xPibUdSvdTGnkGJJm+WNR/q4gep/Dn8q2dHWTR9DM15KGn27pZMc7m5IH8q5VtQfbc3zE/aLs+WjYx8g64ry5v8T6OktF5DWnjF3ttwn2ZAUjUDjA9/frX1J8OJWm8DaLI2Qxs0JB7cV8mQyfKnTb1B9sV9UfC2R5PBGjswILWiHBGCOK97Jo2nL0PGzl3jH1OvopB0or6E8AxdV5Rx9a+ePjXorRzPqifMgUiRNufx/pX0VqSbga858d6V9stZI2XIYGscRRjWg4SNKNV0pqcT5Wi1C6tImeRopdyZiITLA+578cVYOvSwQrJHk4XdkDrxVfx14c1jw9ezSWluZrRpC5Tbn8PpXGTa3aKhzm1k4LRlsDd9PSvnamBkpWaPoaOYRmt7GtczLqFnu1Czt55prhnXbDtcKegDDpiq2nza7DKtrpzSXbZURwTurnB6454A6ZNZY1Mz2ZnjlaSbkLEW+XPtTVMaMsrhIpPKC7NxH1B9ea1VNpWaN/ap9Tv7HVr/QLNNWmsdQsmikIY27iQIQeCVBztz7V6NpHxS0u6sIrz7RKWcjzBv3Kx74B6fhXgUOp3lpLG1vcOX2hRIrHcvtk9gKrR6ldwanMbKR43uVImWJBhuOXwf4vcc1zvBKfky/b8r7n1VH4y0f7L55vAy5y2XwV+oP+NaGkeINN1FgsV5bMD3M2Dn6Gvjy1ku5eL1ro28Uu5Y5HILe7dzXQrrvknzJISq5yTCdpRcdfQ1lPASg7KVy44iMlse++ONcTStWttQh812tXxMIhztPB47+v4V6R4L8fQX0Nu7Tx3NtIvyToc/5+lfM+g6tfahpaXED/ANo2cgwGxlkPcHHQim6RJrfhzWTqmko0iNnz7KQkJMD6js3o1Zwg4NpuzMa9NVUmtT7bstQtbtd0bKcj1qyroBtIBFfN/hn4hWN1EpS9fS7oHD216fLZT7How966u18Y6iOY7iOYEdY5VbP5GtPbuOkonmywy6M9kyi5IYn69qiur2C0iaSaZI1AySTXhuv/ABPm06JluL5YcdSTyK8z174nXutStFp5ubvORlQdv59KPbSa92JUcLd6s+jNb+I2i2UbCGTz3wcY6Zrx/wAUeLbvxdqLafHIzx71LlSdqqD936n+VcBoWm+J9YYfbZBawZ5VMlmH17V6PoOlWuj24WJCrgdVrhr1ne0pXflsephsKlqkaht7j7OFkcIh4VV42j0HoK47xpo9zHH9qspvmU5Ei84OOnuDXXEbiCpJJ7nirQjVY2NwrMpXkEZGDXJGo+bmPQlTXLY4rwD8QrrS2WC4bZMh+ZC3Ueor1bTPizpSoRNHKdxzy4JU+gryjxp8O31FGuNJY8jcmUKuh9m6GvL9a0X4gaGVW6s5BH/C8ifeHrkcV6NCCf8ADly+R5lain8SufX1n8SvD867pJXU54UmqmvfE7SrW0mktHVpFHG89Pevjn+1vFsKbRpsjNnqHwDV6ytfGmsHy3txZxn7xyWf8K6/Z1Ir3pqxyqhBvRM9g8b/ABTubzTJJJbp3GcJEp5Y+gFQeDNN1fWJINY12JrW2hO62s2PzM399/b0FZPgD4eWsE4uNUu2LjnfO2fyr2A20NvCkcajy1UYYnqK5HOMm+XXzOyFDk3OK8a3LSCDTYm+dmyxPTnp/WuSvLgfaDGo3paq6KuMcDoR/Ot/xHqEM+pvMYSgjBhUHnPvXKXRjkd/STrk9x2FZUo3k2dU3yxNTQNPl1XWtP0q1JLXEyggHoo5Y49MZr680SBLazhhjUKiKFUDsBwK8Q/Z28OeYLjxNPGQZGMNqCOij7zD+X4V71aLgCvrMtw/s6fM92fK5hX9rUstkW06UUo6UV6JwFSePcDmsPVLASqcrXSutV5oQw5FMTPJ/EvhWC8RleEMD7V4z42+DemXzvMlsFc5r6vubBXzwKxb/RkcH5B+VS4phzHwh4h+D2o2O59NuJYiDkKTla4TWdN8TaZldVtJJ1U8TKNxA/nX6C6p4ZikBzED+FcZr3gO1uVYNbqQexWs3SNIVpR2Z8SQ6okytDHMY9wwfUfStaK5jZ1uVH79Fxu6c+te2eM/grpt4XkjthFJ2eMbT+leSeIfhj4m0WRnspDdxD+BuGxXPPDp7HbTxz+0inGxeRZPMaMsQWkXrkjkikvBH5EkJmlcbQpmb+LjrisQ3lxp1x5WoWdxbvwMSDgY9K04b5LiIESIFbPKnkcY61yzpSg/I74V4TWjHQwzafbBtN1ae3EvzN5TshcY+tTJ4j8SLB++1jUIoQCoXzPmcdqg1G9jjsUmRWSTcFUADpTbvKwxz7ZMMNx3jlSegxQlzfGr+pWifusltoxLIJ9RvrhUkBDzAGQ4PYgmtlvAPmgv4b8QfbmVVJiBMEmSegBPP1zWHbzxW+nyXSpLjzBuwcnPtmte01GeLF7ZySpKyKQwBDkH+EelZVHVWsHb7rGsI0paTR0Hh3RNH0LxTbWPjy41HewVtv2kNEwbplu3419A6NovhGRxFptrbLEoGxmuPmY+68V81nWopoF02WOISMAZGb5pGzycsc5+lRR6hqOlymbR9fmCF/3cU6F0RR05/wAK4KtCpW+J6+e3/AOqM4Q+FH1bDY6dJujSHytpx+6YjH4Gkl0bAzHc/wDfxePzFeUfDv4njVpF0zxHfPpeoYxFcxu3kTexBzsb9K9T066jkG0azbTt0xG43fiO9ebUw6i+WcbM6Y1W1eLIBDJbybZrV5Dngq3ykfWr1qrKxkjs77PoJFCn685qSeC1mjx5gEnZkbB/Fe9JbWNwVDLqoUf3RH/Q1gqUovRafI0500EE+12E0d1ZIe6ylkB9xggVfhitY02p5TJIPmHB8ys+6tHhzN/akyvjny4wMj0wKbompW88G6O4guQDggHZKh75Rv6VrD3XZr+vkRLVaMi1bw7ZXUgktdKs1Y8kr8pz9OlR2Xh9VdUktBAp/iWUZz9K3luYBEZjuKAZ4BJPtj1rmvE/i6DR8S3O1jnm0GPkX1ZvX2HSnKnG+pKk+iIb6403S71Uvry3YBhmNtxO33wKq694qhmTydNd3kY7UIX+HHUVy+tfEmy1qA2el6c7XTHayxpuJHpnt9TWcsM2mxtJeSx/bX/5ZIciJfTPrU+y9ndLqWpX1ZJqUheYKGc7R/F2Of8A9dHhrSbnXvEFvpMK5a4mG4j+CMfePtxVOWVpVMhPIA5xjJNe4/AfwrJY6a2t30Y+1XgAhBHKRD/HrXrZfhfazS6I8vMMV7KDtuz0/wAN6bb6dYQWVpEI4IUCIoHQV0MK4AqtZxYUcVdQV9UfLjqKKKBhSEUtFAEbJUTwqc1ZpDQFjLns1bPFZt1paMD8tdEetROBg8CmKxxN9oaP/B+lczq/hOGYHMQ/KvT7gDHQdazbpV9B+VBJ4J4o+GNhqETpNao4PUFQa8f8UfAkRSPNo8s1o/ZR8yflX2Fequ0/KPyrCv0TJ+RfypOKGm0fCmueC/GWjNtutHlvIkyBLBzke461lRX9wkIjuoza3KEgCUENj6HrX2xrUMW0/uk/75FeO/F7TdOk0OWSSwtXdQcM0Kkj8cVhOhF6HVTxdSLPE1vvMjR/NL8KG2xgZ7ZIqQ3iqGWSMQxqQsTA5JPpXJyu8d7KqMyqM4AOBV/SmZi25i3GeT3rlnh4o9GlXlKxsRiKHUDO2FDYWMOcBT071LdqYTmGTyeN338gqDjIFZtn+8s4y/zHfnnnuadeqvkSttG7Z1xz1qeS8lqbc9kXp3l2iWePfk4R067fXFbOj+JdQsgIJLxLwKnysX2Mh9M/41zMZP2KM5OcEfrWraKv/CP3p2jP2iPt/stWU6UZRtJGsakou6PUPDHxOkURw3M6rIcKguBkD0w3T9a6K3+JckMv+k3sXmRZ3CVwQR/gPavEvDqqdNClRjeeMVdEcbzKXjVj7jPevOqYKnztLQ6oYiUlqeqav8X01C5trPQLae5mDfvWhiMin1H/AOqi88TteXC3Q8PFmC87YZPmx3IHcVyekgWzQm3Hknz8/u/l52H0r2D4Zyy/8I3ZN5j7vN67jnnrXBieSlokdME2r3OGm8Ua4bdrWw1K5TJ2+QEYHntzVvQ/COparphvdauWWKaXaYWyJcDknmvZ4YYf7Slk8pN+/du2jOdp5zXCa9NM2ofNNI21zjLHisqs/ZwTj1Kov2kmmYlz/Z3hvTVsdMtI7J5Yv3jthpHIPQkdfrXKSzNcSFhISe4PNWPEDM0oZmJO4jJPbmsuEnyV5PL81rRp6cz3FWlb3Udx8O/DsniXxJb2hUm1jYSzt2AH+PSvqzSbVYYkjRdqqoCgdgK8V/ZwVfsepvtG7zwM45xjpXu9l90fSvrMDSjTpK3U+RxtWVSq79C7CuAKnpidB9KfXYcoUUUUAf/Z">
            <a:extLst>
              <a:ext uri="{FF2B5EF4-FFF2-40B4-BE49-F238E27FC236}">
                <a16:creationId xmlns:a16="http://schemas.microsoft.com/office/drawing/2014/main" id="{843176D0-5510-49D3-9177-E680A44C48DA}"/>
              </a:ext>
            </a:extLst>
          </p:cNvPr>
          <p:cNvSpPr>
            <a:spLocks noChangeAspect="1" noChangeArrowheads="1"/>
          </p:cNvSpPr>
          <p:nvPr/>
        </p:nvSpPr>
        <p:spPr bwMode="auto">
          <a:xfrm>
            <a:off x="4419600" y="3276600"/>
            <a:ext cx="3844506" cy="38445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Rectangle 3">
            <a:extLst>
              <a:ext uri="{FF2B5EF4-FFF2-40B4-BE49-F238E27FC236}">
                <a16:creationId xmlns:a16="http://schemas.microsoft.com/office/drawing/2014/main" id="{23BAB37B-624D-4C11-B29B-4B60E2565D15}"/>
              </a:ext>
            </a:extLst>
          </p:cNvPr>
          <p:cNvSpPr/>
          <p:nvPr/>
        </p:nvSpPr>
        <p:spPr>
          <a:xfrm>
            <a:off x="4453217" y="3244334"/>
            <a:ext cx="237566" cy="369332"/>
          </a:xfrm>
          <a:prstGeom prst="rect">
            <a:avLst/>
          </a:prstGeom>
        </p:spPr>
        <p:txBody>
          <a:bodyPr wrap="none">
            <a:spAutoFit/>
          </a:bodyPr>
          <a:lstStyle/>
          <a:p>
            <a:r>
              <a:rPr lang="en-CA" dirty="0"/>
              <a:t> </a:t>
            </a:r>
          </a:p>
        </p:txBody>
      </p:sp>
      <p:pic>
        <p:nvPicPr>
          <p:cNvPr id="7" name="Picture 6">
            <a:extLst>
              <a:ext uri="{FF2B5EF4-FFF2-40B4-BE49-F238E27FC236}">
                <a16:creationId xmlns:a16="http://schemas.microsoft.com/office/drawing/2014/main" id="{70A0420C-ABD4-4764-990C-C505AB19B445}"/>
              </a:ext>
            </a:extLst>
          </p:cNvPr>
          <p:cNvPicPr>
            <a:picLocks noChangeAspect="1"/>
          </p:cNvPicPr>
          <p:nvPr/>
        </p:nvPicPr>
        <p:blipFill rotWithShape="1">
          <a:blip r:embed="rId2"/>
          <a:srcRect l="11928" t="13596" r="-1452" b="13158"/>
          <a:stretch/>
        </p:blipFill>
        <p:spPr>
          <a:xfrm>
            <a:off x="302080" y="463091"/>
            <a:ext cx="8673888" cy="5931817"/>
          </a:xfrm>
          <a:prstGeom prst="rect">
            <a:avLst/>
          </a:prstGeom>
        </p:spPr>
      </p:pic>
    </p:spTree>
    <p:extLst>
      <p:ext uri="{BB962C8B-B14F-4D97-AF65-F5344CB8AC3E}">
        <p14:creationId xmlns:p14="http://schemas.microsoft.com/office/powerpoint/2010/main" val="3623094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g;base64,%20/9j/4AAQSkZJRgABAQEAYABgAAD/2wBDAAUDBAQEAwUEBAQFBQUGBwwIBwcHBw8LCwkMEQ8SEhEPERETFhwXExQaFRERGCEYGh0dHx8fExciJCIeJBweHx7/2wBDAQUFBQcGBw4ICA4eFBEUHh4eHh4eHh4eHh4eHh4eHh4eHh4eHh4eHh4eHh4eHh4eHh4eHh4eHh4eHh4eHh4eHh7/wAARCACaAP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JFLRRQAUUUUAFFFFABRSVRv9Y0uxbbeahawN/deQA/lSclHVjSb2Mr4iTzReHJY4X2GbEZI64PpXnug+FJb6wSO8aWKzLGRmPEk47KP7o/8ArV1et61p+ua7Z6fYyPOluxlmdV+QEdBnv1rTk3DPXJ9q+azGUKtZyvdLQ9nDTnQpKNrN6lSxsrext0trO3SCNRgBRg//AF6kbbHnc4Bz0Jpojd9xWRt3pkVnyTCG7H2sNg/KhyTkn2xXlVKj00NIxc29TTjmDDPylf7wPWo76wstUh+zX8MUyPyA4/UGoXuYzL5YPA4JGPyqW2Aa4LtLuAGFHpVRqPbcTi4+9sczqvh3+yIjJptvbeXn5mkXOPxHNYU/9vSOqWsdkzsdqhSep+teoSIHUrJhgR0NcM01tY+IkkDFYYbjH07flV1KS0s7I7cNiZSi+ZXaO40y2a0s7e13BikYDse5xyfzqSZ1RsFQSOuamUAEdCD3FVtT2qAzR5OfXFdVa8YaHkxfNPXqMnMSwb4ZhGSOdxyKq2cckl5ueJFVOef51RuLe4MxkhZY4s5Knkn3q5YTtJA6sjMwGAw4rz1OM6iurHW6fLDR3L6YeY5ycGpIZAZnEb71PQHoKpWEMm/95PsA6qDnNaMUSK5dRgAYHHWuylzTs1octTljoYHxA0aPWvD01vIgMkf7yI9w46YryrSPHnivwzLt+2NdWUXDRXPzgEcEZ+8v617Tqkvl2srqTjaeDXjl/BeXjy301nDPGzFg0bhHA9+x/GssROpTqKdJtM9PL4wqU3Tqq6PafBni/SvE1kJLWQRXK8S20hAdT7eo966OvmFY2lkW4srpkuVyVdXCTRn1HZq77RvixfWRig1/R5JYUVVkurc5kz03NGf6V62CzqE1y19H36M48bk8oPmo6rt1X+Z7BRWfoWsabrdit5pl3HcwsOqnlT6EdQfrWhXvRkpK8XoeI007NBRRRTEFFFFABRRRQAUUUUAFU9X1G10uwlvbyQJFGMn1J9B6mrMsixxtJIyoijLMTgAV4l458SSa/rPlxo0tnEzCzjQcSEcF2/z0+tcOOxiw0L9XsdmCwjxM7dFubGs+PNSvpjFpTrbEsFSLGXA7sx6CuDj8JrN4ok1zUb64u53yfK3HYD7Z5/GtZmaztv3ELSXMzbpZZBtUN7+w7AUgspJlbzdQumZ/vFW2qfYDsK+Yq1qlV3m22fS0qNOkrQVjd8G3Cx+IpIDsUeQNqjgAbjniu/HOc5Ht0NeE3twugeJ7SeLcvnjYpLE5I5xk16h4a8V2N9DsuJgkq+p4NFKsk+WWhxYyi2+aJrXq6hG5a1COpHO4ZI+lUJVvIQAwBJxucDp7V0MF5A6AI8bj1DZp8phmQb0jce/aiWC5vejNnLDEOGjic/JY+dJ5uZAxAGF4A/8Ar1o6bD9ntwvl7AT93dnNLJcWVqgAniTHYvXPeIfGun2CsI5BPKM4CngVPLToPnm9TS9SsuVLQ1PEerQaVZSXM7DABKgnrXgupeKJ7pbi4cnMpZlZTwOuDVbxz4xutWuWtVlMk8oICr0RT39qxIbAmPYu/hcYPSueddzfM9F0PSw1BU1bqfQnw68cWHiDTbUbit0bdC6nGMgYOD9a7UNHMANwPtmvi+3vtY8L6qlzZsZLTfuliB+YDuV/wr1PwZ8WYpZWg+0pcELypfa6j6GuhYqUF7yvHuv1OOrglJ3hoz3xoomXZtCk8A1WttNFqZPKZXRjuIPY+1cJa/Ea1aM7lKn0JyKWX4mWinZ5Y5/izSeLwsmpPcw+qYhXS2PQI4VWXznYLgdDxzSXt2sEbGSRRgZyeleWah8R4ArNGA79iWzXEeLfiLLJaPJdXawQrn+Lr/jS+vRty04tsuOBk3ebPR/F/iyFbaS2t5SzkEbyeBnisHQxPBYxQuS5C4J65NZnw18G6l4sSDWvEEV1p+khlktrV/kmvO4Zv7kft1PtXs2n6TYWL7rWziicDGR6fjTpUqnxVHqzd4ilR92Op5++lR3g/faV5mec+SQfrms6+8Nx8+S09s2MFZQWX/GvXJGyMh1wc80xpIVCmVgAfXpVyo038Qo5hNbI8Z0S01bw9qL3+jX0UVzkGSMSnZIPRlNereC/iJpuuXaaZdxmw1EqNqOfkmPfYf6Gp7zSdJvmD3WnQynGQ5Xa2PqOa858deDxoq/2hpXmy2jPuCE/vLdvVT6VtQrVsH71N3j1Qqn1fHPlmrS6M93FLXmnww8fvqQh0nXWC3h+SK4I2iUj+FvRv0NelV9PhsTTxEFODPAxGHnh58k0LRRRXQYhRRRQAUnalrN8RatbaJpFxqN0wCRLkDuzdlHuTUykopyew4xcmktziPixr3nY8OWcjM7Ya6VDgt3WPPYdz7fWuNjhIJ24eRgA7jgD/ZUdh/Oo9Kaa7lvdaumJlvJGIz1Ve/8Ah+FaFjHdXGFtbVpZH/1aDn/gTH+EV8jiK/t6jm/l6H1eHoqhTUF8yIQyKuxhvX0qSKIx8jp/drqdM8LCOPOoXxkkPL+WMD6D2rVh0DSoxlbTzPTcSalUpMznjKcXbc8k8XW7XthNHFtE4UmFmGdr9j+deQ2/jS40GeSw8SLJaXKMR5yKWib8RyDX1lc+F9GnH7yxZPdHK15d8Tfg79sE2oaLm9VvmktJR+8B9VP8X061E6Ka99XX4hDFQk7J29ThdE+IcU0O6w1hJADghZOQfpWpN8SL1IjHJqTKPXfXmeofDW2+0N/o7QyKcMMFSpHY0yH4fKD87SMM9GYmub2WG6TaOnln1iddefEW3/j1ASMT0VtxrNm1rVdcfbZxyW8B4Mjj5m+g7VLo3gy2t8EQoD67a9p+DvgWwe2OsX9ukoWYfZQegK9W9+f5VNKlSnU5aSu+7HVk6UHOpsY3w3+DtwwFz4ijeyg2hlRJAZpSfU/w/wA69MsvAPhG0IWPRY5WUdZ5Gc/zrqjgnp9TVNblWdlHY9c9a9R0qVPpd+Z4ssVWqPR2XkZh8H+GHUq/hzTGB7G3Fc54g+EHw81c7pfDcdpL2nspWhkX6EGutvNSa0JOQxPQHtTLPVbyYH/R1fB6oKzeKpRly9fQahXtzX09Tw7xb8DPEVjE7+CvF0lwO1pqQAZR/sydD+NeKX9t45gunt5byMSwSNG48v8AiBwRX3US0wO6FkyO+MiuC+IvgyDUG/tK0hU3QGJFCgB19frU1W4rnhFP5HVha/NLkqM+UY7HxrdSBJtR8lCOTHGAa9N+DPwsh13WH1LXpZbyCy2mRZHz5rnovsOMmuoi8OhGCyRiIdmYZFejfCyxt7TR7tVwW+1EOQe4Arno1p1ZqPLZHZioqlSck9Tq4IW8oMqhUAwOwAHQVHc3NvHC6rIXlIwAvan3kaSxgNK6L/snFZs2n2ckLLEksTYOJAxzV15TWkEvm/y/4J5VNRlrJlmKNjGF8zO3G5uuCe1RXkL+ajKCUHQgZbPrVG3kmtdsJvG+Ubm4yT+NX7NkvlWaFZAOpLZHP0rFctRcqWpvKLg+boaMbhoFALZHHz9aSWGOeJoZEV0cYKnuDUdvBMrnbJ8pP3WHT8adqE0dnZS3DsNsaFjngcV6NO9rs43pL3WeL38mmaTrGopdmaCy3OrNtJaHa3DADng8g17D8L9em1nQjDeTCa+syIpZB/y1GMq/4j9a8WRjq02oSyTfv2L3EIHRhnOPyrsPhNe/ZPEdjJtWNdTtTHIiuSN6nKk56HGRWeV4n2ddJfC3/X4/metmND2lC73X9fkez0UlFfYHygtFFFACE4FeKfFvxI15r0mnweXLaWUTLjOQZmHLf8BHH1zXoXxI8Rx6DoMjJJtvLkNDaY5+fH3voOteD6ctudRihlkMkeDJOzHblvQV4Gc4zlXsYvXqe3lOFu/bSWnQ6TwlDcaxFa6NaxyIqJ/pFx2Rc8/ia9UsbSCztktbOKOGJBgAdT9fesP4drH/AMItb3G2ANclnYRDjG4hfyAroj3+b8K8ylHkgtdTTGVnObitkIJCgKqp3ds9qil1QwNtkixjqdwFFzIsbnfhiFyMdTVT7OLyMuEB38h2AyBWc6lT4YPUxhCL1mtDZtZDPAHcZPXjtQynGVwCPeuehnvYpytxcxKvmbY2XOQPp061sRtux+8kdh/ERgVtSr8ys0Z1KDg99Dk/iB4dtL0DVhGyXCYSXZj94vqfcVw50QbsKrHn0r2K9hE1vJDJGCGHIzXn7NsEo5LIxXj1HauXE4eEp83c9fAV24cr6GB/Z6W+XkjyijJ9K9Y8IvB/wj1r9mx5fljG3pXl+uPczWJ8iR7YEEEMPvfUVvfC7xJE2nLpNwSJrRVjc5zz0zRhZRo1Ldx5hGVSmvI9AupJtn7uPd7ZxWBPaagtz564gRmzIqtnI7fQ10ccgkXcjZ9xUd6C0IVgMZ5PtXViKHtFzN7HkUavs3axzjQTXN3E7SEQAlZCxz+db6S28MAjgAdB0Yd6qSWka2rR2+1V5YjGQxqbTrJpLaN5cxsB9wcj8DWNKnKMmorVm1apGcU29ESi4iwd8oUjt61PKivFtzlSOtEdnBE3mBAXx972ps8myLcxA+pwAPWu2mpR+M5Lpv3Tza6Vre4uIDwY5GUjOc1W+H2tLp/i7UNAlIiW+Zbm2Ynhm24Zf0zSSyiW+vJ1bPnXDPkd+eK4X4gpdWmpWWsWqsZbVt6H1xnI/I15zlyvmR9FKHtIcr6o+ikZd22TKdiOopLqEuuIJBkjuOK8n8B/FS3vtPT7RNv2nYWIwVPo3oa7fT/FmmSTDdcNGPet/rFKfut2/BnjzwtSDujasdDjjZpJWDO3p0q+lrBHHtzjj+HisiXxFpyje91Ft6isXWfiBpFqrCKZHIHr0rSLw1JaWM3DEVHqdXdzW9rGpkO1R3Jry74oeLUktRp1pISZ2MShTyc9T9AK4j4l/E6SS1ItXaUlwscaH5nPt7e9QfD3TdS1OddW1zDysMrF2jXt+JrKrXco2jomduGwtpJyNIWVzbabZ3yO0aiTyicc7SMH8DWl4cv5bW8sm8sLHa34VJARhueR+H9aPE41i6ZrXTfJWFV/ebx29PSs1Ifsmm+QriQwhmdgON2Mk1zUabhUTXQ9GtNSg0+p9ORtuQGis3w1dG70WzuCeXhRv0or7xO58UalRzyCOMsxAABJJ7D1qSuA+KWtKY08N2t0UuLld9yUPzRQDqT6bjx+dZYisqNNzZrQpOrUUEeeeOdVm8Ta3PqEKu1lbKY4AegUdW+p6/TFZdjYJLYvcXCHfJH+6VeMA9Ca6BbW3bTfssOfKAI9+etYOgXzW+n3VrMrz/YXaMOF5ZB0OfbpXxVb36jnUe59hSShDkgtj0L4W30N14Wh+zuF8iR4So7bTXXENgMuWPpjr9a+efh/4om8M3Vxa3B2x3DfakRj1VjyPwINe2eHvEdlq0KS28wBYDK55reE4tctzycRSkpORpRx+ZKZJ0KjPC7RzUrkuR1C9AOmKkWSNiCSCfU02fbJhfMUZ6gN2qvZ8qdjm5m3qc/q9iJrpQSrFcMEXoT2J9K29Ht5be0JuJC0jHhs9B6VLBbW8OWVBubq7c5qUzDB5PHqaijh1GftJbl1a7nFQWxW1G6W3heQuBgEgHua8jVZL7UL6W2unt2M5LA5KPkZz7V1vjjXreGOS3jmSRlUljnO31rl/BEMs+nIwjeSeeRpCqjPX/62KxqyVapy9Eejg4eyhzdywI71k8u4igdQuN0bZz+Brjdaa+0W+bU9MjaSUf6yMfKzqO2K9atvDd7KxEsQtxjOW5/lUV94E+3R7ZbtcjodhyPxqnQm1axrLFUVuznvAfxS0e+jEMkjwzqcSwycMh9xXo+na9p2oR4hnjfPvXi/jL4F3dy7aho2pq93HyuG2Pn0z0NcIdR8Z+Bm2a5pmoeSjbftHlFefc9DVKVakrLVdn/nscsqNGtrF/16H1ejW68l1X8sGpTdwBeJEAHvXzBbfF62ZAJL9o+mRKpWoLn4wWasynVIQB6Gqjiqq0VJmbwKe8j6fm1K1RSTcIOOSWry74i/EO1RZbGymzH0eTPB9hXimr/FaW+RoLFpbqQjgICF/E1m6Dp+ratqa32qzMx3gpEo+SP8O/41NWpVnH3/AHV+LN6GEhCWmrPc9JcvZxshVgVBBB607VrFr/TpYJIcEj5cNk5p2heGb90WbR2WBTgyLID5JPfHofpXZW3hvbCvnXJaTHPlpx+tQk5aNHTOtTp7s+YfE/hfUrK9a80u4msLxeTtHD+zKeDWVJ448QaYnlappl05X+O2OUY+uDyPpX1VqXhGG8h8uR1cf9NE6fQ9q43XfhbcNG0lmsVx/wBMyfm/A96VmlaceZfiL2tKfwyszwDUPimrwhIIr+ST/nmYiD/hWRP4i8Va06x2dq1kjfeeX5j+Ar1u/wDBEVvcmK6smgmH8MibTVy28NxwJtNrtK4JLDBA+lJYnD0/gp6+Zaw85by0MP4VeDLLH9p6tPNe3v8AG0nO32Ar0LWtQOjaYP7Mt1Rnk2s8mTtGOtWvD6WNrALeHmdhluKu6pLZfYyl3A0sZOGXZkAHgk+1Pn9oudvUrl5PdSOWGrXNxaLF52UAyMHjJ71JdMw07CMC0i+WDjqTUmseH4dEeNbdt9rcJuj2sW25HC+1W/BOnyax4gtrTbmC0KzXJxwuPupn+8Tya9DDUnVkoo83EVVSi2z3bw7F9n0y2g6eXEq/kKKsWC/IKK+rPnC8elfPPizVP7W8b+IZrKTakYWHzAOoj469xmvf76QraysvUIxB/CvlzwxNbw61JC0h2XZkDSF8gF/b614OeVGoQgup7eS005Tm+ljqdPvVkjFu6m2mZM4P3WHqprO8MW8zWLRp5ZsxdM+5vvvgcfgeDVu/hktNDkUn5mj8ondghuRnPTFV/AWpWOo6O32IuGilKTxyEbkcDGPp6V4Fm2rnu6JOxw3xH0O68oCF2R48+U46j/PpXJaB471Tw7MtvfTiMj7r5wDX0DqNjDfWrQzpkMOoHI968m8aeB4pvMilt/OQ/wAQQ4//AF1acYe7NafkYzp8+sdze034wuDGGm3DjPuK6mH4r2JUP5xBxyMc18yax8Pbm2Jaxup4BnhQxxWU+k+MLVvLjufNUf3gc11xoU5q9Or95xyi0/egfYUfxStI7cymQOT0GM5rjvFnxLub5wTdC3h+6FDYr5905fGjJ5LLEvo5J/lXU6F4Uu7p0m1ad7h1O4A8KPoK561LljapU08jWlSTd4xO20/WJtfvYrC0V5opWAdgDmQ54QfU9a+k/BmhroOixQOoN4RmZ+uCf4R7V5d8ENDgi1n7Z5YX7LESny4G48Z+te1K4xkc/WqwVOEVzpHPmFSSapfeKFLtgnmn+Vgf6zFQSeZJu2zbSemR0rMvIrm3VpWlMigZJzjFbzquOvLc8+FPmdr2NQzW6SbF+dz2HNR3tra3lvJbXUMc8LjDxyKGUj0IPFZGi3iz3EjMpUKBsk6q4IzkHvWx5gVQ3B9KilW543kXUpOnKx5V45+DGhX6i50C0t7GfnzIHyYpfpn7p/SvL7z4S+XOY5NMWKVR8ykjH4e1fVZ2uucduRWPr2lQ3MDSqgEqD5W7/T6UqlJ/FB2OrDYu3u1Fc+a7TwPHYTbDZ+Wev3ePzr0z4deB4Lgi+ujm3VsLGv8AGw/pWzMUWB965GOhHFdb4Rt1tdDt1hjVN43lQP4jya5adHnqe87o78VWdOl7ujZq2tlHFGqbQqKMKg6CpGkiU44wPamNKyD52YetZmo3jPujt43aQjjj9a66tWNNaHiwpyqS1LxvomuBCg3E+1LM0Y27gF3dycVhWyy6bEWhiuHlf5pGkztz3+lSXsjYW4ZfmXnGCRmuZ4mSg3Lc6Pq65lyvQs6zpllqtt9nvoBMmflboyH1B7V5x4p0S80i4jaad57N3wsx5K+x969UtXWaFS3UjPBqPUtPiv8ATp7O4ORIhAyM49DWk6Crxut/63Lw+LlQlZ7HjGqtYOqmw89XUddp+aoLT7HKxOqXkzbDuWElsZ9W/wAKs3mLf5Yd0U6EpKQcFSOCPaqU9vdyRG9ZNylNxdyBkCvLbaltr+B9CrW3NC7mXVLUabaTKq+YFEzfKIsngD1716l4D8N2uh6ZFZ2qEAcszHLO3ck9zXz99uMkkE0TbE80YGecg/e+lfVWkbJbGCeNg6SRqysO+R1r6nIZ80ZJ7nzWd01GcZItwIFA7UVKoxRX0J4ZS1Jh9lmXIA2NknoOO9fOkX2Xy1m+wQm+ypLqvzTKp7ex7V9Capta3mjkYhZEZGI7AjFfLmuT3Oj6lNpiuIXikGyTd94g9MnoCMfnXgZ5CTjCUT28lkuaUX1sb1/4u0i5lltJriOFj8vkzIVIPufb6VQjtxZudZ0Fo5bkffETBo5l7q46/Q1zviuz0bxXbmeVmhnXKm4Eo8wMOqlO/sa4nT9L17woG1Lw7qYvY43zJbkspY+wPQ/SvBjBS15rS8z3ubl0tofRdndz3FpHM0SxMwBZS2dpx0zUjzXO3/Vq698V4loXxZvrjXPsklxEjtgMl2u0ce4/nXpdn430dsQ6gxsZyvGW3RP7qw7fWtWpR0loZ2XQ22s7K9hO6PcpyrKe3sRWTdeD9Ldt0SlDnpjIA9quJqNphbqzf7SspCsLch8ntnHetjneB0NZtRluUro5E+D0U/uzF153DnH1rS0zw7a2pDyKJCB0PTNbuMcnrSk/MR1+lJUYJ3Hzy2LXgfa/iGSEcBYQ2BxgZr0JFVYyzHpXlnhS+8nx/DCXAhltHBIP8W4Yr1TcuNp6H2rvoW5WeLj7+0Ksk8O4qHOR2xTGeOSF42+YbSGVxjIPbmrEltbntwPemTW8RjwAyk9DnINQ1NHOpR0KaW6rbRQQwhECYAU8KB2GKsW9kGTG9gOy9hUkUMkahdxOBnGKs2jbgUK4K9QacKSbXME6rtoxsNv5Q+8TRKF8tt/3e9Sk9fSsbxTrVto2lSXlw20DCqO5NbyUacb9EZwUpyS6nAa3f7J7gQY5dguOg5rrPhde/b/B1jMZfMnG+OVjwVZWIxj6YrykyTNpqTQyGYuGcSHqcknP60z4deMJtD1e4066Yi3kO7b7eo9wa82FVU58zPcxNF1KVke+TxljuZWYep61BLb5kDoV+7wAeah0bV7fUIUkiuBIp6AD+dajMGXnbk+grs5I1FzRPFfPTdmY1qzwl8bGyeQx/r2q8sm5AHiEZPoP6082dvICSihj370QxCHMfBjHTLVjTpTg7PYudSMvUZDDHDJmIhQeqt61LI3lxu77kCDJ57U25ngtIWmmKIg6t2rz/wCIHjq0s9Km8ibKFGUnP3mPAX8TiuqKjSViYxlUZhz3VnfeLdRK+XLvBduOCM1xPibUdSvdTGnkGJJm+WNR/q4gep/Dn8q2dHWTR9DM15KGn27pZMc7m5IH8q5VtQfbc3zE/aLs+WjYx8g64ry5v8T6OktF5DWnjF3ttwn2ZAUjUDjA9/frX1J8OJWm8DaLI2Qxs0JB7cV8mQyfKnTb1B9sV9UfC2R5PBGjswILWiHBGCOK97Jo2nL0PGzl3jH1OvopB0or6E8AxdV5Rx9a+ePjXorRzPqifMgUiRNufx/pX0VqSbga858d6V9stZI2XIYGscRRjWg4SNKNV0pqcT5Wi1C6tImeRopdyZiITLA+578cVYOvSwQrJHk4XdkDrxVfx14c1jw9ezSWluZrRpC5Tbn8PpXGTa3aKhzm1k4LRlsDd9PSvnamBkpWaPoaOYRmt7GtczLqFnu1Czt55prhnXbDtcKegDDpiq2nza7DKtrpzSXbZURwTurnB6454A6ZNZY1Mz2ZnjlaSbkLEW+XPtTVMaMsrhIpPKC7NxH1B9ea1VNpWaN/ap9Tv7HVr/QLNNWmsdQsmikIY27iQIQeCVBztz7V6NpHxS0u6sIrz7RKWcjzBv3Kx74B6fhXgUOp3lpLG1vcOX2hRIrHcvtk9gKrR6ldwanMbKR43uVImWJBhuOXwf4vcc1zvBKfky/b8r7n1VH4y0f7L55vAy5y2XwV+oP+NaGkeINN1FgsV5bMD3M2Dn6Gvjy1ku5eL1ro28Uu5Y5HILe7dzXQrrvknzJISq5yTCdpRcdfQ1lPASg7KVy44iMlse++ONcTStWttQh812tXxMIhztPB47+v4V6R4L8fQX0Nu7Tx3NtIvyToc/5+lfM+g6tfahpaXED/ANo2cgwGxlkPcHHQim6RJrfhzWTqmko0iNnz7KQkJMD6js3o1Zwg4NpuzMa9NVUmtT7bstQtbtd0bKcj1qyroBtIBFfN/hn4hWN1EpS9fS7oHD216fLZT7How966u18Y6iOY7iOYEdY5VbP5GtPbuOkonmywy6M9kyi5IYn69qiur2C0iaSaZI1AySTXhuv/ABPm06JluL5YcdSTyK8z174nXutStFp5ubvORlQdv59KPbSa92JUcLd6s+jNb+I2i2UbCGTz3wcY6Zrx/wAUeLbvxdqLafHIzx71LlSdqqD936n+VcBoWm+J9YYfbZBawZ5VMlmH17V6PoOlWuj24WJCrgdVrhr1ne0pXflsephsKlqkaht7j7OFkcIh4VV42j0HoK47xpo9zHH9qspvmU5Ei84OOnuDXXEbiCpJJ7nirQjVY2NwrMpXkEZGDXJGo+bmPQlTXLY4rwD8QrrS2WC4bZMh+ZC3Ueor1bTPizpSoRNHKdxzy4JU+gryjxp8O31FGuNJY8jcmUKuh9m6GvL9a0X4gaGVW6s5BH/C8ifeHrkcV6NCCf8ADly+R5lain8SufX1n8SvD867pJXU54UmqmvfE7SrW0mktHVpFHG89Pevjn+1vFsKbRpsjNnqHwDV6ytfGmsHy3txZxn7xyWf8K6/Z1Ir3pqxyqhBvRM9g8b/ABTubzTJJJbp3GcJEp5Y+gFQeDNN1fWJINY12JrW2hO62s2PzM399/b0FZPgD4eWsE4uNUu2LjnfO2fyr2A20NvCkcajy1UYYnqK5HOMm+XXzOyFDk3OK8a3LSCDTYm+dmyxPTnp/WuSvLgfaDGo3paq6KuMcDoR/Ot/xHqEM+pvMYSgjBhUHnPvXKXRjkd/STrk9x2FZUo3k2dU3yxNTQNPl1XWtP0q1JLXEyggHoo5Y49MZr680SBLazhhjUKiKFUDsBwK8Q/Z28OeYLjxNPGQZGMNqCOij7zD+X4V71aLgCvrMtw/s6fM92fK5hX9rUstkW06UUo6UV6JwFSePcDmsPVLASqcrXSutV5oQw5FMTPJ/EvhWC8RleEMD7V4z42+DemXzvMlsFc5r6vubBXzwKxb/RkcH5B+VS4phzHwh4h+D2o2O59NuJYiDkKTla4TWdN8TaZldVtJJ1U8TKNxA/nX6C6p4ZikBzED+FcZr3gO1uVYNbqQexWs3SNIVpR2Z8SQ6okytDHMY9wwfUfStaK5jZ1uVH79Fxu6c+te2eM/grpt4XkjthFJ2eMbT+leSeIfhj4m0WRnspDdxD+BuGxXPPDp7HbTxz+0inGxeRZPMaMsQWkXrkjkikvBH5EkJmlcbQpmb+LjrisQ3lxp1x5WoWdxbvwMSDgY9K04b5LiIESIFbPKnkcY61yzpSg/I74V4TWjHQwzafbBtN1ae3EvzN5TshcY+tTJ4j8SLB++1jUIoQCoXzPmcdqg1G9jjsUmRWSTcFUADpTbvKwxz7ZMMNx3jlSegxQlzfGr+pWifusltoxLIJ9RvrhUkBDzAGQ4PYgmtlvAPmgv4b8QfbmVVJiBMEmSegBPP1zWHbzxW+nyXSpLjzBuwcnPtmte01GeLF7ZySpKyKQwBDkH+EelZVHVWsHb7rGsI0paTR0Hh3RNH0LxTbWPjy41HewVtv2kNEwbplu3419A6NovhGRxFptrbLEoGxmuPmY+68V81nWopoF02WOISMAZGb5pGzycsc5+lRR6hqOlymbR9fmCF/3cU6F0RR05/wAK4KtCpW+J6+e3/AOqM4Q+FH1bDY6dJujSHytpx+6YjH4Gkl0bAzHc/wDfxePzFeUfDv4njVpF0zxHfPpeoYxFcxu3kTexBzsb9K9T066jkG0azbTt0xG43fiO9ebUw6i+WcbM6Y1W1eLIBDJbybZrV5Dngq3ykfWr1qrKxkjs77PoJFCn685qSeC1mjx5gEnZkbB/Fe9JbWNwVDLqoUf3RH/Q1gqUovRafI0500EE+12E0d1ZIe6ylkB9xggVfhitY02p5TJIPmHB8ys+6tHhzN/akyvjny4wMj0wKbompW88G6O4guQDggHZKh75Rv6VrD3XZr+vkRLVaMi1bw7ZXUgktdKs1Y8kr8pz9OlR2Xh9VdUktBAp/iWUZz9K3luYBEZjuKAZ4BJPtj1rmvE/i6DR8S3O1jnm0GPkX1ZvX2HSnKnG+pKk+iIb6403S71Uvry3YBhmNtxO33wKq694qhmTydNd3kY7UIX+HHUVy+tfEmy1qA2el6c7XTHayxpuJHpnt9TWcsM2mxtJeSx/bX/5ZIciJfTPrU+y9ndLqWpX1ZJqUheYKGc7R/F2Of8A9dHhrSbnXvEFvpMK5a4mG4j+CMfePtxVOWVpVMhPIA5xjJNe4/AfwrJY6a2t30Y+1XgAhBHKRD/HrXrZfhfazS6I8vMMV7KDtuz0/wAN6bb6dYQWVpEI4IUCIoHQV0MK4AqtZxYUcVdQV9UfLjqKKKBhSEUtFAEbJUTwqc1ZpDQFjLns1bPFZt1paMD8tdEetROBg8CmKxxN9oaP/B+lczq/hOGYHMQ/KvT7gDHQdazbpV9B+VBJ4J4o+GNhqETpNao4PUFQa8f8UfAkRSPNo8s1o/ZR8yflX2Fequ0/KPyrCv0TJ+RfypOKGm0fCmueC/GWjNtutHlvIkyBLBzke461lRX9wkIjuoza3KEgCUENj6HrX2xrUMW0/uk/75FeO/F7TdOk0OWSSwtXdQcM0Kkj8cVhOhF6HVTxdSLPE1vvMjR/NL8KG2xgZ7ZIqQ3iqGWSMQxqQsTA5JPpXJyu8d7KqMyqM4AOBV/SmZi25i3GeT3rlnh4o9GlXlKxsRiKHUDO2FDYWMOcBT071LdqYTmGTyeN338gqDjIFZtn+8s4y/zHfnnnuadeqvkSttG7Z1xz1qeS8lqbc9kXp3l2iWePfk4R067fXFbOj+JdQsgIJLxLwKnysX2Mh9M/41zMZP2KM5OcEfrWraKv/CP3p2jP2iPt/stWU6UZRtJGsakou6PUPDHxOkURw3M6rIcKguBkD0w3T9a6K3+JckMv+k3sXmRZ3CVwQR/gPavEvDqqdNClRjeeMVdEcbzKXjVj7jPevOqYKnztLQ6oYiUlqeqav8X01C5trPQLae5mDfvWhiMin1H/AOqi88TteXC3Q8PFmC87YZPmx3IHcVyekgWzQm3Hknz8/u/l52H0r2D4Zyy/8I3ZN5j7vN67jnnrXBieSlokdME2r3OGm8Ua4bdrWw1K5TJ2+QEYHntzVvQ/COparphvdauWWKaXaYWyJcDknmvZ4YYf7Slk8pN+/du2jOdp5zXCa9NM2ofNNI21zjLHisqs/ZwTj1Kov2kmmYlz/Z3hvTVsdMtI7J5Yv3jthpHIPQkdfrXKSzNcSFhISe4PNWPEDM0oZmJO4jJPbmsuEnyV5PL81rRp6cz3FWlb3Udx8O/DsniXxJb2hUm1jYSzt2AH+PSvqzSbVYYkjRdqqoCgdgK8V/ZwVfsepvtG7zwM45xjpXu9l90fSvrMDSjTpK3U+RxtWVSq79C7CuAKnpidB9KfXYcoUUUUAf/Z">
            <a:extLst>
              <a:ext uri="{FF2B5EF4-FFF2-40B4-BE49-F238E27FC236}">
                <a16:creationId xmlns:a16="http://schemas.microsoft.com/office/drawing/2014/main" id="{843176D0-5510-49D3-9177-E680A44C48DA}"/>
              </a:ext>
            </a:extLst>
          </p:cNvPr>
          <p:cNvSpPr>
            <a:spLocks noChangeAspect="1" noChangeArrowheads="1"/>
          </p:cNvSpPr>
          <p:nvPr/>
        </p:nvSpPr>
        <p:spPr bwMode="auto">
          <a:xfrm>
            <a:off x="4419600" y="3276600"/>
            <a:ext cx="3844506" cy="38445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Rectangle 3">
            <a:extLst>
              <a:ext uri="{FF2B5EF4-FFF2-40B4-BE49-F238E27FC236}">
                <a16:creationId xmlns:a16="http://schemas.microsoft.com/office/drawing/2014/main" id="{23BAB37B-624D-4C11-B29B-4B60E2565D15}"/>
              </a:ext>
            </a:extLst>
          </p:cNvPr>
          <p:cNvSpPr/>
          <p:nvPr/>
        </p:nvSpPr>
        <p:spPr>
          <a:xfrm>
            <a:off x="4453217" y="3244334"/>
            <a:ext cx="237566" cy="369332"/>
          </a:xfrm>
          <a:prstGeom prst="rect">
            <a:avLst/>
          </a:prstGeom>
        </p:spPr>
        <p:txBody>
          <a:bodyPr wrap="none">
            <a:spAutoFit/>
          </a:bodyPr>
          <a:lstStyle/>
          <a:p>
            <a:r>
              <a:rPr lang="en-CA" dirty="0"/>
              <a:t> </a:t>
            </a:r>
          </a:p>
        </p:txBody>
      </p:sp>
      <p:pic>
        <p:nvPicPr>
          <p:cNvPr id="6" name="Picture 10">
            <a:extLst>
              <a:ext uri="{FF2B5EF4-FFF2-40B4-BE49-F238E27FC236}">
                <a16:creationId xmlns:a16="http://schemas.microsoft.com/office/drawing/2014/main" id="{6CBD860B-4635-4C9F-804C-382242A78779}"/>
              </a:ext>
            </a:extLst>
          </p:cNvPr>
          <p:cNvPicPr>
            <a:picLocks noChangeAspect="1"/>
          </p:cNvPicPr>
          <p:nvPr/>
        </p:nvPicPr>
        <p:blipFill>
          <a:blip r:embed="rId2"/>
          <a:stretch>
            <a:fillRect/>
          </a:stretch>
        </p:blipFill>
        <p:spPr>
          <a:xfrm>
            <a:off x="1190087" y="1062966"/>
            <a:ext cx="6459026" cy="4732067"/>
          </a:xfrm>
          <a:prstGeom prst="rect">
            <a:avLst/>
          </a:prstGeom>
        </p:spPr>
      </p:pic>
    </p:spTree>
    <p:extLst>
      <p:ext uri="{BB962C8B-B14F-4D97-AF65-F5344CB8AC3E}">
        <p14:creationId xmlns:p14="http://schemas.microsoft.com/office/powerpoint/2010/main" val="36210919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011" y="240632"/>
            <a:ext cx="8470232" cy="6352674"/>
          </a:xfrm>
          <a:prstGeom prst="rect">
            <a:avLst/>
          </a:prstGeom>
        </p:spPr>
      </p:pic>
    </p:spTree>
    <p:extLst>
      <p:ext uri="{BB962C8B-B14F-4D97-AF65-F5344CB8AC3E}">
        <p14:creationId xmlns:p14="http://schemas.microsoft.com/office/powerpoint/2010/main" val="3059205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3467"/>
          <a:stretch/>
        </p:blipFill>
        <p:spPr>
          <a:xfrm>
            <a:off x="360949" y="317382"/>
            <a:ext cx="8470230" cy="6210417"/>
          </a:xfrm>
          <a:prstGeom prst="rect">
            <a:avLst/>
          </a:prstGeom>
        </p:spPr>
      </p:pic>
    </p:spTree>
    <p:extLst>
      <p:ext uri="{BB962C8B-B14F-4D97-AF65-F5344CB8AC3E}">
        <p14:creationId xmlns:p14="http://schemas.microsoft.com/office/powerpoint/2010/main" val="153027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861457"/>
            <a:ext cx="8375696" cy="4629923"/>
          </a:xfrm>
        </p:spPr>
        <p:txBody>
          <a:bodyPr vert="horz" lIns="91440" tIns="45720" rIns="91440" bIns="45720" rtlCol="0" anchor="t">
            <a:noAutofit/>
          </a:bodyPr>
          <a:lstStyle/>
          <a:p>
            <a:pPr>
              <a:spcBef>
                <a:spcPts val="0"/>
              </a:spcBef>
              <a:buFont typeface="Wingdings" panose="05000000000000000000" pitchFamily="2" charset="2"/>
              <a:buChar char="§"/>
            </a:pPr>
            <a:r>
              <a:rPr lang="en-US" sz="2400" dirty="0">
                <a:solidFill>
                  <a:schemeClr val="tx1"/>
                </a:solidFill>
              </a:rPr>
              <a:t>Heart &amp; Stroke Foundation</a:t>
            </a:r>
          </a:p>
          <a:p>
            <a:pPr lvl="1">
              <a:spcBef>
                <a:spcPts val="0"/>
              </a:spcBef>
            </a:pPr>
            <a:r>
              <a:rPr lang="en-US" sz="2400" dirty="0">
                <a:solidFill>
                  <a:schemeClr val="tx1"/>
                </a:solidFill>
              </a:rPr>
              <a:t>Delicious recipes &amp; nutrition information 	</a:t>
            </a:r>
            <a:r>
              <a:rPr lang="en-US" sz="2400" dirty="0">
                <a:solidFill>
                  <a:schemeClr val="tx1"/>
                </a:solidFill>
                <a:hlinkClick r:id="rId3">
                  <a:extLst>
                    <a:ext uri="{A12FA001-AC4F-418D-AE19-62706E023703}">
                      <ahyp:hlinkClr xmlns:ahyp="http://schemas.microsoft.com/office/drawing/2018/hyperlinkcolor" val="tx"/>
                    </a:ext>
                  </a:extLst>
                </a:hlinkClick>
              </a:rPr>
              <a:t>www.heartandstroke.ca</a:t>
            </a:r>
            <a:endParaRPr lang="en-US" sz="2400" dirty="0">
              <a:solidFill>
                <a:schemeClr val="tx1"/>
              </a:solidFill>
            </a:endParaRPr>
          </a:p>
          <a:p>
            <a:pPr>
              <a:spcBef>
                <a:spcPts val="2400"/>
              </a:spcBef>
              <a:buFont typeface="Wingdings" panose="05000000000000000000" pitchFamily="2" charset="2"/>
              <a:buChar char="§"/>
            </a:pPr>
            <a:r>
              <a:rPr lang="en-US" sz="2400" dirty="0">
                <a:solidFill>
                  <a:schemeClr val="tx1"/>
                </a:solidFill>
              </a:rPr>
              <a:t>Unlock Food</a:t>
            </a:r>
          </a:p>
          <a:p>
            <a:pPr lvl="1">
              <a:spcBef>
                <a:spcPts val="0"/>
              </a:spcBef>
            </a:pPr>
            <a:r>
              <a:rPr lang="en-US" sz="2300" dirty="0">
                <a:solidFill>
                  <a:schemeClr val="tx1"/>
                </a:solidFill>
              </a:rPr>
              <a:t>Dietitian-approved meal plans &amp; nutrition information</a:t>
            </a:r>
            <a:br>
              <a:rPr lang="en-US" sz="2300" dirty="0">
                <a:solidFill>
                  <a:schemeClr val="tx1"/>
                </a:solidFill>
              </a:rPr>
            </a:br>
            <a:r>
              <a:rPr lang="en-US" sz="2300" dirty="0">
                <a:solidFill>
                  <a:schemeClr val="tx1"/>
                </a:solidFill>
              </a:rPr>
              <a:t>	</a:t>
            </a:r>
            <a:r>
              <a:rPr lang="en-US" sz="2400" dirty="0">
                <a:solidFill>
                  <a:schemeClr val="tx1"/>
                </a:solidFill>
                <a:hlinkClick r:id="rId4">
                  <a:extLst>
                    <a:ext uri="{A12FA001-AC4F-418D-AE19-62706E023703}">
                      <ahyp:hlinkClr xmlns:ahyp="http://schemas.microsoft.com/office/drawing/2018/hyperlinkcolor" val="tx"/>
                    </a:ext>
                  </a:extLst>
                </a:hlinkClick>
              </a:rPr>
              <a:t>www.unlockfood.ca</a:t>
            </a:r>
            <a:endParaRPr lang="en-US" sz="2400" dirty="0">
              <a:solidFill>
                <a:schemeClr val="tx1"/>
              </a:solidFill>
            </a:endParaRPr>
          </a:p>
          <a:p>
            <a:pPr>
              <a:spcBef>
                <a:spcPts val="2400"/>
              </a:spcBef>
              <a:buFont typeface="Wingdings" panose="05000000000000000000" pitchFamily="2" charset="2"/>
              <a:buChar char="§"/>
            </a:pPr>
            <a:r>
              <a:rPr lang="en-US" sz="2400" dirty="0">
                <a:solidFill>
                  <a:schemeClr val="tx1"/>
                </a:solidFill>
                <a:ea typeface="+mn-lt"/>
                <a:cs typeface="+mn-lt"/>
              </a:rPr>
              <a:t>Other health education classes, including</a:t>
            </a:r>
            <a:br>
              <a:rPr lang="en-US" sz="2400" dirty="0">
                <a:solidFill>
                  <a:schemeClr val="tx1"/>
                </a:solidFill>
                <a:ea typeface="+mn-lt"/>
                <a:cs typeface="+mn-lt"/>
              </a:rPr>
            </a:br>
            <a:r>
              <a:rPr lang="en-US" sz="2400" i="1" dirty="0">
                <a:solidFill>
                  <a:schemeClr val="tx1"/>
                </a:solidFill>
                <a:ea typeface="+mn-lt"/>
                <a:cs typeface="+mn-lt"/>
              </a:rPr>
              <a:t>Physical Activity Essentials</a:t>
            </a:r>
            <a:r>
              <a:rPr lang="en-US" sz="2400" dirty="0">
                <a:solidFill>
                  <a:schemeClr val="tx1"/>
                </a:solidFill>
                <a:ea typeface="+mn-lt"/>
                <a:cs typeface="+mn-lt"/>
              </a:rPr>
              <a:t> &amp; </a:t>
            </a:r>
            <a:r>
              <a:rPr lang="en-US" sz="2400" i="1" dirty="0">
                <a:solidFill>
                  <a:schemeClr val="tx1"/>
                </a:solidFill>
                <a:ea typeface="+mn-lt"/>
                <a:cs typeface="+mn-lt"/>
              </a:rPr>
              <a:t>Preparing for Success</a:t>
            </a:r>
            <a:br>
              <a:rPr lang="en-US" sz="2400" dirty="0">
                <a:solidFill>
                  <a:schemeClr val="tx1"/>
                </a:solidFill>
                <a:ea typeface="+mn-lt"/>
                <a:cs typeface="+mn-lt"/>
              </a:rPr>
            </a:br>
            <a:r>
              <a:rPr lang="en-US" sz="2400" dirty="0">
                <a:solidFill>
                  <a:schemeClr val="tx1"/>
                </a:solidFill>
                <a:ea typeface="+mn-lt"/>
                <a:cs typeface="+mn-lt"/>
              </a:rPr>
              <a:t>	</a:t>
            </a:r>
            <a:r>
              <a:rPr lang="en-US" sz="2400" u="sng" dirty="0">
                <a:solidFill>
                  <a:schemeClr val="tx1"/>
                </a:solidFill>
                <a:ea typeface="+mn-lt"/>
                <a:cs typeface="+mn-lt"/>
                <a:hlinkClick r:id="rId5">
                  <a:extLst>
                    <a:ext uri="{A12FA001-AC4F-418D-AE19-62706E023703}">
                      <ahyp:hlinkClr xmlns:ahyp="http://schemas.microsoft.com/office/drawing/2018/hyperlinkcolor" val="tx"/>
                    </a:ext>
                  </a:extLst>
                </a:hlinkClick>
              </a:rPr>
              <a:t>www.wrha.mb.ca/groups</a:t>
            </a:r>
            <a:endParaRPr lang="en-US" sz="2400" u="sng" dirty="0">
              <a:solidFill>
                <a:schemeClr val="tx1"/>
              </a:solidFill>
              <a:ea typeface="+mn-lt"/>
              <a:cs typeface="+mn-lt"/>
            </a:endParaRPr>
          </a:p>
        </p:txBody>
      </p:sp>
      <p:sp>
        <p:nvSpPr>
          <p:cNvPr id="2" name="Title 1"/>
          <p:cNvSpPr>
            <a:spLocks noGrp="1"/>
          </p:cNvSpPr>
          <p:nvPr>
            <p:ph type="title"/>
          </p:nvPr>
        </p:nvSpPr>
        <p:spPr/>
        <p:txBody>
          <a:bodyPr/>
          <a:lstStyle/>
          <a:p>
            <a:r>
              <a:rPr lang="en-US" sz="4400" dirty="0"/>
              <a:t>FOR MORE INFORMATION</a:t>
            </a:r>
          </a:p>
        </p:txBody>
      </p:sp>
    </p:spTree>
    <p:extLst>
      <p:ext uri="{BB962C8B-B14F-4D97-AF65-F5344CB8AC3E}">
        <p14:creationId xmlns:p14="http://schemas.microsoft.com/office/powerpoint/2010/main" val="138542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4553BA96-BA45-4055-B50A-0324803C0C3F}"/>
              </a:ext>
            </a:extLst>
          </p:cNvPr>
          <p:cNvSpPr>
            <a:spLocks noGrp="1"/>
          </p:cNvSpPr>
          <p:nvPr>
            <p:ph type="title"/>
          </p:nvPr>
        </p:nvSpPr>
        <p:spPr>
          <a:xfrm>
            <a:off x="171450" y="301399"/>
            <a:ext cx="8763000" cy="1066800"/>
          </a:xfrm>
        </p:spPr>
        <p:txBody>
          <a:bodyPr>
            <a:normAutofit/>
          </a:bodyPr>
          <a:lstStyle/>
          <a:p>
            <a:r>
              <a:rPr lang="en-US" altLang="en-US" sz="3700" b="1" cap="none" dirty="0"/>
              <a:t>FOR GENERAL NUTRITION QUESTIONS</a:t>
            </a:r>
          </a:p>
        </p:txBody>
      </p:sp>
      <p:pic>
        <p:nvPicPr>
          <p:cNvPr id="4" name="Picture 3">
            <a:extLst>
              <a:ext uri="{FF2B5EF4-FFF2-40B4-BE49-F238E27FC236}">
                <a16:creationId xmlns:a16="http://schemas.microsoft.com/office/drawing/2014/main" id="{87515E82-008D-412C-9F39-6115B3E3636F}"/>
              </a:ext>
            </a:extLst>
          </p:cNvPr>
          <p:cNvPicPr>
            <a:picLocks noChangeAspect="1"/>
          </p:cNvPicPr>
          <p:nvPr/>
        </p:nvPicPr>
        <p:blipFill>
          <a:blip r:embed="rId3"/>
          <a:stretch>
            <a:fillRect/>
          </a:stretch>
        </p:blipFill>
        <p:spPr>
          <a:xfrm>
            <a:off x="411241" y="2592502"/>
            <a:ext cx="8321517" cy="2289402"/>
          </a:xfrm>
          <a:prstGeom prst="rect">
            <a:avLst/>
          </a:prstGeom>
        </p:spPr>
      </p:pic>
    </p:spTree>
    <p:extLst>
      <p:ext uri="{BB962C8B-B14F-4D97-AF65-F5344CB8AC3E}">
        <p14:creationId xmlns:p14="http://schemas.microsoft.com/office/powerpoint/2010/main" val="713180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2438399"/>
            <a:ext cx="8407893" cy="3688079"/>
          </a:xfrm>
        </p:spPr>
        <p:txBody>
          <a:bodyPr>
            <a:normAutofit/>
          </a:bodyPr>
          <a:lstStyle/>
          <a:p>
            <a:pPr marL="45720" indent="0" algn="ctr">
              <a:buNone/>
            </a:pPr>
            <a:r>
              <a:rPr lang="en-US" sz="4000" dirty="0">
                <a:solidFill>
                  <a:schemeClr val="tx1"/>
                </a:solidFill>
              </a:rPr>
              <a:t>I must avoid my favourite foods</a:t>
            </a:r>
            <a:br>
              <a:rPr lang="en-US" sz="4000" dirty="0">
                <a:solidFill>
                  <a:schemeClr val="tx1"/>
                </a:solidFill>
              </a:rPr>
            </a:br>
            <a:r>
              <a:rPr lang="en-US" sz="4000" dirty="0">
                <a:solidFill>
                  <a:schemeClr val="tx1"/>
                </a:solidFill>
              </a:rPr>
              <a:t>to keep my cholesterol in range. </a:t>
            </a:r>
          </a:p>
        </p:txBody>
      </p:sp>
      <p:sp>
        <p:nvSpPr>
          <p:cNvPr id="2" name="Title 1"/>
          <p:cNvSpPr>
            <a:spLocks noGrp="1"/>
          </p:cNvSpPr>
          <p:nvPr>
            <p:ph type="title"/>
          </p:nvPr>
        </p:nvSpPr>
        <p:spPr/>
        <p:txBody>
          <a:bodyPr/>
          <a:lstStyle/>
          <a:p>
            <a:r>
              <a:rPr lang="en-US" sz="4400"/>
              <a:t>FALSE</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4699431"/>
            <a:ext cx="3429000" cy="1797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29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4553BA96-BA45-4055-B50A-0324803C0C3F}"/>
              </a:ext>
            </a:extLst>
          </p:cNvPr>
          <p:cNvSpPr>
            <a:spLocks noGrp="1"/>
          </p:cNvSpPr>
          <p:nvPr>
            <p:ph type="title"/>
          </p:nvPr>
        </p:nvSpPr>
        <p:spPr>
          <a:xfrm>
            <a:off x="132691" y="190500"/>
            <a:ext cx="8853650" cy="1223478"/>
          </a:xfrm>
        </p:spPr>
        <p:txBody>
          <a:bodyPr vert="horz" lIns="91440" tIns="45720" rIns="91440" bIns="45720" anchor="ctr">
            <a:noAutofit/>
          </a:bodyPr>
          <a:lstStyle/>
          <a:p>
            <a:r>
              <a:rPr lang="en-US" altLang="en-US" sz="4000" b="1" cap="none" dirty="0"/>
              <a:t>NEED MORE SUPPORT?</a:t>
            </a:r>
            <a:br>
              <a:rPr lang="en-US" altLang="en-US" sz="3600" b="1" cap="none" dirty="0"/>
            </a:br>
            <a:r>
              <a:rPr lang="en-US" altLang="en-US" sz="3200" i="1" cap="none" dirty="0"/>
              <a:t>Meet with a Registered </a:t>
            </a:r>
            <a:r>
              <a:rPr lang="en-US" altLang="en-US" i="1" cap="none" dirty="0"/>
              <a:t>D</a:t>
            </a:r>
            <a:r>
              <a:rPr lang="en-US" altLang="en-US" sz="3200" i="1" cap="none" dirty="0"/>
              <a:t>ietitian (optional)</a:t>
            </a:r>
          </a:p>
        </p:txBody>
      </p:sp>
      <p:sp>
        <p:nvSpPr>
          <p:cNvPr id="66563" name="Content Placeholder 2">
            <a:extLst>
              <a:ext uri="{FF2B5EF4-FFF2-40B4-BE49-F238E27FC236}">
                <a16:creationId xmlns:a16="http://schemas.microsoft.com/office/drawing/2014/main" id="{B919DA91-89D4-4BFA-B848-2CF66BC44C43}"/>
              </a:ext>
            </a:extLst>
          </p:cNvPr>
          <p:cNvSpPr>
            <a:spLocks noGrp="1"/>
          </p:cNvSpPr>
          <p:nvPr>
            <p:ph idx="1"/>
          </p:nvPr>
        </p:nvSpPr>
        <p:spPr>
          <a:xfrm>
            <a:off x="266699" y="1847851"/>
            <a:ext cx="8439151" cy="4548672"/>
          </a:xfrm>
        </p:spPr>
        <p:txBody>
          <a:bodyPr vert="horz" lIns="91440" tIns="45720" rIns="91440" bIns="45720" anchor="t">
            <a:noAutofit/>
          </a:bodyPr>
          <a:lstStyle/>
          <a:p>
            <a:pPr marL="109855" indent="0">
              <a:spcBef>
                <a:spcPts val="2400"/>
              </a:spcBef>
              <a:buNone/>
              <a:defRPr/>
            </a:pPr>
            <a:r>
              <a:rPr lang="en-US" sz="3200" dirty="0">
                <a:solidFill>
                  <a:schemeClr val="tx1"/>
                </a:solidFill>
                <a:ea typeface="+mn-lt"/>
                <a:cs typeface="+mn-lt"/>
              </a:rPr>
              <a:t>Do you have private health insurance?</a:t>
            </a:r>
            <a:br>
              <a:rPr lang="en-US" sz="3200" dirty="0">
                <a:solidFill>
                  <a:schemeClr val="tx1"/>
                </a:solidFill>
                <a:ea typeface="+mn-lt"/>
                <a:cs typeface="+mn-lt"/>
              </a:rPr>
            </a:br>
            <a:r>
              <a:rPr lang="en-US" sz="3200" dirty="0">
                <a:solidFill>
                  <a:schemeClr val="tx1"/>
                </a:solidFill>
                <a:ea typeface="+mn-lt"/>
                <a:cs typeface="+mn-lt"/>
              </a:rPr>
              <a:t>Find a private practice dietitian here:</a:t>
            </a:r>
          </a:p>
          <a:p>
            <a:pPr marL="109855" indent="0">
              <a:spcBef>
                <a:spcPts val="600"/>
              </a:spcBef>
              <a:buNone/>
              <a:defRPr/>
            </a:pPr>
            <a:r>
              <a:rPr lang="en-US" sz="2800" dirty="0">
                <a:ea typeface="+mn-lt"/>
                <a:cs typeface="+mn-lt"/>
                <a:hlinkClick r:id="rId3">
                  <a:extLst>
                    <a:ext uri="{A12FA001-AC4F-418D-AE19-62706E023703}">
                      <ahyp:hlinkClr xmlns:ahyp="http://schemas.microsoft.com/office/drawing/2018/hyperlinkcolor" val="tx"/>
                    </a:ext>
                  </a:extLst>
                </a:hlinkClick>
              </a:rPr>
              <a:t>www.CollegeOfDietitiansMB.ca/find-a-dietitian/</a:t>
            </a:r>
            <a:br>
              <a:rPr lang="en-US" sz="2800" dirty="0">
                <a:ea typeface="+mn-lt"/>
                <a:cs typeface="+mn-lt"/>
                <a:hlinkClick r:id="rId3">
                  <a:extLst>
                    <a:ext uri="{A12FA001-AC4F-418D-AE19-62706E023703}">
                      <ahyp:hlinkClr xmlns:ahyp="http://schemas.microsoft.com/office/drawing/2018/hyperlinkcolor" val="tx"/>
                    </a:ext>
                  </a:extLst>
                </a:hlinkClick>
              </a:rPr>
            </a:br>
            <a:r>
              <a:rPr lang="en-US" sz="2800" dirty="0">
                <a:ea typeface="+mn-lt"/>
                <a:cs typeface="+mn-lt"/>
                <a:hlinkClick r:id="rId3">
                  <a:extLst>
                    <a:ext uri="{A12FA001-AC4F-418D-AE19-62706E023703}">
                      <ahyp:hlinkClr xmlns:ahyp="http://schemas.microsoft.com/office/drawing/2018/hyperlinkcolor" val="tx"/>
                    </a:ext>
                  </a:extLst>
                </a:hlinkClick>
              </a:rPr>
              <a:t>private-practice</a:t>
            </a:r>
            <a:endParaRPr lang="en-US" sz="2800" dirty="0">
              <a:ea typeface="+mn-lt"/>
              <a:cs typeface="+mn-lt"/>
            </a:endParaRPr>
          </a:p>
          <a:p>
            <a:pPr marL="109855" indent="0">
              <a:spcBef>
                <a:spcPts val="5400"/>
              </a:spcBef>
              <a:buNone/>
              <a:defRPr/>
            </a:pPr>
            <a:r>
              <a:rPr lang="en-US" sz="3200" dirty="0">
                <a:solidFill>
                  <a:schemeClr val="tx1"/>
                </a:solidFill>
                <a:ea typeface="+mn-lt"/>
                <a:cs typeface="+mn-lt"/>
              </a:rPr>
              <a:t>If you don't have insurance, you may still be able to see a dietitian.</a:t>
            </a:r>
          </a:p>
          <a:p>
            <a:pPr marL="109855" indent="0">
              <a:spcBef>
                <a:spcPts val="300"/>
              </a:spcBef>
              <a:buNone/>
              <a:defRPr/>
            </a:pPr>
            <a:r>
              <a:rPr lang="en-US" sz="3200" dirty="0">
                <a:solidFill>
                  <a:schemeClr val="tx1"/>
                </a:solidFill>
                <a:ea typeface="+mn-lt"/>
                <a:cs typeface="+mn-lt"/>
              </a:rPr>
              <a:t>Visit </a:t>
            </a:r>
            <a:r>
              <a:rPr lang="en-US" sz="2800" u="sng" dirty="0">
                <a:ea typeface="+mn-lt"/>
                <a:cs typeface="+mn-lt"/>
                <a:hlinkClick r:id="rId4">
                  <a:extLst>
                    <a:ext uri="{A12FA001-AC4F-418D-AE19-62706E023703}">
                      <ahyp:hlinkClr xmlns:ahyp="http://schemas.microsoft.com/office/drawing/2018/hyperlinkcolor" val="tx"/>
                    </a:ext>
                  </a:extLst>
                </a:hlinkClick>
              </a:rPr>
              <a:t>www.wrha.mb.ca/nutrition</a:t>
            </a:r>
            <a:r>
              <a:rPr lang="en-US" sz="2800" dirty="0">
                <a:ea typeface="+mn-lt"/>
                <a:cs typeface="+mn-lt"/>
              </a:rPr>
              <a:t> </a:t>
            </a:r>
            <a:r>
              <a:rPr lang="en-US" sz="3200" dirty="0">
                <a:solidFill>
                  <a:schemeClr val="tx1"/>
                </a:solidFill>
                <a:ea typeface="+mn-lt"/>
                <a:cs typeface="+mn-lt"/>
              </a:rPr>
              <a:t>and select </a:t>
            </a:r>
            <a:r>
              <a:rPr lang="en-US" sz="3200" i="1" dirty="0">
                <a:solidFill>
                  <a:schemeClr val="tx1"/>
                </a:solidFill>
                <a:ea typeface="+mn-lt"/>
                <a:cs typeface="+mn-lt"/>
              </a:rPr>
              <a:t>Find A Dietitian</a:t>
            </a:r>
            <a:endParaRPr lang="en-US" sz="3200" dirty="0">
              <a:solidFill>
                <a:schemeClr val="tx1"/>
              </a:solidFill>
              <a:ea typeface="+mn-lt"/>
              <a:cs typeface="+mn-lt"/>
            </a:endParaRPr>
          </a:p>
        </p:txBody>
      </p:sp>
    </p:spTree>
    <p:extLst>
      <p:ext uri="{BB962C8B-B14F-4D97-AF65-F5344CB8AC3E}">
        <p14:creationId xmlns:p14="http://schemas.microsoft.com/office/powerpoint/2010/main" val="296924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5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11185"/>
            <a:ext cx="8686800" cy="4245178"/>
          </a:xfrm>
        </p:spPr>
        <p:txBody>
          <a:bodyPr>
            <a:noAutofit/>
          </a:bodyPr>
          <a:lstStyle/>
          <a:p>
            <a:pPr marL="0" indent="0" algn="ctr">
              <a:buNone/>
            </a:pPr>
            <a:r>
              <a:rPr lang="en-US" altLang="en-US" sz="4000" b="1">
                <a:solidFill>
                  <a:schemeClr val="tx1"/>
                </a:solidFill>
              </a:rPr>
              <a:t>Any questions?</a:t>
            </a:r>
          </a:p>
          <a:p>
            <a:pPr marL="0" indent="0" algn="ctr">
              <a:buNone/>
            </a:pPr>
            <a:r>
              <a:rPr lang="en-US" altLang="en-US" sz="3600">
                <a:solidFill>
                  <a:schemeClr val="tx1"/>
                </a:solidFill>
              </a:rPr>
              <a:t>Use the chat function or</a:t>
            </a:r>
          </a:p>
          <a:p>
            <a:pPr marL="0" indent="0" algn="ctr">
              <a:buNone/>
            </a:pPr>
            <a:r>
              <a:rPr lang="en-US" altLang="en-US" sz="3600">
                <a:solidFill>
                  <a:schemeClr val="tx1"/>
                </a:solidFill>
              </a:rPr>
              <a:t>un-mute your microphone</a:t>
            </a:r>
            <a:endParaRPr lang="en-US" altLang="en-US" sz="2400">
              <a:solidFill>
                <a:schemeClr val="tx1"/>
              </a:solidFill>
            </a:endParaRPr>
          </a:p>
          <a:p>
            <a:pPr marL="0" indent="0" algn="ctr">
              <a:buNone/>
            </a:pPr>
            <a:endParaRPr lang="en-US" altLang="en-US" sz="2400"/>
          </a:p>
          <a:p>
            <a:pPr marL="0" indent="0" algn="ctr">
              <a:buNone/>
            </a:pPr>
            <a:endParaRPr lang="en-US" altLang="en-US" sz="2400"/>
          </a:p>
          <a:p>
            <a:pPr marL="0" indent="0" algn="ctr">
              <a:buNone/>
            </a:pPr>
            <a:r>
              <a:rPr lang="en-US" altLang="en-US" sz="4000" b="1"/>
              <a:t>Please complete an evaluation</a:t>
            </a:r>
            <a:endParaRPr lang="en-US" altLang="en-US" sz="3600">
              <a:solidFill>
                <a:srgbClr val="FF0000"/>
              </a:solidFill>
            </a:endParaRPr>
          </a:p>
        </p:txBody>
      </p:sp>
      <p:sp>
        <p:nvSpPr>
          <p:cNvPr id="2" name="Title 1"/>
          <p:cNvSpPr>
            <a:spLocks noGrp="1"/>
          </p:cNvSpPr>
          <p:nvPr>
            <p:ph type="title"/>
          </p:nvPr>
        </p:nvSpPr>
        <p:spPr/>
        <p:txBody>
          <a:bodyPr>
            <a:normAutofit/>
          </a:bodyPr>
          <a:lstStyle/>
          <a:p>
            <a:pPr>
              <a:defRPr/>
            </a:pPr>
            <a:r>
              <a:rPr lang="en-US" sz="4400"/>
              <a:t>Thank you</a:t>
            </a:r>
          </a:p>
        </p:txBody>
      </p:sp>
    </p:spTree>
    <p:extLst>
      <p:ext uri="{BB962C8B-B14F-4D97-AF65-F5344CB8AC3E}">
        <p14:creationId xmlns:p14="http://schemas.microsoft.com/office/powerpoint/2010/main" val="23275692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9E03BD-2742-4470-9012-AC7D5D52B818}"/>
              </a:ext>
            </a:extLst>
          </p:cNvPr>
          <p:cNvSpPr>
            <a:spLocks noGrp="1"/>
          </p:cNvSpPr>
          <p:nvPr>
            <p:ph idx="1"/>
          </p:nvPr>
        </p:nvSpPr>
        <p:spPr>
          <a:xfrm>
            <a:off x="326570" y="1844841"/>
            <a:ext cx="8503724" cy="4657311"/>
          </a:xfrm>
        </p:spPr>
        <p:txBody>
          <a:bodyPr vert="horz" lIns="91440" tIns="45720" rIns="91440" bIns="45720" rtlCol="0" anchor="t">
            <a:normAutofit fontScale="92500"/>
          </a:bodyPr>
          <a:lstStyle/>
          <a:p>
            <a:pPr marL="45720" indent="0">
              <a:buNone/>
            </a:pPr>
            <a:r>
              <a:rPr lang="en-US" sz="2800" b="1" dirty="0">
                <a:solidFill>
                  <a:schemeClr val="tx1"/>
                </a:solidFill>
              </a:rPr>
              <a:t>Development team:</a:t>
            </a:r>
          </a:p>
          <a:p>
            <a:pPr marL="45720" indent="0">
              <a:buNone/>
            </a:pPr>
            <a:r>
              <a:rPr lang="en-CA" sz="2100" dirty="0">
                <a:solidFill>
                  <a:schemeClr val="tx1"/>
                </a:solidFill>
              </a:rPr>
              <a:t>Laurie Andrews, RD CDE;  Janet Cranston, Reh-Fit Centre;</a:t>
            </a:r>
            <a:br>
              <a:rPr lang="en-CA" sz="2100" dirty="0">
                <a:solidFill>
                  <a:schemeClr val="tx1"/>
                </a:solidFill>
              </a:rPr>
            </a:br>
            <a:r>
              <a:rPr lang="en-US" sz="2100" dirty="0">
                <a:solidFill>
                  <a:schemeClr val="tx1"/>
                </a:solidFill>
              </a:rPr>
              <a:t>Shauna Doerksen, RD CDE;  </a:t>
            </a:r>
            <a:r>
              <a:rPr lang="en-CA" sz="2100" dirty="0">
                <a:solidFill>
                  <a:schemeClr val="tx1"/>
                </a:solidFill>
              </a:rPr>
              <a:t>Melissa Fuerst, MSc RD;</a:t>
            </a:r>
            <a:br>
              <a:rPr lang="en-CA" sz="2100" dirty="0">
                <a:solidFill>
                  <a:schemeClr val="tx1"/>
                </a:solidFill>
              </a:rPr>
            </a:br>
            <a:r>
              <a:rPr lang="en-CA" sz="2100" dirty="0">
                <a:solidFill>
                  <a:schemeClr val="tx1"/>
                </a:solidFill>
                <a:ea typeface="+mn-lt"/>
                <a:cs typeface="+mn-lt"/>
              </a:rPr>
              <a:t>Jennifer Gibson, BSP ACPR EPPh</a:t>
            </a:r>
            <a:r>
              <a:rPr lang="en-CA" sz="2100" dirty="0">
                <a:solidFill>
                  <a:schemeClr val="tx1"/>
                </a:solidFill>
              </a:rPr>
              <a:t>;  </a:t>
            </a:r>
            <a:r>
              <a:rPr lang="en-US" sz="2100" dirty="0">
                <a:solidFill>
                  <a:schemeClr val="tx1"/>
                </a:solidFill>
              </a:rPr>
              <a:t>Dawne Lachapelle, RD CDE;</a:t>
            </a:r>
            <a:br>
              <a:rPr lang="en-US" sz="2100" dirty="0">
                <a:solidFill>
                  <a:schemeClr val="tx1"/>
                </a:solidFill>
              </a:rPr>
            </a:br>
            <a:r>
              <a:rPr lang="en-CA" sz="2100" dirty="0">
                <a:solidFill>
                  <a:schemeClr val="tx1"/>
                </a:solidFill>
              </a:rPr>
              <a:t>Alyssa Lewis, RD CDE;  Joyce </a:t>
            </a:r>
            <a:r>
              <a:rPr lang="en-CA" sz="2100" dirty="0" err="1">
                <a:solidFill>
                  <a:schemeClr val="tx1"/>
                </a:solidFill>
              </a:rPr>
              <a:t>Loftson</a:t>
            </a:r>
            <a:r>
              <a:rPr lang="en-CA" sz="2100" dirty="0">
                <a:solidFill>
                  <a:schemeClr val="tx1"/>
                </a:solidFill>
              </a:rPr>
              <a:t>, RD;</a:t>
            </a:r>
            <a:br>
              <a:rPr lang="en-CA" sz="2100" dirty="0">
                <a:solidFill>
                  <a:schemeClr val="tx1"/>
                </a:solidFill>
              </a:rPr>
            </a:br>
            <a:r>
              <a:rPr lang="en-US" sz="2100" dirty="0">
                <a:solidFill>
                  <a:schemeClr val="tx1"/>
                </a:solidFill>
              </a:rPr>
              <a:t>Kathleen McClinton, MSc RD CDE;  </a:t>
            </a:r>
            <a:r>
              <a:rPr lang="en-US" sz="2100" dirty="0">
                <a:solidFill>
                  <a:schemeClr val="tx1"/>
                </a:solidFill>
                <a:ea typeface="+mn-lt"/>
                <a:cs typeface="+mn-lt"/>
              </a:rPr>
              <a:t>Lorna Shaw-Hoeppner, MPH RD</a:t>
            </a:r>
            <a:r>
              <a:rPr lang="en-US" sz="2100" dirty="0">
                <a:solidFill>
                  <a:schemeClr val="tx1"/>
                </a:solidFill>
              </a:rPr>
              <a:t>;</a:t>
            </a:r>
            <a:br>
              <a:rPr lang="en-US" sz="2100" dirty="0">
                <a:solidFill>
                  <a:schemeClr val="tx1"/>
                </a:solidFill>
              </a:rPr>
            </a:br>
            <a:r>
              <a:rPr lang="en-CA" sz="2100" dirty="0">
                <a:solidFill>
                  <a:schemeClr val="tx1"/>
                </a:solidFill>
              </a:rPr>
              <a:t>Rhea Vaags-Olafson,</a:t>
            </a:r>
            <a:r>
              <a:rPr lang="en-CA" sz="1800" dirty="0">
                <a:solidFill>
                  <a:schemeClr val="tx1"/>
                </a:solidFill>
              </a:rPr>
              <a:t> BA CSEP-CEP EIMC-Level 2</a:t>
            </a:r>
            <a:r>
              <a:rPr lang="en-US" sz="1800" dirty="0">
                <a:solidFill>
                  <a:schemeClr val="tx1"/>
                </a:solidFill>
              </a:rPr>
              <a:t>;  </a:t>
            </a:r>
            <a:r>
              <a:rPr lang="en-CA" sz="2100" dirty="0">
                <a:solidFill>
                  <a:schemeClr val="tx1"/>
                </a:solidFill>
              </a:rPr>
              <a:t>Elyse Wood BScN RN</a:t>
            </a:r>
            <a:endParaRPr lang="en-CA" dirty="0">
              <a:solidFill>
                <a:schemeClr val="tx1"/>
              </a:solidFill>
            </a:endParaRPr>
          </a:p>
          <a:p>
            <a:pPr marL="45720" indent="0">
              <a:buNone/>
            </a:pPr>
            <a:endParaRPr lang="en-US" dirty="0">
              <a:solidFill>
                <a:schemeClr val="tx1"/>
              </a:solidFill>
            </a:endParaRPr>
          </a:p>
          <a:p>
            <a:pPr marL="45720" indent="0">
              <a:buNone/>
            </a:pPr>
            <a:r>
              <a:rPr lang="en-US" sz="2800" b="1" dirty="0">
                <a:solidFill>
                  <a:schemeClr val="tx1"/>
                </a:solidFill>
              </a:rPr>
              <a:t>Working group:</a:t>
            </a:r>
          </a:p>
          <a:p>
            <a:pPr marL="45720" indent="0">
              <a:buNone/>
            </a:pPr>
            <a:r>
              <a:rPr lang="en-US" dirty="0">
                <a:solidFill>
                  <a:schemeClr val="tx1"/>
                </a:solidFill>
              </a:rPr>
              <a:t>Aimee Bowcott, MPH RD CDE CRE;  Shauna Doerksen, RD CDE;</a:t>
            </a:r>
            <a:br>
              <a:rPr lang="en-US" dirty="0">
                <a:solidFill>
                  <a:schemeClr val="tx1"/>
                </a:solidFill>
              </a:rPr>
            </a:br>
            <a:r>
              <a:rPr lang="en-US" dirty="0">
                <a:solidFill>
                  <a:schemeClr val="tx1"/>
                </a:solidFill>
              </a:rPr>
              <a:t>Jenna Hart, RD CDE;  Rosanne Lesage, RD CDE;​</a:t>
            </a:r>
            <a:br>
              <a:rPr lang="en-US" dirty="0">
                <a:solidFill>
                  <a:schemeClr val="tx1"/>
                </a:solidFill>
              </a:rPr>
            </a:br>
            <a:r>
              <a:rPr lang="en-US" dirty="0" err="1">
                <a:solidFill>
                  <a:schemeClr val="tx1"/>
                </a:solidFill>
              </a:rPr>
              <a:t>Jodis</a:t>
            </a:r>
            <a:r>
              <a:rPr lang="en-US" dirty="0">
                <a:solidFill>
                  <a:schemeClr val="tx1"/>
                </a:solidFill>
              </a:rPr>
              <a:t> </a:t>
            </a:r>
            <a:r>
              <a:rPr lang="en-US" dirty="0" err="1">
                <a:solidFill>
                  <a:schemeClr val="tx1"/>
                </a:solidFill>
              </a:rPr>
              <a:t>McCaine</a:t>
            </a:r>
            <a:r>
              <a:rPr lang="en-US" dirty="0">
                <a:solidFill>
                  <a:schemeClr val="tx1"/>
                </a:solidFill>
              </a:rPr>
              <a:t>, RD;  Sheila Pelagio, </a:t>
            </a:r>
            <a:r>
              <a:rPr lang="en-US" dirty="0" err="1">
                <a:solidFill>
                  <a:schemeClr val="tx1"/>
                </a:solidFill>
                <a:ea typeface="+mn-lt"/>
                <a:cs typeface="+mn-lt"/>
              </a:rPr>
              <a:t>BHEcol</a:t>
            </a:r>
            <a:r>
              <a:rPr lang="en-US" dirty="0">
                <a:solidFill>
                  <a:schemeClr val="tx1"/>
                </a:solidFill>
                <a:ea typeface="+mn-lt"/>
                <a:cs typeface="+mn-lt"/>
              </a:rPr>
              <a:t> BN RN CTE</a:t>
            </a:r>
            <a:r>
              <a:rPr lang="en-CA" dirty="0">
                <a:solidFill>
                  <a:schemeClr val="tx1"/>
                </a:solidFill>
              </a:rPr>
              <a:t>;</a:t>
            </a:r>
            <a:br>
              <a:rPr lang="en-CA" dirty="0">
                <a:solidFill>
                  <a:schemeClr val="tx1"/>
                </a:solidFill>
              </a:rPr>
            </a:br>
            <a:r>
              <a:rPr lang="en-US" dirty="0">
                <a:solidFill>
                  <a:schemeClr val="tx1"/>
                </a:solidFill>
              </a:rPr>
              <a:t>Colin Reeve,</a:t>
            </a:r>
            <a:r>
              <a:rPr lang="en-US" dirty="0">
                <a:solidFill>
                  <a:schemeClr val="tx1"/>
                </a:solidFill>
                <a:ea typeface="+mn-lt"/>
                <a:cs typeface="+mn-lt"/>
              </a:rPr>
              <a:t> BSP CDE CRE CTE</a:t>
            </a:r>
            <a:r>
              <a:rPr lang="en-US" dirty="0">
                <a:solidFill>
                  <a:schemeClr val="tx1"/>
                </a:solidFill>
              </a:rPr>
              <a:t>;  Cindy Sanchez, RN BN CDE;</a:t>
            </a:r>
            <a:br>
              <a:rPr lang="en-US" dirty="0">
                <a:solidFill>
                  <a:schemeClr val="tx1"/>
                </a:solidFill>
              </a:rPr>
            </a:br>
            <a:r>
              <a:rPr lang="en-US" dirty="0">
                <a:solidFill>
                  <a:schemeClr val="tx1"/>
                </a:solidFill>
              </a:rPr>
              <a:t>Cheryl Shaver, </a:t>
            </a:r>
            <a:r>
              <a:rPr lang="en-US" dirty="0" err="1">
                <a:solidFill>
                  <a:schemeClr val="tx1"/>
                </a:solidFill>
                <a:ea typeface="+mn-lt"/>
                <a:cs typeface="+mn-lt"/>
              </a:rPr>
              <a:t>BScPharm</a:t>
            </a:r>
            <a:r>
              <a:rPr lang="en-US" dirty="0">
                <a:solidFill>
                  <a:schemeClr val="tx1"/>
                </a:solidFill>
                <a:ea typeface="+mn-lt"/>
                <a:cs typeface="+mn-lt"/>
              </a:rPr>
              <a:t> CTE</a:t>
            </a:r>
            <a:endParaRPr lang="en-US" dirty="0">
              <a:solidFill>
                <a:schemeClr val="tx1"/>
              </a:solidFill>
            </a:endParaRPr>
          </a:p>
        </p:txBody>
      </p:sp>
      <p:sp>
        <p:nvSpPr>
          <p:cNvPr id="3" name="Title 2">
            <a:extLst>
              <a:ext uri="{FF2B5EF4-FFF2-40B4-BE49-F238E27FC236}">
                <a16:creationId xmlns:a16="http://schemas.microsoft.com/office/drawing/2014/main" id="{80B3D104-4FEF-46F3-9ED9-501B784CA25E}"/>
              </a:ext>
            </a:extLst>
          </p:cNvPr>
          <p:cNvSpPr>
            <a:spLocks noGrp="1"/>
          </p:cNvSpPr>
          <p:nvPr>
            <p:ph type="title"/>
          </p:nvPr>
        </p:nvSpPr>
        <p:spPr/>
        <p:txBody>
          <a:bodyPr/>
          <a:lstStyle/>
          <a:p>
            <a:r>
              <a:rPr lang="en-US" dirty="0"/>
              <a:t>ACKNOWLEDGMENTS</a:t>
            </a:r>
            <a:endParaRPr lang="en-CA" dirty="0"/>
          </a:p>
        </p:txBody>
      </p:sp>
    </p:spTree>
    <p:extLst>
      <p:ext uri="{BB962C8B-B14F-4D97-AF65-F5344CB8AC3E}">
        <p14:creationId xmlns:p14="http://schemas.microsoft.com/office/powerpoint/2010/main" val="2382207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8014" y="819807"/>
            <a:ext cx="6453352" cy="1545021"/>
          </a:xfrm>
        </p:spPr>
        <p:txBody>
          <a:bodyPr/>
          <a:lstStyle/>
          <a:p>
            <a:pPr algn="ctr"/>
            <a:r>
              <a:rPr lang="en-US" sz="4000"/>
              <a:t>LOWERING cholesterol:</a:t>
            </a:r>
            <a:br>
              <a:rPr lang="en-US" sz="4000"/>
            </a:br>
            <a:r>
              <a:rPr lang="en-US" sz="4000"/>
              <a:t>types of fats</a:t>
            </a:r>
          </a:p>
        </p:txBody>
      </p:sp>
      <p:pic>
        <p:nvPicPr>
          <p:cNvPr id="125954" name="Picture 2" descr="Complete Guide to Fats &amp; Oils on a Low-Carb Ketogenic Diet | KetoDiet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3104" y="2909994"/>
            <a:ext cx="6096000" cy="342900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582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0502" y="2388359"/>
            <a:ext cx="7983674" cy="3779064"/>
          </a:xfrm>
        </p:spPr>
        <p:txBody>
          <a:bodyPr>
            <a:normAutofit lnSpcReduction="10000"/>
          </a:bodyPr>
          <a:lstStyle/>
          <a:p>
            <a:pPr>
              <a:spcBef>
                <a:spcPts val="0"/>
              </a:spcBef>
              <a:spcAft>
                <a:spcPts val="1200"/>
              </a:spcAft>
            </a:pPr>
            <a:r>
              <a:rPr lang="en-US" sz="3200">
                <a:solidFill>
                  <a:schemeClr val="tx1"/>
                </a:solidFill>
                <a:cs typeface="Calibri"/>
              </a:rPr>
              <a:t>Provide energy to the body</a:t>
            </a:r>
          </a:p>
          <a:p>
            <a:pPr>
              <a:spcBef>
                <a:spcPts val="0"/>
              </a:spcBef>
              <a:spcAft>
                <a:spcPts val="1200"/>
              </a:spcAft>
            </a:pPr>
            <a:r>
              <a:rPr lang="en-US" sz="3200">
                <a:solidFill>
                  <a:schemeClr val="tx1"/>
                </a:solidFill>
                <a:cs typeface="Calibri"/>
              </a:rPr>
              <a:t>Help absorb nutrients from food</a:t>
            </a:r>
          </a:p>
          <a:p>
            <a:pPr>
              <a:spcBef>
                <a:spcPts val="0"/>
              </a:spcBef>
              <a:spcAft>
                <a:spcPts val="1200"/>
              </a:spcAft>
            </a:pPr>
            <a:r>
              <a:rPr lang="en-US" sz="3200">
                <a:solidFill>
                  <a:schemeClr val="tx1"/>
                </a:solidFill>
                <a:cs typeface="Calibri"/>
              </a:rPr>
              <a:t>Give flavour to food</a:t>
            </a:r>
            <a:endParaRPr lang="en-US" sz="3200">
              <a:solidFill>
                <a:schemeClr val="tx1"/>
              </a:solidFill>
            </a:endParaRPr>
          </a:p>
          <a:p>
            <a:pPr>
              <a:spcBef>
                <a:spcPts val="0"/>
              </a:spcBef>
              <a:spcAft>
                <a:spcPts val="1200"/>
              </a:spcAft>
            </a:pPr>
            <a:r>
              <a:rPr lang="en-US" sz="3200">
                <a:solidFill>
                  <a:schemeClr val="tx1"/>
                </a:solidFill>
                <a:cs typeface="Calibri"/>
              </a:rPr>
              <a:t>Make you feel full (increase satiety)</a:t>
            </a:r>
            <a:endParaRPr lang="en-US" sz="3200">
              <a:solidFill>
                <a:schemeClr val="tx1"/>
              </a:solidFill>
            </a:endParaRPr>
          </a:p>
          <a:p>
            <a:pPr>
              <a:spcBef>
                <a:spcPts val="0"/>
              </a:spcBef>
              <a:spcAft>
                <a:spcPts val="1200"/>
              </a:spcAft>
            </a:pPr>
            <a:endParaRPr lang="en-CA" sz="3200" u="sng">
              <a:solidFill>
                <a:schemeClr val="tx1"/>
              </a:solidFill>
              <a:ea typeface="+mn-lt"/>
              <a:cs typeface="+mn-lt"/>
            </a:endParaRPr>
          </a:p>
          <a:p>
            <a:pPr marL="45720" indent="0" algn="ctr">
              <a:spcBef>
                <a:spcPts val="0"/>
              </a:spcBef>
              <a:spcAft>
                <a:spcPts val="1200"/>
              </a:spcAft>
              <a:buNone/>
            </a:pPr>
            <a:r>
              <a:rPr lang="en-CA" sz="3200" b="1" u="sng">
                <a:solidFill>
                  <a:schemeClr val="tx1"/>
                </a:solidFill>
                <a:ea typeface="+mn-lt"/>
                <a:cs typeface="+mn-lt"/>
              </a:rPr>
              <a:t>Type</a:t>
            </a:r>
            <a:r>
              <a:rPr lang="en-CA" sz="3200">
                <a:solidFill>
                  <a:schemeClr val="tx1"/>
                </a:solidFill>
                <a:ea typeface="+mn-lt"/>
                <a:cs typeface="+mn-lt"/>
              </a:rPr>
              <a:t> versus </a:t>
            </a:r>
            <a:r>
              <a:rPr lang="en-CA" sz="3200" b="1" u="sng">
                <a:solidFill>
                  <a:schemeClr val="tx1"/>
                </a:solidFill>
                <a:ea typeface="+mn-lt"/>
                <a:cs typeface="+mn-lt"/>
              </a:rPr>
              <a:t>amount</a:t>
            </a:r>
            <a:r>
              <a:rPr lang="en-CA" sz="3200">
                <a:solidFill>
                  <a:schemeClr val="tx1"/>
                </a:solidFill>
                <a:ea typeface="+mn-lt"/>
                <a:cs typeface="+mn-lt"/>
              </a:rPr>
              <a:t> of fat is important</a:t>
            </a:r>
            <a:endParaRPr lang="en-US" sz="3200">
              <a:solidFill>
                <a:schemeClr val="tx1"/>
              </a:solidFill>
              <a:cs typeface="Calibri"/>
            </a:endParaRPr>
          </a:p>
        </p:txBody>
      </p:sp>
      <p:sp>
        <p:nvSpPr>
          <p:cNvPr id="2" name="Title 1"/>
          <p:cNvSpPr>
            <a:spLocks noGrp="1"/>
          </p:cNvSpPr>
          <p:nvPr>
            <p:ph type="title"/>
          </p:nvPr>
        </p:nvSpPr>
        <p:spPr/>
        <p:txBody>
          <a:bodyPr>
            <a:normAutofit/>
          </a:bodyPr>
          <a:lstStyle/>
          <a:p>
            <a:r>
              <a:rPr lang="en-CA" sz="4400" cap="small"/>
              <a:t>DIETARY FATS</a:t>
            </a:r>
            <a:endParaRPr lang="en-US" sz="4400" cap="none"/>
          </a:p>
        </p:txBody>
      </p:sp>
    </p:spTree>
    <p:extLst>
      <p:ext uri="{BB962C8B-B14F-4D97-AF65-F5344CB8AC3E}">
        <p14:creationId xmlns:p14="http://schemas.microsoft.com/office/powerpoint/2010/main" val="326867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75569" y="4538614"/>
            <a:ext cx="4023360" cy="1828800"/>
          </a:xfrm>
          <a:prstGeom prst="roundRect">
            <a:avLst/>
          </a:prstGeom>
          <a:solidFill>
            <a:srgbClr val="6BA42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a:solidFill>
                  <a:schemeClr val="tx1"/>
                </a:solidFill>
              </a:rPr>
              <a:t>Increase HDL (good cholesterol)</a:t>
            </a:r>
          </a:p>
          <a:p>
            <a:pPr algn="ctr" fontAlgn="auto">
              <a:spcBef>
                <a:spcPts val="0"/>
              </a:spcBef>
              <a:spcAft>
                <a:spcPts val="0"/>
              </a:spcAft>
              <a:defRPr/>
            </a:pPr>
            <a:r>
              <a:rPr lang="en-US" sz="2000">
                <a:solidFill>
                  <a:schemeClr val="tx1"/>
                </a:solidFill>
              </a:rPr>
              <a:t>&amp; Decrease LDL (bad cholesterol)</a:t>
            </a:r>
          </a:p>
        </p:txBody>
      </p:sp>
      <p:sp>
        <p:nvSpPr>
          <p:cNvPr id="5" name="Oval 4"/>
          <p:cNvSpPr/>
          <p:nvPr/>
        </p:nvSpPr>
        <p:spPr>
          <a:xfrm>
            <a:off x="2244626" y="354607"/>
            <a:ext cx="4818009" cy="1524000"/>
          </a:xfrm>
          <a:prstGeom prst="ellipse">
            <a:avLst/>
          </a:prstGeom>
          <a:solidFill>
            <a:srgbClr val="3E548A"/>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lang="en-US" sz="4800">
                <a:ln w="18415" cmpd="sng">
                  <a:noFill/>
                  <a:prstDash val="solid"/>
                </a:ln>
                <a:solidFill>
                  <a:schemeClr val="bg1"/>
                </a:solidFill>
              </a:rPr>
              <a:t>Dietary Fats</a:t>
            </a:r>
          </a:p>
        </p:txBody>
      </p:sp>
      <p:sp>
        <p:nvSpPr>
          <p:cNvPr id="6" name="Rounded Rectangle 5"/>
          <p:cNvSpPr/>
          <p:nvPr/>
        </p:nvSpPr>
        <p:spPr>
          <a:xfrm>
            <a:off x="798901" y="2265402"/>
            <a:ext cx="3291840" cy="1737360"/>
          </a:xfrm>
          <a:prstGeom prst="roundRect">
            <a:avLst/>
          </a:prstGeom>
          <a:solidFill>
            <a:srgbClr val="6BA42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1200"/>
              </a:spcAft>
              <a:defRPr/>
            </a:pPr>
            <a:r>
              <a:rPr lang="en-US" sz="2400" b="1">
                <a:solidFill>
                  <a:schemeClr val="tx1"/>
                </a:solidFill>
                <a:latin typeface="Franklin Gothic Book" panose="020B0503020102020204" pitchFamily="34" charset="0"/>
                <a:cs typeface="Arial" panose="020B0604020202020204" pitchFamily="34" charset="0"/>
              </a:rPr>
              <a:t>Unsaturated Fats</a:t>
            </a:r>
          </a:p>
          <a:p>
            <a:pPr algn="ctr" fontAlgn="auto">
              <a:spcBef>
                <a:spcPts val="0"/>
              </a:spcBef>
              <a:spcAft>
                <a:spcPts val="0"/>
              </a:spcAft>
              <a:defRPr/>
            </a:pPr>
            <a:r>
              <a:rPr lang="en-US" sz="2000">
                <a:solidFill>
                  <a:schemeClr val="tx1"/>
                </a:solidFill>
              </a:rPr>
              <a:t>Polyunsaturated &amp; Monounsaturated</a:t>
            </a:r>
          </a:p>
        </p:txBody>
      </p:sp>
      <p:sp>
        <p:nvSpPr>
          <p:cNvPr id="7" name="Rounded Rectangle 6"/>
          <p:cNvSpPr/>
          <p:nvPr/>
        </p:nvSpPr>
        <p:spPr>
          <a:xfrm>
            <a:off x="5019391" y="2265402"/>
            <a:ext cx="3291840" cy="17373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a:solidFill>
                  <a:schemeClr val="tx1"/>
                </a:solidFill>
                <a:latin typeface="Franklin Gothic Book" panose="020B0503020102020204" pitchFamily="34" charset="0"/>
              </a:rPr>
              <a:t>Saturated Fats</a:t>
            </a:r>
          </a:p>
        </p:txBody>
      </p:sp>
      <p:sp>
        <p:nvSpPr>
          <p:cNvPr id="9" name="Rounded Rectangle 8"/>
          <p:cNvSpPr/>
          <p:nvPr/>
        </p:nvSpPr>
        <p:spPr>
          <a:xfrm>
            <a:off x="4653631" y="4538614"/>
            <a:ext cx="4023360" cy="18288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a:solidFill>
                  <a:schemeClr val="tx1"/>
                </a:solidFill>
              </a:rPr>
              <a:t>Increase HDL (good cholesterol)</a:t>
            </a:r>
          </a:p>
          <a:p>
            <a:pPr algn="ctr" fontAlgn="auto">
              <a:spcBef>
                <a:spcPts val="0"/>
              </a:spcBef>
              <a:spcAft>
                <a:spcPts val="0"/>
              </a:spcAft>
              <a:defRPr/>
            </a:pPr>
            <a:r>
              <a:rPr lang="en-US" sz="2000">
                <a:solidFill>
                  <a:schemeClr val="tx1"/>
                </a:solidFill>
              </a:rPr>
              <a:t>&amp; Increase LDL (bad cholesterol)</a:t>
            </a:r>
          </a:p>
        </p:txBody>
      </p:sp>
      <p:sp>
        <p:nvSpPr>
          <p:cNvPr id="12" name="Down Arrow 11"/>
          <p:cNvSpPr/>
          <p:nvPr/>
        </p:nvSpPr>
        <p:spPr>
          <a:xfrm>
            <a:off x="2216221" y="3754044"/>
            <a:ext cx="457200" cy="1295400"/>
          </a:xfrm>
          <a:prstGeom prst="downArrow">
            <a:avLst/>
          </a:prstGeom>
          <a:solidFill>
            <a:srgbClr val="3E54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Down Arrow 9"/>
          <p:cNvSpPr/>
          <p:nvPr/>
        </p:nvSpPr>
        <p:spPr>
          <a:xfrm>
            <a:off x="6436711" y="3685804"/>
            <a:ext cx="457200" cy="1295400"/>
          </a:xfrm>
          <a:prstGeom prst="downArrow">
            <a:avLst/>
          </a:prstGeom>
          <a:solidFill>
            <a:srgbClr val="3E54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8403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animBg="1"/>
      <p:bldP spid="9" grpId="0" animBg="1"/>
      <p:bldP spid="12" grpId="0" animBg="1"/>
      <p:bldP spid="10"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Grid">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6DAF85FFDD9148BF0BE77130E3FC50" ma:contentTypeVersion="4" ma:contentTypeDescription="Create a new document." ma:contentTypeScope="" ma:versionID="4d759cebde28911b473c5a083ca23db2">
  <xsd:schema xmlns:xsd="http://www.w3.org/2001/XMLSchema" xmlns:xs="http://www.w3.org/2001/XMLSchema" xmlns:p="http://schemas.microsoft.com/office/2006/metadata/properties" xmlns:ns2="708ba1c0-d857-4dc6-88ea-ef371b0c3194" targetNamespace="http://schemas.microsoft.com/office/2006/metadata/properties" ma:root="true" ma:fieldsID="1ac18a596cfb9a4d28b134065c9e4aa8" ns2:_="">
    <xsd:import namespace="708ba1c0-d857-4dc6-88ea-ef371b0c31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8ba1c0-d857-4dc6-88ea-ef371b0c31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2898AA8-A2DA-4ADD-9615-36A4F9399B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8ba1c0-d857-4dc6-88ea-ef371b0c31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960ACC-F734-40DF-A85F-198A31BFE1F0}">
  <ds:schemaRefs>
    <ds:schemaRef ds:uri="http://schemas.microsoft.com/sharepoint/v3/contenttype/forms"/>
  </ds:schemaRefs>
</ds:datastoreItem>
</file>

<file path=customXml/itemProps3.xml><?xml version="1.0" encoding="utf-8"?>
<ds:datastoreItem xmlns:ds="http://schemas.openxmlformats.org/officeDocument/2006/customXml" ds:itemID="{D80D5526-3D94-48DD-BAFE-BC4D84FAF827}">
  <ds:schemaRefs>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708ba1c0-d857-4dc6-88ea-ef371b0c3194"/>
    <ds:schemaRef ds:uri="http://schemas.microsoft.com/office/2006/documentManagement/types"/>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Grid</Template>
  <TotalTime>158</TotalTime>
  <Words>5498</Words>
  <Application>Microsoft Office PowerPoint</Application>
  <PresentationFormat>On-screen Show (4:3)</PresentationFormat>
  <Paragraphs>452</Paragraphs>
  <Slides>62</Slides>
  <Notes>47</Notes>
  <HiddenSlides>1</HiddenSlides>
  <MMClips>0</MMClip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Grid</vt:lpstr>
      <vt:lpstr>Urban</vt:lpstr>
      <vt:lpstr>CLASS #2  EATING FOR HEART HEALTH</vt:lpstr>
      <vt:lpstr>ONLINE CLASS ETIQUETTE</vt:lpstr>
      <vt:lpstr>PowerPoint Presentation</vt:lpstr>
      <vt:lpstr>CLASS OUTLINE </vt:lpstr>
      <vt:lpstr>TRUE OR FALSE?</vt:lpstr>
      <vt:lpstr>FALSE</vt:lpstr>
      <vt:lpstr>LOWERING cholesterol: types of fats</vt:lpstr>
      <vt:lpstr>DIETARY FATS</vt:lpstr>
      <vt:lpstr>PowerPoint Presentation</vt:lpstr>
      <vt:lpstr>Healthy fats: Unsaturated (polyunsaturated &amp; monounsaturated)</vt:lpstr>
      <vt:lpstr>Sources of Unsaturated Fats</vt:lpstr>
      <vt:lpstr>OMEGA-3 FATS</vt:lpstr>
      <vt:lpstr>WAYS TO INCLUDE OMEGA-3 FATS</vt:lpstr>
      <vt:lpstr>Limit: Saturated fats</vt:lpstr>
      <vt:lpstr>Sources of saturated fats</vt:lpstr>
      <vt:lpstr>Poll question</vt:lpstr>
      <vt:lpstr>SOURCES OF SATURATED FATS</vt:lpstr>
      <vt:lpstr>SOURCES OF SATURATED FATS</vt:lpstr>
      <vt:lpstr>Highly Processed Foods</vt:lpstr>
      <vt:lpstr>Substitute Types of Fat</vt:lpstr>
      <vt:lpstr>Substitute Types of Fat</vt:lpstr>
      <vt:lpstr>WHAT ABOUT TRANS FATS?</vt:lpstr>
      <vt:lpstr>TRUE OR FALSE?</vt:lpstr>
      <vt:lpstr>FALSE</vt:lpstr>
      <vt:lpstr>LOWERING triglycerides: LIMIT ALCOHOL &amp; SUGAR</vt:lpstr>
      <vt:lpstr>ALCOHOL: MAXIMUM RECOMMENDED</vt:lpstr>
      <vt:lpstr>LIMIT: SUGARS</vt:lpstr>
      <vt:lpstr>LIMIT: SUGARS</vt:lpstr>
      <vt:lpstr>LOWERING cholesterol &amp; triglycerides: increase fibre</vt:lpstr>
      <vt:lpstr>DIETARY FIBRE</vt:lpstr>
      <vt:lpstr>DIETARY FIBRE</vt:lpstr>
      <vt:lpstr>WAYS TO INCREASE FIBRE</vt:lpstr>
      <vt:lpstr>LOWERING BLOOD PRESSURE: LIMIT SALT (SODIUM)</vt:lpstr>
      <vt:lpstr>Sodium (SALT)</vt:lpstr>
      <vt:lpstr>Sodium – Where Is it?</vt:lpstr>
      <vt:lpstr>Highly Processed Foods</vt:lpstr>
      <vt:lpstr>How to add flavour without salt</vt:lpstr>
      <vt:lpstr>WAYS TO REDUCE SODIUM INTAKE</vt:lpstr>
      <vt:lpstr>LABEL READING</vt:lpstr>
      <vt:lpstr>LABEL READING</vt:lpstr>
      <vt:lpstr>LABEL READING</vt:lpstr>
      <vt:lpstr>LABEL READING</vt:lpstr>
      <vt:lpstr>LABEL READING</vt:lpstr>
      <vt:lpstr>LABEL READING</vt:lpstr>
      <vt:lpstr>LABEL READING</vt:lpstr>
      <vt:lpstr>LABEL READING</vt:lpstr>
      <vt:lpstr>LABEL READING</vt:lpstr>
      <vt:lpstr>COMPARING FOODS</vt:lpstr>
      <vt:lpstr>LABEL READING</vt:lpstr>
      <vt:lpstr>COMPARING FOODS</vt:lpstr>
      <vt:lpstr>Take home point: The overall pattern is what matters most!</vt:lpstr>
      <vt:lpstr>BALANCED MEALS: HEALTHY PLATE METHOD</vt:lpstr>
      <vt:lpstr>PowerPoint Presentation</vt:lpstr>
      <vt:lpstr>PowerPoint Presentation</vt:lpstr>
      <vt:lpstr>PowerPoint Presentation</vt:lpstr>
      <vt:lpstr>PowerPoint Presentation</vt:lpstr>
      <vt:lpstr>PowerPoint Presentation</vt:lpstr>
      <vt:lpstr>FOR MORE INFORMATION</vt:lpstr>
      <vt:lpstr>FOR GENERAL NUTRITION QUESTIONS</vt:lpstr>
      <vt:lpstr>NEED MORE SUPPORT? Meet with a Registered Dietitian (optional)</vt:lpstr>
      <vt:lpstr>Thank you</vt:lpstr>
      <vt:lpstr>ACKNOWLEDGMENTS</vt:lpstr>
    </vt:vector>
  </TitlesOfParts>
  <Company>Manitoba e-Health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Dawne Lachapelle</dc:creator>
  <cp:lastModifiedBy>Shauna Doerksen</cp:lastModifiedBy>
  <cp:revision>135</cp:revision>
  <dcterms:created xsi:type="dcterms:W3CDTF">2018-03-01T19:38:45Z</dcterms:created>
  <dcterms:modified xsi:type="dcterms:W3CDTF">2021-10-18T00:24:16Z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0x010100DA6DAF85FFDD9148BF0BE77130E3FC50</vt:lpwstr>
  </property>
</Properties>
</file>